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7"/>
  </p:notesMasterIdLst>
  <p:sldIdLst>
    <p:sldId id="256" r:id="rId2"/>
    <p:sldId id="257" r:id="rId3"/>
    <p:sldId id="351" r:id="rId4"/>
    <p:sldId id="259" r:id="rId5"/>
    <p:sldId id="260" r:id="rId6"/>
    <p:sldId id="261" r:id="rId7"/>
    <p:sldId id="262" r:id="rId8"/>
    <p:sldId id="263" r:id="rId9"/>
    <p:sldId id="264" r:id="rId10"/>
    <p:sldId id="352"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53" r:id="rId88"/>
    <p:sldId id="343" r:id="rId89"/>
    <p:sldId id="344" r:id="rId90"/>
    <p:sldId id="345" r:id="rId91"/>
    <p:sldId id="346" r:id="rId92"/>
    <p:sldId id="347" r:id="rId93"/>
    <p:sldId id="348" r:id="rId94"/>
    <p:sldId id="349" r:id="rId95"/>
    <p:sldId id="350" r:id="rId96"/>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83114596-1E36-4958-BE55-06045969AA6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51" autoAdjust="0"/>
  </p:normalViewPr>
  <p:slideViewPr>
    <p:cSldViewPr snapToGrid="0">
      <p:cViewPr varScale="1">
        <p:scale>
          <a:sx n="92" d="100"/>
          <a:sy n="92" d="100"/>
        </p:scale>
        <p:origin x="12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23585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165180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A</a:t>
            </a:r>
            <a:endParaRPr/>
          </a:p>
          <a:p>
            <a:pPr marL="0" lvl="0" indent="0" algn="l" rtl="0">
              <a:spcBef>
                <a:spcPts val="0"/>
              </a:spcBef>
              <a:spcAft>
                <a:spcPts val="0"/>
              </a:spcAft>
              <a:buNone/>
            </a:pPr>
            <a:endParaRPr/>
          </a:p>
        </p:txBody>
      </p:sp>
      <p:sp>
        <p:nvSpPr>
          <p:cNvPr id="153" name="Google Shape;153;p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774730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B</a:t>
            </a:r>
            <a:endParaRPr/>
          </a:p>
          <a:p>
            <a:pPr marL="0" lvl="0" indent="0" algn="l" rtl="0">
              <a:spcBef>
                <a:spcPts val="0"/>
              </a:spcBef>
              <a:spcAft>
                <a:spcPts val="0"/>
              </a:spcAft>
              <a:buNone/>
            </a:pPr>
            <a:endParaRPr/>
          </a:p>
        </p:txBody>
      </p:sp>
      <p:sp>
        <p:nvSpPr>
          <p:cNvPr id="161" name="Google Shape;161;p1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910280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A</a:t>
            </a:r>
            <a:endParaRPr/>
          </a:p>
          <a:p>
            <a:pPr marL="0" lvl="0" indent="0" algn="l" rtl="0">
              <a:spcBef>
                <a:spcPts val="0"/>
              </a:spcBef>
              <a:spcAft>
                <a:spcPts val="0"/>
              </a:spcAft>
              <a:buNone/>
            </a:pPr>
            <a:endParaRPr/>
          </a:p>
        </p:txBody>
      </p:sp>
      <p:sp>
        <p:nvSpPr>
          <p:cNvPr id="169" name="Google Shape;169;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84006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D</a:t>
            </a:r>
            <a:endParaRPr/>
          </a:p>
          <a:p>
            <a:pPr marL="0" lvl="0" indent="0" algn="l" rtl="0">
              <a:spcBef>
                <a:spcPts val="0"/>
              </a:spcBef>
              <a:spcAft>
                <a:spcPts val="0"/>
              </a:spcAft>
              <a:buNone/>
            </a:pPr>
            <a:endParaRPr/>
          </a:p>
        </p:txBody>
      </p:sp>
      <p:sp>
        <p:nvSpPr>
          <p:cNvPr id="177" name="Google Shape;177;p1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759392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C</a:t>
            </a:r>
            <a:endParaRPr/>
          </a:p>
          <a:p>
            <a:pPr marL="0" lvl="0" indent="0" algn="l" rtl="0">
              <a:spcBef>
                <a:spcPts val="0"/>
              </a:spcBef>
              <a:spcAft>
                <a:spcPts val="0"/>
              </a:spcAft>
              <a:buNone/>
            </a:pPr>
            <a:endParaRPr/>
          </a:p>
        </p:txBody>
      </p:sp>
      <p:sp>
        <p:nvSpPr>
          <p:cNvPr id="185" name="Google Shape;185;p1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729328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D</a:t>
            </a:r>
            <a:endParaRPr/>
          </a:p>
          <a:p>
            <a:pPr marL="0" lvl="0" indent="0" algn="l" rtl="0">
              <a:spcBef>
                <a:spcPts val="0"/>
              </a:spcBef>
              <a:spcAft>
                <a:spcPts val="0"/>
              </a:spcAft>
              <a:buNone/>
            </a:pPr>
            <a:endParaRPr/>
          </a:p>
        </p:txBody>
      </p:sp>
      <p:sp>
        <p:nvSpPr>
          <p:cNvPr id="193" name="Google Shape;193;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638362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C </a:t>
            </a:r>
            <a:endParaRPr/>
          </a:p>
          <a:p>
            <a:pPr marL="0" lvl="0" indent="0" algn="l" rtl="0">
              <a:spcBef>
                <a:spcPts val="0"/>
              </a:spcBef>
              <a:spcAft>
                <a:spcPts val="0"/>
              </a:spcAft>
              <a:buNone/>
            </a:pPr>
            <a:endParaRPr/>
          </a:p>
        </p:txBody>
      </p:sp>
      <p:sp>
        <p:nvSpPr>
          <p:cNvPr id="201" name="Google Shape;201;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580271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C</a:t>
            </a:r>
            <a:endParaRPr/>
          </a:p>
        </p:txBody>
      </p:sp>
      <p:sp>
        <p:nvSpPr>
          <p:cNvPr id="209" name="Google Shape;209;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856348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Los trabajadores pueden solicitar y recibir información del empleador sobre las reglas y regulaciones de OSHA, la medición o monitoreo obligatorio de sustancias tóxicas y los procedimientos de emergencia.</a:t>
            </a:r>
            <a:endParaRPr/>
          </a:p>
          <a:p>
            <a:pPr marL="0" lvl="0" indent="0" algn="l" rtl="0">
              <a:spcBef>
                <a:spcPts val="0"/>
              </a:spcBef>
              <a:spcAft>
                <a:spcPts val="0"/>
              </a:spcAft>
              <a:buNone/>
            </a:pPr>
            <a:endParaRPr/>
          </a:p>
          <a:p>
            <a:pPr marL="0" lvl="0" indent="0" algn="l" rtl="0">
              <a:spcBef>
                <a:spcPts val="0"/>
              </a:spcBef>
              <a:spcAft>
                <a:spcPts val="0"/>
              </a:spcAft>
              <a:buNone/>
            </a:pPr>
            <a:r>
              <a:rPr lang="en-US"/>
              <a:t>También pueden presentar quejas formales en confianza a OSHA, recibir capacitación ordenada por OSHA y participar en la parte de “caminar” de una inspección de OSHA.</a:t>
            </a:r>
            <a:endParaRPr/>
          </a:p>
        </p:txBody>
      </p:sp>
      <p:sp>
        <p:nvSpPr>
          <p:cNvPr id="217" name="Google Shape;217;p1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642183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Los trabajadores pueden negarse a realizar trabajos peligrosos si creen razonablemente que existe una amenaza de lesiones graves o la muerte y el empleador se niega a corregir la condición después de que el empleado lo solicite.</a:t>
            </a:r>
            <a:endParaRPr/>
          </a:p>
          <a:p>
            <a:pPr marL="0" lvl="0" indent="0" algn="l" rtl="0">
              <a:spcBef>
                <a:spcPts val="0"/>
              </a:spcBef>
              <a:spcAft>
                <a:spcPts val="0"/>
              </a:spcAft>
              <a:buNone/>
            </a:pPr>
            <a:endParaRPr/>
          </a:p>
          <a:p>
            <a:pPr marL="0" lvl="0" indent="0" algn="l" rtl="0">
              <a:spcBef>
                <a:spcPts val="0"/>
              </a:spcBef>
              <a:spcAft>
                <a:spcPts val="0"/>
              </a:spcAft>
              <a:buNone/>
            </a:pPr>
            <a:r>
              <a:rPr lang="en-US"/>
              <a:t>También tienen acceso para examinar el registro OSHA 300 de lesiones y enfermedades registrables, obtener hojas de datos de seguridad para sustancias químicas peligrosas y ver registros médicos y de exposición relacionados con el trabajo.</a:t>
            </a:r>
            <a:endParaRPr/>
          </a:p>
        </p:txBody>
      </p:sp>
      <p:sp>
        <p:nvSpPr>
          <p:cNvPr id="225" name="Google Shape;225;p1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851031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26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2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Los trabajadores tienen derecho a impugnar un período de reducción otorgado a un empleador por OSHA, intervenir en los procedimientos de ejecución contra el empleador e informar sobre condiciones o prácticas inseguras a OSHA sin temor a represalias por parte del empleador.</a:t>
            </a:r>
            <a:endParaRPr/>
          </a:p>
        </p:txBody>
      </p:sp>
      <p:sp>
        <p:nvSpPr>
          <p:cNvPr id="233" name="Google Shape;233;p2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25306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2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Excavación: esta definición es de OSHA.</a:t>
            </a:r>
            <a:endParaRPr/>
          </a:p>
        </p:txBody>
      </p:sp>
      <p:sp>
        <p:nvSpPr>
          <p:cNvPr id="241" name="Google Shape;241;p2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1344508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Esta es una excavación cerca de un estacionamiento.</a:t>
            </a:r>
            <a:endParaRPr/>
          </a:p>
          <a:p>
            <a:pPr marL="0" lvl="0" indent="0" algn="l" rtl="0">
              <a:spcBef>
                <a:spcPts val="0"/>
              </a:spcBef>
              <a:spcAft>
                <a:spcPts val="0"/>
              </a:spcAft>
              <a:buNone/>
            </a:pPr>
            <a:r>
              <a:rPr lang="en-US"/>
              <a:t>Crédito de la foto: David Ponder.</a:t>
            </a:r>
            <a:endParaRPr/>
          </a:p>
        </p:txBody>
      </p:sp>
      <p:sp>
        <p:nvSpPr>
          <p:cNvPr id="249" name="Google Shape;249;p2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368332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7" name="Google Shape;257;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229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2" name="Google Shape;282;p2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388283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2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0" name="Google Shape;290;p2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466120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Derrumbe: la definición completa de OSHA incluye "la pérdida de suelo debajo de un escudo de zanja o sistema de soporte, y su movimiento repentino en la excavación, ya sea por caída o deslizamiento"</a:t>
            </a:r>
            <a:endParaRPr/>
          </a:p>
        </p:txBody>
      </p:sp>
      <p:sp>
        <p:nvSpPr>
          <p:cNvPr id="299" name="Google Shape;299;p2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2458186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Esta </a:t>
            </a:r>
            <a:r>
              <a:rPr lang="en-US"/>
              <a:t>zanj</a:t>
            </a:r>
            <a:r>
              <a:rPr lang="en-US" sz="1200">
                <a:solidFill>
                  <a:schemeClr val="dk1"/>
                </a:solidFill>
                <a:latin typeface="Calibri"/>
                <a:ea typeface="Calibri"/>
                <a:cs typeface="Calibri"/>
                <a:sym typeface="Calibri"/>
              </a:rPr>
              <a:t>a no tiene protección contra derrumbes: escombros demasiado cerca del borde, </a:t>
            </a:r>
            <a:r>
              <a:rPr lang="en-US"/>
              <a:t>sin pendientes</a:t>
            </a:r>
            <a:r>
              <a:rPr lang="en-US" sz="1200">
                <a:solidFill>
                  <a:schemeClr val="dk1"/>
                </a:solidFill>
                <a:latin typeface="Calibri"/>
                <a:ea typeface="Calibri"/>
                <a:cs typeface="Calibri"/>
                <a:sym typeface="Calibri"/>
              </a:rPr>
              <a:t>, </a:t>
            </a:r>
            <a:r>
              <a:rPr lang="en-US"/>
              <a:t>bancos</a:t>
            </a:r>
            <a:r>
              <a:rPr lang="en-US" sz="1200">
                <a:solidFill>
                  <a:schemeClr val="dk1"/>
                </a:solidFill>
                <a:latin typeface="Calibri"/>
                <a:ea typeface="Calibri"/>
                <a:cs typeface="Calibri"/>
                <a:sym typeface="Calibri"/>
              </a:rPr>
              <a:t>, apuntalados o blindados y es un derrumbe esperando que ocurra.</a:t>
            </a:r>
            <a:endParaRPr/>
          </a:p>
        </p:txBody>
      </p:sp>
      <p:sp>
        <p:nvSpPr>
          <p:cNvPr id="307" name="Google Shape;307;p2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4087004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Foto de la izquierda: un ejemplo de inclinación de las paredes / caras de una excavación para eliminar la posibilidad de derrumbes.</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Foto utilizada con permiso de Benjamin Yaney.</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Foto del centro: un ejemplo de blindaje, utilizando una caja de zanja para proteger a los trabajadores del interior de las paredes que se derrumban.</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Crédito de la foto del blindaje: David Ponder.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Foto de la derecha: un ejemplo de apuntalamiento hidráulico. Su propósito es reforzar las paredes de una excavación de zanja para sostenerlas, de modo que no se derrumben.</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Crédito de la foto de apuntalamiento: David Ponder.</a:t>
            </a:r>
            <a:endParaRPr/>
          </a:p>
        </p:txBody>
      </p:sp>
      <p:sp>
        <p:nvSpPr>
          <p:cNvPr id="317" name="Google Shape;317;p2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962761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Esta imagen muestra Pendiente, Puntales, y Blindajes de una manera fácil de recordar.</a:t>
            </a:r>
            <a:endParaRPr/>
          </a:p>
        </p:txBody>
      </p:sp>
      <p:sp>
        <p:nvSpPr>
          <p:cNvPr id="330" name="Google Shape;330;p2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136899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El propósito es asegurarse de tener un conocimiento sólido de las </a:t>
            </a:r>
            <a:r>
              <a:rPr lang="en-US"/>
              <a:t>zanjas</a:t>
            </a:r>
            <a:r>
              <a:rPr lang="en-US" sz="1200">
                <a:solidFill>
                  <a:schemeClr val="dk1"/>
                </a:solidFill>
                <a:latin typeface="Calibri"/>
                <a:ea typeface="Calibri"/>
                <a:cs typeface="Calibri"/>
                <a:sym typeface="Calibri"/>
              </a:rPr>
              <a:t> y excavaciones y una idea clara de cómo</a:t>
            </a:r>
            <a:r>
              <a:rPr lang="en-US"/>
              <a:t> siempre tener una segura.</a:t>
            </a:r>
            <a:endParaRPr/>
          </a:p>
        </p:txBody>
      </p:sp>
      <p:sp>
        <p:nvSpPr>
          <p:cNvPr id="101" name="Google Shape;101;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4163835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3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Pendiente: esta definición es de OSHA. OSHA también dice acerca de la pendiente que “el ángulo de inclinación requerido para prevenir un derrumbe varía con las diferencias en factores tales como el tipo de suelo, las condiciones ambientales de exposición y la aplicación de sobrecargas”.</a:t>
            </a:r>
            <a:endParaRPr/>
          </a:p>
        </p:txBody>
      </p:sp>
      <p:sp>
        <p:nvSpPr>
          <p:cNvPr id="339" name="Google Shape;339;p3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448165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3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7" name="Google Shape;347;p3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3607161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3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5" name="Google Shape;355;p3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2808508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3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3" name="Google Shape;363;p3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928859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3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Atmósfera peligrosa: esta definición es de OSHA. Un ejemplo de atmósfera peligrosa sería el monóxido de carbono del escape de un vehículo o equipo alimentado.</a:t>
            </a:r>
            <a:endParaRPr/>
          </a:p>
          <a:p>
            <a:pPr marL="0" lvl="0" indent="0" algn="l" rtl="0">
              <a:spcBef>
                <a:spcPts val="0"/>
              </a:spcBef>
              <a:spcAft>
                <a:spcPts val="0"/>
              </a:spcAft>
              <a:buNone/>
            </a:pPr>
            <a:r>
              <a:rPr lang="en-US"/>
              <a:t>Soporte cruzado: los miembros horizontales de un sistema de apuntalamiento instalado perpendicularmente a los lados de la excavación, cuyos extremos se apoyan contra los montantes o las balizas.</a:t>
            </a:r>
            <a:endParaRPr/>
          </a:p>
          <a:p>
            <a:pPr marL="0" lvl="0" indent="0" algn="l" rtl="0">
              <a:spcBef>
                <a:spcPts val="0"/>
              </a:spcBef>
              <a:spcAft>
                <a:spcPts val="0"/>
              </a:spcAft>
              <a:buNone/>
            </a:pPr>
            <a:r>
              <a:rPr lang="en-US"/>
              <a:t>Sistema de protección: esta definición es de OSHA. OSHA también dice que “Los sistemas de protección incluyen sistemas de apoyo, sistemas de inclinación y banqueo, sistemas de protección y otros sistemas que brindan la protección necesaria”.</a:t>
            </a:r>
            <a:endParaRPr/>
          </a:p>
          <a:p>
            <a:pPr marL="0" lvl="0" indent="0" algn="l" rtl="0">
              <a:spcBef>
                <a:spcPts val="0"/>
              </a:spcBef>
              <a:spcAft>
                <a:spcPts val="0"/>
              </a:spcAft>
              <a:buNone/>
            </a:pPr>
            <a:r>
              <a:rPr lang="en-US"/>
              <a:t>Sistema de soporte: una estructura como apuntalamiento, refuerzo o apuntalamiento, que brinda soporte a una estructura adyacente, instalación subterránea o los lados de una excavación.</a:t>
            </a:r>
            <a:endParaRPr/>
          </a:p>
          <a:p>
            <a:pPr marL="0" lvl="0" indent="0" algn="l" rtl="0">
              <a:spcBef>
                <a:spcPts val="0"/>
              </a:spcBef>
              <a:spcAft>
                <a:spcPts val="0"/>
              </a:spcAft>
              <a:buNone/>
            </a:pPr>
            <a:r>
              <a:rPr lang="en-US"/>
              <a:t>Vertical: los miembros verticales de un sistema de puntales de zanja colocados en contacto con la tierra y generalmente colocados de manera que los miembros individuales no entren en contacto entre sí. La definición es de OSHA.</a:t>
            </a:r>
            <a:endParaRPr/>
          </a:p>
          <a:p>
            <a:pPr marL="0" lvl="0" indent="0" algn="l" rtl="0">
              <a:spcBef>
                <a:spcPts val="0"/>
              </a:spcBef>
              <a:spcAft>
                <a:spcPts val="0"/>
              </a:spcAft>
              <a:buNone/>
            </a:pPr>
            <a:r>
              <a:rPr lang="en-US"/>
              <a:t>Vigas- Elementos horizontales de un sistema de apuntalamiento colocados paralelos al frente de excavación cuyos lados se apoyan contra los miembros verticales del sistema de apuntalamiento o tierra. La definición es de OSHA.</a:t>
            </a:r>
            <a:endParaRPr/>
          </a:p>
          <a:p>
            <a:pPr marL="0" lvl="0" indent="0" algn="l" rtl="0">
              <a:spcBef>
                <a:spcPts val="0"/>
              </a:spcBef>
              <a:spcAft>
                <a:spcPts val="0"/>
              </a:spcAft>
              <a:buNone/>
            </a:pPr>
            <a:r>
              <a:rPr lang="en-US"/>
              <a:t>Expulsión: liberación accidental o falla de una soporte cruzado.</a:t>
            </a:r>
            <a:endParaRPr/>
          </a:p>
        </p:txBody>
      </p:sp>
      <p:sp>
        <p:nvSpPr>
          <p:cNvPr id="371" name="Google Shape;371;p3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3534016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Fracaso: ruptura, desplazamiento o deformación permanente de un miembro estructural o conexión para reducir su integridad estructural y sus capacidades de soporte. La definición es de OSHA.</a:t>
            </a:r>
            <a:endParaRPr/>
          </a:p>
          <a:p>
            <a:pPr marL="0" lvl="0" indent="0" algn="l" rtl="0">
              <a:spcBef>
                <a:spcPts val="0"/>
              </a:spcBef>
              <a:spcAft>
                <a:spcPts val="0"/>
              </a:spcAft>
              <a:buNone/>
            </a:pPr>
            <a:r>
              <a:rPr lang="en-US"/>
              <a:t>Cara: las superficies de tierra verticales o inclinadas formadas como resultado de los trabajos de excavación. La definición es de OSHA.</a:t>
            </a:r>
            <a:endParaRPr/>
          </a:p>
          <a:p>
            <a:pPr marL="0" lvl="0" indent="0" algn="l" rtl="0">
              <a:spcBef>
                <a:spcPts val="0"/>
              </a:spcBef>
              <a:spcAft>
                <a:spcPts val="0"/>
              </a:spcAft>
              <a:buNone/>
            </a:pPr>
            <a:r>
              <a:rPr lang="en-US"/>
              <a:t>Roca estable: material mineral sólido natural que se puede excavar con lados verticales y permanecerá intacto mientras esté expuesto. -Esta definición es de OSHA. OSHA también dice, “la roca inestable se considera estable cuando el material de roca en el costado o lados de la excavación está asegurado contra derrumbes o movimiento por masas de roca o por otro sistema de protección que ha sido diseñado por un ingeniero profesional registrado. "</a:t>
            </a:r>
            <a:endParaRPr/>
          </a:p>
          <a:p>
            <a:pPr marL="0" lvl="0" indent="0" algn="l" rtl="0">
              <a:spcBef>
                <a:spcPts val="0"/>
              </a:spcBef>
              <a:spcAft>
                <a:spcPts val="0"/>
              </a:spcAft>
              <a:buNone/>
            </a:pPr>
            <a:r>
              <a:rPr lang="en-US"/>
              <a:t>Rampa estructural: una rampa construida de acero o madera, generalmente utilizada para el acceso de vehículos. Esta definición es de OSHA. OSHA también dice que "las rampas hechas de tierra o roca no se consideran rampas estructurales".</a:t>
            </a:r>
            <a:endParaRPr/>
          </a:p>
        </p:txBody>
      </p:sp>
      <p:sp>
        <p:nvSpPr>
          <p:cNvPr id="379" name="Google Shape;379;p3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3765977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3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Estos datos fueron extraídos de la Oficina de Estadísticas Laborales y muestran el número de muertes en trabajos de excavación y zanjas de construcción de 2013 a 2017. El video con hipervínculo muestra un colapso fatal de una zanja en Boston. Video cortesía de WCVB Channel 5 Boston.</a:t>
            </a:r>
            <a:endParaRPr sz="1200">
              <a:solidFill>
                <a:schemeClr val="dk1"/>
              </a:solidFill>
              <a:latin typeface="Calibri"/>
              <a:ea typeface="Calibri"/>
              <a:cs typeface="Calibri"/>
              <a:sym typeface="Calibri"/>
            </a:endParaRPr>
          </a:p>
        </p:txBody>
      </p:sp>
      <p:sp>
        <p:nvSpPr>
          <p:cNvPr id="387" name="Google Shape;387;p3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4292770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3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Esta tabla muestra el costo directo para los empleadores por no seguir las regulaciones en 1926.651 y 652 ¡más de $ 7.5M! Este es solo un aspecto del costo cuando se trata de trabajos de excavación y zanjas inseguros. Otros costos incluyen:</a:t>
            </a:r>
            <a:endParaRPr/>
          </a:p>
          <a:p>
            <a:pPr marL="0" lvl="0" indent="0" algn="l" rtl="0">
              <a:spcBef>
                <a:spcPts val="0"/>
              </a:spcBef>
              <a:spcAft>
                <a:spcPts val="0"/>
              </a:spcAft>
              <a:buNone/>
            </a:pPr>
            <a:r>
              <a:rPr lang="en-US"/>
              <a:t>Costos médicos por lesiones</a:t>
            </a:r>
            <a:endParaRPr/>
          </a:p>
          <a:p>
            <a:pPr marL="0" lvl="0" indent="0" algn="l" rtl="0">
              <a:spcBef>
                <a:spcPts val="0"/>
              </a:spcBef>
              <a:spcAft>
                <a:spcPts val="0"/>
              </a:spcAft>
              <a:buNone/>
            </a:pPr>
            <a:r>
              <a:rPr lang="en-US"/>
              <a:t>Mano de obra y capacitación adicionales después de una lesión</a:t>
            </a:r>
            <a:endParaRPr/>
          </a:p>
          <a:p>
            <a:pPr marL="0" lvl="0" indent="0" algn="l" rtl="0">
              <a:spcBef>
                <a:spcPts val="0"/>
              </a:spcBef>
              <a:spcAft>
                <a:spcPts val="0"/>
              </a:spcAft>
              <a:buNone/>
            </a:pPr>
            <a:r>
              <a:rPr lang="en-US"/>
              <a:t>Productividad perdida, moral</a:t>
            </a:r>
            <a:endParaRPr/>
          </a:p>
          <a:p>
            <a:pPr marL="0" lvl="0" indent="0" algn="l" rtl="0">
              <a:spcBef>
                <a:spcPts val="0"/>
              </a:spcBef>
              <a:spcAft>
                <a:spcPts val="0"/>
              </a:spcAft>
              <a:buNone/>
            </a:pPr>
            <a:r>
              <a:rPr lang="en-US"/>
              <a:t>Aumento de la sobrecarga</a:t>
            </a:r>
            <a:endParaRPr/>
          </a:p>
          <a:p>
            <a:pPr marL="0" lvl="0" indent="0" algn="l" rtl="0">
              <a:spcBef>
                <a:spcPts val="0"/>
              </a:spcBef>
              <a:spcAft>
                <a:spcPts val="0"/>
              </a:spcAft>
              <a:buNone/>
            </a:pPr>
            <a:r>
              <a:rPr lang="en-US"/>
              <a:t>Costos de seguro</a:t>
            </a:r>
            <a:endParaRPr/>
          </a:p>
          <a:p>
            <a:pPr marL="0" lvl="0" indent="0" algn="l" rtl="0">
              <a:spcBef>
                <a:spcPts val="0"/>
              </a:spcBef>
              <a:spcAft>
                <a:spcPts val="0"/>
              </a:spcAft>
              <a:buNone/>
            </a:pPr>
            <a:r>
              <a:rPr lang="en-US"/>
              <a:t>Pérdidas de ganancias</a:t>
            </a:r>
            <a:endParaRPr/>
          </a:p>
        </p:txBody>
      </p:sp>
      <p:sp>
        <p:nvSpPr>
          <p:cNvPr id="397" name="Google Shape;397;p3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6653890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3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Esta lista de los informes de lesiones graves en línea de OSHA especifica 12 tipos diferentes de lesiones reportadas por trabajos de zanja y excavación en 81 lesiones graves desde 2015. Las más comunes son fracturas, luego dolor, lesiones traumáticas, internas y por </a:t>
            </a:r>
            <a:r>
              <a:rPr lang="en-US"/>
              <a:t>concusión</a:t>
            </a:r>
            <a:r>
              <a:rPr lang="en-US" sz="1200">
                <a:solidFill>
                  <a:schemeClr val="dk1"/>
                </a:solidFill>
                <a:latin typeface="Calibri"/>
                <a:ea typeface="Calibri"/>
                <a:cs typeface="Calibri"/>
                <a:sym typeface="Calibri"/>
              </a:rPr>
              <a:t>.</a:t>
            </a:r>
            <a:endParaRPr/>
          </a:p>
        </p:txBody>
      </p:sp>
      <p:sp>
        <p:nvSpPr>
          <p:cNvPr id="407" name="Google Shape;407;p3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21855214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3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Esta lista de los informes de lesiones graves en línea de OSHA muestra 7 tipos diferentes de eventos que provocaron 81 lesiones graves desde 2015. Todos los eventos tienen que ver con superficies para caminar / trabajar o derrumbes. Una caída en una zanja de 6 pies o más profunda también es una caída a una lesión de nivel inferior. </a:t>
            </a:r>
            <a:r>
              <a:rPr lang="en-US"/>
              <a:t>Se puede</a:t>
            </a:r>
            <a:r>
              <a:rPr lang="en-US" sz="1200">
                <a:solidFill>
                  <a:schemeClr val="dk1"/>
                </a:solidFill>
                <a:latin typeface="Calibri"/>
                <a:ea typeface="Calibri"/>
                <a:cs typeface="Calibri"/>
                <a:sym typeface="Calibri"/>
              </a:rPr>
              <a:t> asumir que algunas caídas desde alturas o en niveles inferiores y algunas caídas en excavaciones se colocan en solo una de las categorías, por lo tanto muestran menos ocurrencias que hay en los registros</a:t>
            </a:r>
            <a:r>
              <a:rPr lang="en-US"/>
              <a:t>.</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En cuanto a las cifras, entre 2015 y 2017 hubo un promedio de poco más de 20 muertes, mientras que hubo un promedio de poco menos de 20 lesiones graves por año. Lo que eso nos dice es que los peligros de derrumbes y caídas siempre deben corregirse porque es probable que más de la mitad de las lesiones graves provoquen la muerte.</a:t>
            </a:r>
            <a:endParaRPr/>
          </a:p>
        </p:txBody>
      </p:sp>
      <p:sp>
        <p:nvSpPr>
          <p:cNvPr id="415" name="Google Shape;415;p3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2056042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5268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4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Servicios públicos subterráneos: Los servicios públicos subterráneos dañados pueden ser costosos y lentos de reparar y pueden conllevar algunos de los siguientes peligros:</a:t>
            </a:r>
            <a:endParaRPr/>
          </a:p>
          <a:p>
            <a:pPr marL="0" lvl="0" indent="0" algn="l" rtl="0">
              <a:spcBef>
                <a:spcPts val="0"/>
              </a:spcBef>
              <a:spcAft>
                <a:spcPts val="0"/>
              </a:spcAft>
              <a:buNone/>
            </a:pPr>
            <a:r>
              <a:rPr lang="en-US"/>
              <a:t>Gas natural: explosivo, inflamable, desplaza el oxígeno.</a:t>
            </a:r>
            <a:endParaRPr/>
          </a:p>
          <a:p>
            <a:pPr marL="0" lvl="0" indent="0" algn="l" rtl="0">
              <a:spcBef>
                <a:spcPts val="0"/>
              </a:spcBef>
              <a:spcAft>
                <a:spcPts val="0"/>
              </a:spcAft>
              <a:buNone/>
            </a:pPr>
            <a:r>
              <a:rPr lang="en-US"/>
              <a:t>Alcantarillado tóxico</a:t>
            </a:r>
            <a:endParaRPr/>
          </a:p>
          <a:p>
            <a:pPr marL="0" lvl="0" indent="0" algn="l" rtl="0">
              <a:spcBef>
                <a:spcPts val="0"/>
              </a:spcBef>
              <a:spcAft>
                <a:spcPts val="0"/>
              </a:spcAft>
              <a:buNone/>
            </a:pPr>
            <a:r>
              <a:rPr lang="en-US"/>
              <a:t>El agua debilita las paredes de la excavación, es un peligro de ahogamiento, puede impedir la salida de la zanja.</a:t>
            </a:r>
            <a:endParaRPr/>
          </a:p>
          <a:p>
            <a:pPr marL="0" lvl="0" indent="0" algn="l" rtl="0">
              <a:spcBef>
                <a:spcPts val="0"/>
              </a:spcBef>
              <a:spcAft>
                <a:spcPts val="0"/>
              </a:spcAft>
              <a:buNone/>
            </a:pPr>
            <a:r>
              <a:rPr lang="en-US"/>
              <a:t>Electrocución eléctrica</a:t>
            </a:r>
            <a:endParaRPr/>
          </a:p>
          <a:p>
            <a:pPr marL="0" lvl="0" indent="0" algn="l" rtl="0">
              <a:spcBef>
                <a:spcPts val="0"/>
              </a:spcBef>
              <a:spcAft>
                <a:spcPts val="0"/>
              </a:spcAft>
              <a:buNone/>
            </a:pPr>
            <a:r>
              <a:rPr lang="en-US"/>
              <a:t>Comunicación-electrocución</a:t>
            </a:r>
            <a:endParaRPr/>
          </a:p>
          <a:p>
            <a:pPr marL="0" lvl="0" indent="0" algn="l" rtl="0">
              <a:spcBef>
                <a:spcPts val="0"/>
              </a:spcBef>
              <a:spcAft>
                <a:spcPts val="0"/>
              </a:spcAft>
              <a:buNone/>
            </a:pPr>
            <a:r>
              <a:rPr lang="en-US"/>
              <a:t>Las aguas pluviales pueden obstaculizar el control de la erosión, representan un peligro de ahogamiento y pueden transportar sustancias químicas.</a:t>
            </a:r>
            <a:endParaRPr/>
          </a:p>
          <a:p>
            <a:pPr marL="0" lvl="0" indent="0" algn="l" rtl="0">
              <a:spcBef>
                <a:spcPts val="0"/>
              </a:spcBef>
              <a:spcAft>
                <a:spcPts val="0"/>
              </a:spcAft>
              <a:buNone/>
            </a:pPr>
            <a:endParaRPr/>
          </a:p>
          <a:p>
            <a:pPr marL="0" lvl="0" indent="0" algn="l" rtl="0">
              <a:spcBef>
                <a:spcPts val="0"/>
              </a:spcBef>
              <a:spcAft>
                <a:spcPts val="0"/>
              </a:spcAft>
              <a:buNone/>
            </a:pPr>
            <a:r>
              <a:rPr lang="en-US"/>
              <a:t>Trabajo de zanja fotografada con múltiples utilidades. Esta foto muestra algunas prácticas deficientes, como la falta de EPP, escaleras y protección contra derrumbes.</a:t>
            </a:r>
            <a:endParaRPr/>
          </a:p>
        </p:txBody>
      </p:sp>
      <p:sp>
        <p:nvSpPr>
          <p:cNvPr id="423" name="Google Shape;423;p4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2383562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4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Acceso y salida: no tener una forma segura de entrar o salir de una excavación es un peligro.</a:t>
            </a:r>
            <a:endParaRPr/>
          </a:p>
          <a:p>
            <a:pPr marL="0" lvl="0" indent="0" algn="l" rtl="0">
              <a:spcBef>
                <a:spcPts val="0"/>
              </a:spcBef>
              <a:spcAft>
                <a:spcPts val="0"/>
              </a:spcAft>
              <a:buNone/>
            </a:pPr>
            <a:endParaRPr/>
          </a:p>
          <a:p>
            <a:pPr marL="0" lvl="0" indent="0" algn="l" rtl="0">
              <a:spcBef>
                <a:spcPts val="0"/>
              </a:spcBef>
              <a:spcAft>
                <a:spcPts val="0"/>
              </a:spcAft>
              <a:buNone/>
            </a:pPr>
            <a:r>
              <a:rPr lang="en-US"/>
              <a:t>Si los trabajadores necesitan evacuar una excavación, su salida no puede estar demasiado lejos porque tardarían demasiado en salir.</a:t>
            </a:r>
            <a:endParaRPr/>
          </a:p>
          <a:p>
            <a:pPr marL="0" lvl="0" indent="0" algn="l" rtl="0">
              <a:spcBef>
                <a:spcPts val="0"/>
              </a:spcBef>
              <a:spcAft>
                <a:spcPts val="0"/>
              </a:spcAft>
              <a:buNone/>
            </a:pPr>
            <a:endParaRPr/>
          </a:p>
          <a:p>
            <a:pPr marL="0" lvl="0" indent="0" algn="l" rtl="0">
              <a:spcBef>
                <a:spcPts val="0"/>
              </a:spcBef>
              <a:spcAft>
                <a:spcPts val="0"/>
              </a:spcAft>
              <a:buNone/>
            </a:pPr>
            <a:r>
              <a:rPr lang="en-US"/>
              <a:t>No se puede esperar que los trabajadores salgan de una zanja usando las paredes, los servicios públicos u otro equipo; podrían tropezar, resbalar o caer fácilmente y lesionarse.</a:t>
            </a:r>
            <a:endParaRPr/>
          </a:p>
          <a:p>
            <a:pPr marL="0" lvl="0" indent="0" algn="l" rtl="0">
              <a:spcBef>
                <a:spcPts val="0"/>
              </a:spcBef>
              <a:spcAft>
                <a:spcPts val="0"/>
              </a:spcAft>
              <a:buNone/>
            </a:pPr>
            <a:endParaRPr/>
          </a:p>
          <a:p>
            <a:pPr marL="0" lvl="0" indent="0" algn="l" rtl="0">
              <a:spcBef>
                <a:spcPts val="0"/>
              </a:spcBef>
              <a:spcAft>
                <a:spcPts val="0"/>
              </a:spcAft>
              <a:buNone/>
            </a:pPr>
            <a:r>
              <a:rPr lang="en-US"/>
              <a:t>Si el medio de entrada o salida no está diseñado correctamente y falla, los trabajadores podrían aplastarse o quedar atrapados por el suelo o el equipo.</a:t>
            </a:r>
            <a:endParaRPr/>
          </a:p>
        </p:txBody>
      </p:sp>
      <p:sp>
        <p:nvSpPr>
          <p:cNvPr id="433" name="Google Shape;433;p4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1662480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4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El equipo y el tráfico vehicular-vehículos alrededor de zanjas y excavaciones también son peligros. Esto puede incluir el tráfico y el equipo en el lugar de trabajo.</a:t>
            </a:r>
            <a:endParaRPr/>
          </a:p>
          <a:p>
            <a:pPr marL="0" lvl="0" indent="0" algn="l" rtl="0">
              <a:spcBef>
                <a:spcPts val="0"/>
              </a:spcBef>
              <a:spcAft>
                <a:spcPts val="0"/>
              </a:spcAft>
              <a:buNone/>
            </a:pPr>
            <a:endParaRPr/>
          </a:p>
          <a:p>
            <a:pPr marL="0" lvl="0" indent="0" algn="l" rtl="0">
              <a:spcBef>
                <a:spcPts val="0"/>
              </a:spcBef>
              <a:spcAft>
                <a:spcPts val="0"/>
              </a:spcAft>
              <a:buNone/>
            </a:pPr>
            <a:r>
              <a:rPr lang="en-US"/>
              <a:t>Cualquier vehículo que ingrese accidentalmente a una zanja o excavación es malo para el conductor y cualquier persona que trabaje en el área.</a:t>
            </a:r>
            <a:endParaRPr/>
          </a:p>
          <a:p>
            <a:pPr marL="0" lvl="0" indent="0" algn="l" rtl="0">
              <a:spcBef>
                <a:spcPts val="0"/>
              </a:spcBef>
              <a:spcAft>
                <a:spcPts val="0"/>
              </a:spcAft>
              <a:buNone/>
            </a:pPr>
            <a:endParaRPr/>
          </a:p>
          <a:p>
            <a:pPr marL="0" lvl="0" indent="0" algn="l" rtl="0">
              <a:spcBef>
                <a:spcPts val="0"/>
              </a:spcBef>
              <a:spcAft>
                <a:spcPts val="0"/>
              </a:spcAft>
              <a:buNone/>
            </a:pPr>
            <a:r>
              <a:rPr lang="en-US"/>
              <a:t>El suelo, las rocas u otros escombros que se eliminan de la excavación pueden caer y causar lesiones a los trabajadores cercanos.</a:t>
            </a:r>
            <a:endParaRPr/>
          </a:p>
          <a:p>
            <a:pPr marL="0" lvl="0" indent="0" algn="l" rtl="0">
              <a:spcBef>
                <a:spcPts val="0"/>
              </a:spcBef>
              <a:spcAft>
                <a:spcPts val="0"/>
              </a:spcAft>
              <a:buNone/>
            </a:pPr>
            <a:endParaRPr/>
          </a:p>
          <a:p>
            <a:pPr marL="0" lvl="0" indent="0" algn="l" rtl="0">
              <a:spcBef>
                <a:spcPts val="0"/>
              </a:spcBef>
              <a:spcAft>
                <a:spcPts val="0"/>
              </a:spcAft>
              <a:buNone/>
            </a:pPr>
            <a:r>
              <a:rPr lang="en-US"/>
              <a:t>Muchas veces, puede ser difícil para los operadores de equipos saber quién está en su área de trabajo porque están enfocados en lo que están trabajando, por lo que existen operaciones de excavación, carga o descarga.</a:t>
            </a:r>
            <a:endParaRPr/>
          </a:p>
        </p:txBody>
      </p:sp>
      <p:sp>
        <p:nvSpPr>
          <p:cNvPr id="443" name="Google Shape;443;p4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703655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4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Atmósfera peligrosa: los vapores, el polvo o los humos en el aire pueden desplazar el oxígeno, ser tóxicos para respirar o pueden encenderse y quemarse o explotar. Saber qué puede haber en la atmósfera ayudará a los trabajadores a saber qué peligros pueden existir. Si hay atmósferas peligrosas, la falta de un plan o equipo de rescate también es un peligro. Los rescatistas no capacitados o preparados que ingresar a una excavación pueden lesionarse o atascarse, lo que aumenta la necesidad de contar con más rescatistas.</a:t>
            </a:r>
            <a:endParaRPr/>
          </a:p>
        </p:txBody>
      </p:sp>
      <p:sp>
        <p:nvSpPr>
          <p:cNvPr id="453" name="Google Shape;453;p4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1201427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4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Acumulación de agua: las excavaciones con agua acumulada o que están saturadas son peligrosas para los trabajadores.</a:t>
            </a:r>
            <a:endParaRPr/>
          </a:p>
          <a:p>
            <a:pPr marL="0" lvl="0" indent="0" algn="l" rtl="0">
              <a:spcBef>
                <a:spcPts val="0"/>
              </a:spcBef>
              <a:spcAft>
                <a:spcPts val="0"/>
              </a:spcAft>
              <a:buNone/>
            </a:pPr>
            <a:endParaRPr/>
          </a:p>
          <a:p>
            <a:pPr marL="0" lvl="0" indent="0" algn="l" rtl="0">
              <a:spcBef>
                <a:spcPts val="0"/>
              </a:spcBef>
              <a:spcAft>
                <a:spcPts val="0"/>
              </a:spcAft>
              <a:buNone/>
            </a:pPr>
            <a:r>
              <a:rPr lang="en-US"/>
              <a:t>Si el agua es lo suficientemente profunda, los trabajadores podrían ahogarse si se caen, se atascan o no pueden nadar.</a:t>
            </a:r>
            <a:endParaRPr/>
          </a:p>
        </p:txBody>
      </p:sp>
      <p:sp>
        <p:nvSpPr>
          <p:cNvPr id="463" name="Google Shape;463;p4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570128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4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err="1"/>
              <a:t>Estabilidad</a:t>
            </a:r>
            <a:r>
              <a:rPr lang="en-US" dirty="0"/>
              <a:t>: </a:t>
            </a:r>
            <a:r>
              <a:rPr lang="en-US" dirty="0" err="1"/>
              <a:t>existen</a:t>
            </a:r>
            <a:r>
              <a:rPr lang="en-US" dirty="0"/>
              <a:t> </a:t>
            </a:r>
            <a:r>
              <a:rPr lang="en-US" dirty="0" err="1"/>
              <a:t>peligros</a:t>
            </a:r>
            <a:r>
              <a:rPr lang="en-US" dirty="0"/>
              <a:t> de </a:t>
            </a:r>
            <a:r>
              <a:rPr lang="en-US" dirty="0" err="1"/>
              <a:t>estabilidad</a:t>
            </a:r>
            <a:r>
              <a:rPr lang="en-US" dirty="0"/>
              <a:t> </a:t>
            </a:r>
            <a:r>
              <a:rPr lang="en-US" dirty="0" err="1"/>
              <a:t>inherentes</a:t>
            </a:r>
            <a:r>
              <a:rPr lang="en-US" dirty="0"/>
              <a:t> </a:t>
            </a:r>
            <a:r>
              <a:rPr lang="en-US" dirty="0" err="1"/>
              <a:t>en</a:t>
            </a:r>
            <a:r>
              <a:rPr lang="en-US" dirty="0"/>
              <a:t> </a:t>
            </a:r>
            <a:r>
              <a:rPr lang="en-US" dirty="0" err="1"/>
              <a:t>cada</a:t>
            </a:r>
            <a:r>
              <a:rPr lang="en-US" dirty="0"/>
              <a:t> </a:t>
            </a:r>
            <a:r>
              <a:rPr lang="en-US" dirty="0" err="1"/>
              <a:t>excavación</a:t>
            </a:r>
            <a:r>
              <a:rPr lang="en-US" dirty="0"/>
              <a:t> </a:t>
            </a:r>
            <a:r>
              <a:rPr lang="en-US" dirty="0" err="1"/>
              <a:t>debido</a:t>
            </a:r>
            <a:r>
              <a:rPr lang="en-US" dirty="0"/>
              <a:t> </a:t>
            </a:r>
            <a:r>
              <a:rPr lang="en-US" dirty="0" err="1"/>
              <a:t>simplemente</a:t>
            </a:r>
            <a:r>
              <a:rPr lang="en-US" dirty="0"/>
              <a:t> a la </a:t>
            </a:r>
            <a:r>
              <a:rPr lang="en-US" dirty="0" err="1"/>
              <a:t>naturaleza</a:t>
            </a:r>
            <a:r>
              <a:rPr lang="en-US" dirty="0"/>
              <a:t> de la </a:t>
            </a:r>
            <a:r>
              <a:rPr lang="en-US" dirty="0" err="1"/>
              <a:t>excavación</a:t>
            </a:r>
            <a:r>
              <a:rPr lang="en-US" dirty="0"/>
              <a:t> </a:t>
            </a:r>
            <a:r>
              <a:rPr lang="en-US" dirty="0" err="1"/>
              <a:t>en</a:t>
            </a:r>
            <a:r>
              <a:rPr lang="en-US" dirty="0"/>
              <a:t> el </a:t>
            </a:r>
            <a:r>
              <a:rPr lang="en-US" dirty="0" err="1"/>
              <a:t>suelo</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El </a:t>
            </a:r>
            <a:r>
              <a:rPr lang="en-US" dirty="0" err="1"/>
              <a:t>suelo</a:t>
            </a:r>
            <a:r>
              <a:rPr lang="en-US" dirty="0"/>
              <a:t> </a:t>
            </a:r>
            <a:r>
              <a:rPr lang="en-US" dirty="0" err="1"/>
              <a:t>suelto</a:t>
            </a:r>
            <a:r>
              <a:rPr lang="en-US" dirty="0"/>
              <a:t> o las </a:t>
            </a:r>
            <a:r>
              <a:rPr lang="en-US" dirty="0" err="1"/>
              <a:t>rocas</a:t>
            </a:r>
            <a:r>
              <a:rPr lang="en-US" dirty="0"/>
              <a:t> a lo largo de </a:t>
            </a:r>
            <a:r>
              <a:rPr lang="en-US" dirty="0" err="1"/>
              <a:t>los</a:t>
            </a:r>
            <a:r>
              <a:rPr lang="en-US" dirty="0"/>
              <a:t> </a:t>
            </a:r>
            <a:r>
              <a:rPr lang="en-US" dirty="0" err="1"/>
              <a:t>bordes</a:t>
            </a:r>
            <a:r>
              <a:rPr lang="en-US" dirty="0"/>
              <a:t> de las </a:t>
            </a:r>
            <a:r>
              <a:rPr lang="en-US" dirty="0" err="1"/>
              <a:t>excavaciones</a:t>
            </a:r>
            <a:r>
              <a:rPr lang="en-US" dirty="0"/>
              <a:t> </a:t>
            </a:r>
            <a:r>
              <a:rPr lang="en-US" dirty="0" err="1"/>
              <a:t>pueden</a:t>
            </a:r>
            <a:r>
              <a:rPr lang="en-US" dirty="0"/>
              <a:t> </a:t>
            </a:r>
            <a:r>
              <a:rPr lang="en-US" dirty="0" err="1"/>
              <a:t>caer</a:t>
            </a:r>
            <a:r>
              <a:rPr lang="en-US" dirty="0"/>
              <a:t> y </a:t>
            </a:r>
            <a:r>
              <a:rPr lang="en-US" dirty="0" err="1"/>
              <a:t>lesionar</a:t>
            </a:r>
            <a:r>
              <a:rPr lang="en-US" dirty="0"/>
              <a:t> a </a:t>
            </a:r>
            <a:r>
              <a:rPr lang="en-US" dirty="0" err="1"/>
              <a:t>los</a:t>
            </a:r>
            <a:r>
              <a:rPr lang="en-US" dirty="0"/>
              <a:t> </a:t>
            </a:r>
            <a:r>
              <a:rPr lang="en-US" dirty="0" err="1"/>
              <a:t>trabajadores</a:t>
            </a:r>
            <a:r>
              <a:rPr lang="en-US" dirty="0"/>
              <a:t> que se </a:t>
            </a:r>
            <a:r>
              <a:rPr lang="en-US" dirty="0" err="1"/>
              <a:t>encuentran</a:t>
            </a:r>
            <a:r>
              <a:rPr lang="en-US" dirty="0"/>
              <a:t> </a:t>
            </a:r>
            <a:r>
              <a:rPr lang="en-US" dirty="0" err="1"/>
              <a:t>debajo</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Los </a:t>
            </a:r>
            <a:r>
              <a:rPr lang="en-US" dirty="0" err="1"/>
              <a:t>gravámenes</a:t>
            </a:r>
            <a:r>
              <a:rPr lang="en-US" dirty="0"/>
              <a:t> </a:t>
            </a:r>
            <a:r>
              <a:rPr lang="en-US" dirty="0" err="1"/>
              <a:t>superficiales</a:t>
            </a:r>
            <a:r>
              <a:rPr lang="en-US" dirty="0"/>
              <a:t> son </a:t>
            </a:r>
            <a:r>
              <a:rPr lang="en-US" dirty="0" err="1"/>
              <a:t>estructuras</a:t>
            </a:r>
            <a:r>
              <a:rPr lang="en-US" dirty="0"/>
              <a:t> </a:t>
            </a:r>
            <a:r>
              <a:rPr lang="en-US" dirty="0" err="1"/>
              <a:t>cercanas</a:t>
            </a:r>
            <a:r>
              <a:rPr lang="en-US" dirty="0"/>
              <a:t> que </a:t>
            </a:r>
            <a:r>
              <a:rPr lang="en-US" dirty="0" err="1"/>
              <a:t>pueden</a:t>
            </a:r>
            <a:r>
              <a:rPr lang="en-US" dirty="0"/>
              <a:t> </a:t>
            </a:r>
            <a:r>
              <a:rPr lang="en-US" dirty="0" err="1"/>
              <a:t>volverse</a:t>
            </a:r>
            <a:r>
              <a:rPr lang="en-US" dirty="0"/>
              <a:t> </a:t>
            </a:r>
            <a:r>
              <a:rPr lang="en-US" dirty="0" err="1"/>
              <a:t>inestables</a:t>
            </a:r>
            <a:r>
              <a:rPr lang="en-US" dirty="0"/>
              <a:t> </a:t>
            </a:r>
            <a:r>
              <a:rPr lang="en-US" dirty="0" err="1"/>
              <a:t>debido</a:t>
            </a:r>
            <a:r>
              <a:rPr lang="en-US" dirty="0"/>
              <a:t> a la </a:t>
            </a:r>
            <a:r>
              <a:rPr lang="en-US" dirty="0" err="1"/>
              <a:t>excavación</a:t>
            </a:r>
            <a:r>
              <a:rPr lang="en-US" dirty="0"/>
              <a:t>; </a:t>
            </a:r>
            <a:r>
              <a:rPr lang="en-US" dirty="0" err="1"/>
              <a:t>esto</a:t>
            </a:r>
            <a:r>
              <a:rPr lang="en-US" dirty="0"/>
              <a:t> </a:t>
            </a:r>
            <a:r>
              <a:rPr lang="en-US" dirty="0" err="1"/>
              <a:t>puede</a:t>
            </a:r>
            <a:r>
              <a:rPr lang="en-US" dirty="0"/>
              <a:t> </a:t>
            </a:r>
            <a:r>
              <a:rPr lang="en-US" dirty="0" err="1"/>
              <a:t>incluir</a:t>
            </a:r>
            <a:r>
              <a:rPr lang="en-US" dirty="0"/>
              <a:t> </a:t>
            </a:r>
            <a:r>
              <a:rPr lang="en-US" dirty="0" err="1"/>
              <a:t>árboles</a:t>
            </a:r>
            <a:r>
              <a:rPr lang="en-US" dirty="0"/>
              <a:t>, </a:t>
            </a:r>
            <a:r>
              <a:rPr lang="en-US" dirty="0" err="1"/>
              <a:t>aceras</a:t>
            </a:r>
            <a:r>
              <a:rPr lang="en-US" dirty="0"/>
              <a:t>, </a:t>
            </a:r>
            <a:r>
              <a:rPr lang="en-US" dirty="0" err="1"/>
              <a:t>postes</a:t>
            </a:r>
            <a:r>
              <a:rPr lang="en-US" dirty="0"/>
              <a:t> de </a:t>
            </a:r>
            <a:r>
              <a:rPr lang="en-US" dirty="0" err="1"/>
              <a:t>servicios</a:t>
            </a:r>
            <a:r>
              <a:rPr lang="en-US" dirty="0"/>
              <a:t> </a:t>
            </a:r>
            <a:r>
              <a:rPr lang="en-US" dirty="0" err="1"/>
              <a:t>públicos</a:t>
            </a:r>
            <a:r>
              <a:rPr lang="en-US" dirty="0"/>
              <a:t> o </a:t>
            </a:r>
            <a:r>
              <a:rPr lang="en-US" dirty="0" err="1"/>
              <a:t>edificios</a:t>
            </a:r>
            <a:r>
              <a:rPr lang="en-US" dirty="0"/>
              <a:t>, </a:t>
            </a:r>
            <a:r>
              <a:rPr lang="en-US" dirty="0" err="1"/>
              <a:t>por</a:t>
            </a:r>
            <a:r>
              <a:rPr lang="en-US" dirty="0"/>
              <a:t> </a:t>
            </a:r>
            <a:r>
              <a:rPr lang="en-US" dirty="0" err="1"/>
              <a:t>ejemplo</a:t>
            </a:r>
            <a:r>
              <a:rPr lang="en-US" dirty="0"/>
              <a:t>. Si </a:t>
            </a:r>
            <a:r>
              <a:rPr lang="en-US" dirty="0" err="1"/>
              <a:t>alguno</a:t>
            </a:r>
            <a:r>
              <a:rPr lang="en-US" dirty="0"/>
              <a:t> de </a:t>
            </a:r>
            <a:r>
              <a:rPr lang="en-US" dirty="0" err="1"/>
              <a:t>ellos</a:t>
            </a:r>
            <a:r>
              <a:rPr lang="en-US" dirty="0"/>
              <a:t> </a:t>
            </a:r>
            <a:r>
              <a:rPr lang="en-US" dirty="0" err="1"/>
              <a:t>cayera</a:t>
            </a:r>
            <a:r>
              <a:rPr lang="en-US" dirty="0"/>
              <a:t>, se </a:t>
            </a:r>
            <a:r>
              <a:rPr lang="en-US" dirty="0" err="1"/>
              <a:t>deslizara</a:t>
            </a:r>
            <a:r>
              <a:rPr lang="en-US" dirty="0"/>
              <a:t>, se </a:t>
            </a:r>
            <a:r>
              <a:rPr lang="en-US" dirty="0" err="1"/>
              <a:t>rompiera</a:t>
            </a:r>
            <a:r>
              <a:rPr lang="en-US" dirty="0"/>
              <a:t> o se </a:t>
            </a:r>
            <a:r>
              <a:rPr lang="en-US" dirty="0" err="1"/>
              <a:t>moviera</a:t>
            </a:r>
            <a:r>
              <a:rPr lang="en-US" dirty="0"/>
              <a:t> </a:t>
            </a:r>
            <a:r>
              <a:rPr lang="en-US" dirty="0" err="1"/>
              <a:t>involuntariamente</a:t>
            </a:r>
            <a:r>
              <a:rPr lang="en-US" dirty="0"/>
              <a:t>, </a:t>
            </a:r>
            <a:r>
              <a:rPr lang="en-US" dirty="0" err="1"/>
              <a:t>los</a:t>
            </a:r>
            <a:r>
              <a:rPr lang="en-US" dirty="0"/>
              <a:t> </a:t>
            </a:r>
            <a:r>
              <a:rPr lang="en-US" dirty="0" err="1"/>
              <a:t>trabajadores</a:t>
            </a:r>
            <a:r>
              <a:rPr lang="en-US" dirty="0"/>
              <a:t> </a:t>
            </a:r>
            <a:r>
              <a:rPr lang="en-US" dirty="0" err="1"/>
              <a:t>cercanos</a:t>
            </a:r>
            <a:r>
              <a:rPr lang="en-US" dirty="0"/>
              <a:t> </a:t>
            </a:r>
            <a:r>
              <a:rPr lang="en-US" dirty="0" err="1"/>
              <a:t>podrían</a:t>
            </a:r>
            <a:r>
              <a:rPr lang="en-US" dirty="0"/>
              <a:t> </a:t>
            </a:r>
            <a:r>
              <a:rPr lang="en-US" dirty="0" err="1"/>
              <a:t>lastimarse</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Los </a:t>
            </a:r>
            <a:r>
              <a:rPr lang="en-US" dirty="0" err="1"/>
              <a:t>derrumbes</a:t>
            </a:r>
            <a:r>
              <a:rPr lang="en-US" dirty="0"/>
              <a:t> son </a:t>
            </a:r>
            <a:r>
              <a:rPr lang="en-US" dirty="0" err="1"/>
              <a:t>generalmente</a:t>
            </a:r>
            <a:r>
              <a:rPr lang="en-US" dirty="0"/>
              <a:t> el </a:t>
            </a:r>
            <a:r>
              <a:rPr lang="en-US" dirty="0" err="1"/>
              <a:t>peligro</a:t>
            </a:r>
            <a:r>
              <a:rPr lang="en-US" dirty="0"/>
              <a:t> </a:t>
            </a:r>
            <a:r>
              <a:rPr lang="en-US" dirty="0" err="1"/>
              <a:t>más</a:t>
            </a:r>
            <a:r>
              <a:rPr lang="en-US" dirty="0"/>
              <a:t> grave </a:t>
            </a:r>
            <a:r>
              <a:rPr lang="en-US" dirty="0" err="1"/>
              <a:t>asociado</a:t>
            </a:r>
            <a:r>
              <a:rPr lang="en-US" dirty="0"/>
              <a:t> con </a:t>
            </a:r>
            <a:r>
              <a:rPr lang="en-US" dirty="0" err="1"/>
              <a:t>excavaciones</a:t>
            </a:r>
            <a:r>
              <a:rPr lang="en-US" dirty="0"/>
              <a:t> y </a:t>
            </a:r>
            <a:r>
              <a:rPr lang="en-US" dirty="0" err="1"/>
              <a:t>zanjas</a:t>
            </a:r>
            <a:r>
              <a:rPr lang="en-US" dirty="0"/>
              <a:t>.</a:t>
            </a:r>
            <a:endParaRPr dirty="0"/>
          </a:p>
        </p:txBody>
      </p:sp>
      <p:sp>
        <p:nvSpPr>
          <p:cNvPr id="472" name="Google Shape;472;p4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2034081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4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Los trabajadores, incluso con buenas intenciones, pueden tomar malas decisiones ellos mismos o tener malos hábitos o actitudes peligrosas. Estos pueden incluir un funcionamiento deficiente del equipo, mostrar un exceso de confianza en la capacidad o sentir que los peligros o la exposición no se aplican a ellos, ser resistentes al cambio de la forma en que siempre han hecho las cosas o simplemente no saber qué tan grave es un peligro y, por lo tanto, ignorar eso.</a:t>
            </a:r>
            <a:endParaRPr/>
          </a:p>
        </p:txBody>
      </p:sp>
      <p:sp>
        <p:nvSpPr>
          <p:cNvPr id="481" name="Google Shape;481;p4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18477230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89" name="Google Shape;489;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9370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4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El suelo pesa más de lo que la gente suele pensar. 1 pie cúbico de tierra pesa alrededor de 100 libras, o tanto como dos bolsas de mezcla de concreto. Cuando una excavadora está excavando, los cucharones a menudo pueden alcanzar capacidades de suelo de más de 27 pies cúbicos (1 yarda cúbica), es decir, alrededor de 2700 libras de tierra, o aproximadamente el mismo peso que un Mini Cooper. Eso es mucha fuerza aplastante.</a:t>
            </a:r>
            <a:endParaRPr/>
          </a:p>
        </p:txBody>
      </p:sp>
      <p:sp>
        <p:nvSpPr>
          <p:cNvPr id="496" name="Google Shape;496;p4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5046670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4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Fisurado significa un material de suelo que tiene tendencia a romperse a lo largo de planos definidos de fractura con poca resistencia, o un material que presenta grietas abiertas, como grietas por tensión, en una superficie expuesta. Observe el lado de la excavación abierta y el área de la superficie adyacente a la excavación. Las aberturas en forma de grietas, como las grietas por tensión, podrían indicar material fisurado. Si los trozos de tierra se desprenden de un lado vertical, la tierra podría agrietarse. Las pequeñas astillas son evidencia de suelo en movimiento y son indicaciones de situaciones potencialmente peligrosas.</a:t>
            </a:r>
            <a:endParaRPr/>
          </a:p>
        </p:txBody>
      </p:sp>
      <p:sp>
        <p:nvSpPr>
          <p:cNvPr id="510" name="Google Shape;510;p4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115621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54671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5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Fracasos: una grieta de tensión puede hacer que el suelo se deslice hacia una excavación. Estas grietas suelen ocurrir a una distancia de ½ a ¾ de la profundidad de la excavación horizontalmente.</a:t>
            </a:r>
            <a:endParaRPr/>
          </a:p>
        </p:txBody>
      </p:sp>
      <p:sp>
        <p:nvSpPr>
          <p:cNvPr id="519" name="Google Shape;519;p5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1694672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5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Fracasos: las grietas por tensión pueden causar una ruptura en el suelo, haciendo que se caiga en la excavación. La tensión desequilibrada en el suelo también puede hacer que se hinche hacia adentro de la excavación.</a:t>
            </a:r>
            <a:endParaRPr/>
          </a:p>
        </p:txBody>
      </p:sp>
      <p:sp>
        <p:nvSpPr>
          <p:cNvPr id="529" name="Google Shape;529;p5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3607144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5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Persona competente: esta definición es de OSHA. OSHA también dice que una persona competente puede identificar "condiciones de trabajo que son insalubres, peligrosas o peligrosas para los empleados". El empleador es responsable de tener y designar a la persona competente.</a:t>
            </a:r>
            <a:endParaRPr/>
          </a:p>
        </p:txBody>
      </p:sp>
      <p:sp>
        <p:nvSpPr>
          <p:cNvPr id="539" name="Google Shape;539;p5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42302684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5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Rol: el empleador designa a una persona competente que debe ser capaz de realizar 4 acciones generales y tener una autorización amplia.</a:t>
            </a:r>
            <a:endParaRPr/>
          </a:p>
          <a:p>
            <a:pPr marL="0" lvl="0" indent="0" algn="l" rtl="0">
              <a:spcBef>
                <a:spcPts val="0"/>
              </a:spcBef>
              <a:spcAft>
                <a:spcPts val="0"/>
              </a:spcAft>
              <a:buNone/>
            </a:pPr>
            <a:r>
              <a:rPr lang="en-US"/>
              <a:t>1-identificar los peligros existentes</a:t>
            </a:r>
            <a:endParaRPr/>
          </a:p>
          <a:p>
            <a:pPr marL="0" lvl="0" indent="0" algn="l" rtl="0">
              <a:spcBef>
                <a:spcPts val="0"/>
              </a:spcBef>
              <a:spcAft>
                <a:spcPts val="0"/>
              </a:spcAft>
              <a:buNone/>
            </a:pPr>
            <a:r>
              <a:rPr lang="en-US"/>
              <a:t>2-identificar peligros predecibles</a:t>
            </a:r>
            <a:endParaRPr/>
          </a:p>
          <a:p>
            <a:pPr marL="0" lvl="0" indent="0" algn="l" rtl="0">
              <a:spcBef>
                <a:spcPts val="0"/>
              </a:spcBef>
              <a:spcAft>
                <a:spcPts val="0"/>
              </a:spcAft>
              <a:buNone/>
            </a:pPr>
            <a:r>
              <a:rPr lang="en-US"/>
              <a:t>3-identificar condiciones de trabajo peligrosas</a:t>
            </a:r>
            <a:endParaRPr/>
          </a:p>
          <a:p>
            <a:pPr marL="0" lvl="0" indent="0" algn="l" rtl="0">
              <a:spcBef>
                <a:spcPts val="0"/>
              </a:spcBef>
              <a:spcAft>
                <a:spcPts val="0"/>
              </a:spcAft>
              <a:buNone/>
            </a:pPr>
            <a:r>
              <a:rPr lang="en-US"/>
              <a:t>-y estar autorizado a corregirlos todos. Cada zanja o sitio de excavación debe tener una persona competente que lo vea al menos una vez para cumplir con sus responsabilidades.</a:t>
            </a:r>
            <a:endParaRPr/>
          </a:p>
          <a:p>
            <a:pPr marL="0" lvl="0" indent="0" algn="l" rtl="0">
              <a:spcBef>
                <a:spcPts val="0"/>
              </a:spcBef>
              <a:spcAft>
                <a:spcPts val="0"/>
              </a:spcAft>
              <a:buNone/>
            </a:pPr>
            <a:endParaRPr/>
          </a:p>
          <a:p>
            <a:pPr marL="0" lvl="0" indent="0" algn="l" rtl="0">
              <a:spcBef>
                <a:spcPts val="0"/>
              </a:spcBef>
              <a:spcAft>
                <a:spcPts val="0"/>
              </a:spcAft>
              <a:buNone/>
            </a:pPr>
            <a:r>
              <a:rPr lang="en-US"/>
              <a:t>Responsabilidades: una persona competente debe inspeccionar el sitio y los sistemas de protección diariamente en busca de evidencia de cualquier cosa que pueda causar un derrumbe, falla de los sistemas de protección, atmósfera peligrosa u otro peligro. Cuando se encuentran peligros, deben apartar a los trabajadores de ellos y tomar las precauciones adecuadas antes de que los trabajadores continúen trabajando. Cuando se extrae agua, deben monitorear específicamente las operaciones y el equipo de remoción de agua. También son los que diseñan todas las rampas estructurales (construcción de acero o madera) solo para el acceso de los trabajadores. Si los vehículos usarán la rampa, una persona competente en diseño estructural debe diseñar las rampas.</a:t>
            </a:r>
            <a:endParaRPr/>
          </a:p>
        </p:txBody>
      </p:sp>
      <p:sp>
        <p:nvSpPr>
          <p:cNvPr id="547" name="Google Shape;547;p5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17373283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5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Responsabilidades: una persona competente puede determinar que una excavación de menos de 5 pies de profundidad no necesita un sistema de protección después de examinar el terreno. También se espera que determinen si los componentes dañados de apuntalamiento o blindaje son adecuados para su uso o no. Otro deber que tienen es reducir la pendiente máxima en un sistema de protección en pendiente si hay cargas adicionales colocadas en el suelo por equipos y otras estructuras cercanas. Una última responsabilidad importante de ellos es clasificar los depósitos de suelo y rocas y reclasificarlos si las condiciones que afectan su clasificación cambian de alguna manera.</a:t>
            </a:r>
            <a:endParaRPr/>
          </a:p>
        </p:txBody>
      </p:sp>
      <p:sp>
        <p:nvSpPr>
          <p:cNvPr id="555" name="Google Shape;555;p5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26316876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5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Clasificaciones de OSHA: OSHA clasifica el suelo como uno de los siguientes:</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a:t>
            </a:r>
            <a:r>
              <a:rPr lang="en-US"/>
              <a:t>Piedr</a:t>
            </a:r>
            <a:r>
              <a:rPr lang="en-US" sz="1200">
                <a:solidFill>
                  <a:schemeClr val="dk1"/>
                </a:solidFill>
                <a:latin typeface="Calibri"/>
                <a:ea typeface="Calibri"/>
                <a:cs typeface="Calibri"/>
                <a:sym typeface="Calibri"/>
              </a:rPr>
              <a:t>a estable</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-Tipo A (cohesivo con resistencia a la compresión no confinada&gt; 1,5 toneladas / pie cuadrado). Los ejemplos incluyen arcilla, arcilla limosa, arcilla arenosa y franco arcillos</a:t>
            </a:r>
            <a:r>
              <a:rPr lang="en-US"/>
              <a:t>o</a:t>
            </a:r>
            <a:r>
              <a:rPr lang="en-US" sz="1200">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-Tipo B (cohesivo con resistencia a la compresión no confinada entre 0.5 y 1.5 toneladas / pie cuadrado). Los ejemplos incluyen limo, franco limoso, franco arcilloso arenoso, franco arcilloso limoso y grava angular.</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-Tipo C (cohesivo con resistencia a la compresión no confinada inferior a 0,5 toneladas / pie cuadrado). Los ejemplos incluyen grava, arena, arena franca o franco arenos</a:t>
            </a:r>
            <a:r>
              <a:rPr lang="en-US"/>
              <a:t>o</a:t>
            </a:r>
            <a:r>
              <a:rPr lang="en-US" sz="1200">
                <a:solidFill>
                  <a:schemeClr val="dk1"/>
                </a:solidFill>
                <a:latin typeface="Calibri"/>
                <a:ea typeface="Calibri"/>
                <a:cs typeface="Calibri"/>
                <a:sym typeface="Calibri"/>
              </a:rPr>
              <a:t> y suelo con agua que se filtra libremente.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OSHA requiere que la persona competente realice al menos una prueba visual y una prueba manual antes de clasificar el suelo. Es buena idea documentar la clasificación del suelo cada vez que se realiza, incluidas las pruebas que se utilizaron y los resultados de cada una.</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El gráfico que se muestra es del Departamento de Agricultura de los Estados Unidos y muestra clasificaciones de suelos con porcentaje de arena, limo y arcilla a lo largo de los tres lados. El enlace lo llevará a la Calculadora de textura de suelo del USDA.</a:t>
            </a:r>
            <a:endParaRPr/>
          </a:p>
        </p:txBody>
      </p:sp>
      <p:sp>
        <p:nvSpPr>
          <p:cNvPr id="563" name="Google Shape;563;p5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15329424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5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El suelo tipo A es cohesivo y tiene una alta resistencia a la compresión ilimitada; 1,5 toneladas por pie cuadrado o más. Ejemplos de suelo tipo A incluyen arcilla, arcilla limosa, arcilla arenosa y franco arcilloso.</a:t>
            </a:r>
            <a:endParaRPr/>
          </a:p>
        </p:txBody>
      </p:sp>
      <p:sp>
        <p:nvSpPr>
          <p:cNvPr id="573" name="Google Shape;573;p5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56</a:t>
            </a:fld>
            <a:endParaRPr/>
          </a:p>
        </p:txBody>
      </p:sp>
    </p:spTree>
    <p:extLst>
      <p:ext uri="{BB962C8B-B14F-4D97-AF65-F5344CB8AC3E}">
        <p14:creationId xmlns:p14="http://schemas.microsoft.com/office/powerpoint/2010/main" val="8061905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5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El suelo no se puede clasificar como tipo A si está agrietado, si ha sido previamente alterado, si tiene agua filtrándose a través de él o si está sujeto a vibraciones de fuentes como tráfico pesado o </a:t>
            </a:r>
            <a:r>
              <a:rPr lang="en-US"/>
              <a:t>hincado de pilotes</a:t>
            </a:r>
            <a:r>
              <a:rPr lang="en-US" sz="1200">
                <a:solidFill>
                  <a:schemeClr val="dk1"/>
                </a:solidFill>
                <a:latin typeface="Calibri"/>
                <a:ea typeface="Calibri"/>
                <a:cs typeface="Calibri"/>
                <a:sym typeface="Calibri"/>
              </a:rPr>
              <a:t>.</a:t>
            </a:r>
            <a:endParaRPr/>
          </a:p>
        </p:txBody>
      </p:sp>
      <p:sp>
        <p:nvSpPr>
          <p:cNvPr id="582" name="Google Shape;582;p5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12149398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5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El suelo tipo B es cohesivo y a menudo se ha agrietado o alterado, con piezas que no se pegan tan bien como el suelo tipo A. El suelo tipo B tiene una resistencia a la compresión no confinada media; entre 0,5 y 1,5 toneladas por pie cuadrado. Ejemplos de suelo Tipo B incluyen grava angular, limo, franco limoso y suelos que están fisurados o cerca de fuentes de vibración, pero que de otra manera podrían ser Tipo A.</a:t>
            </a:r>
            <a:endParaRPr/>
          </a:p>
        </p:txBody>
      </p:sp>
      <p:sp>
        <p:nvSpPr>
          <p:cNvPr id="590" name="Google Shape;590;p5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58</a:t>
            </a:fld>
            <a:endParaRPr/>
          </a:p>
        </p:txBody>
      </p:sp>
    </p:spTree>
    <p:extLst>
      <p:ext uri="{BB962C8B-B14F-4D97-AF65-F5344CB8AC3E}">
        <p14:creationId xmlns:p14="http://schemas.microsoft.com/office/powerpoint/2010/main" val="3579574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5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El suelo tipo C es el tipo de suelo menos estable. El tipo C incluye suelos granulares en los que las partículas no se pegan entre sí y suelos cohesivos con una baja resistencia a la compresión no confinada; 0.5 toneladas por pie cuadrado o menos. Los ejemplos de suelo Tipo C incluyen grava y arena. Debido a que no es estable, el suelo con agua que se filtra de él también se clasifica automáticamente como suelo Tipo C, independientemente de sus otras características.</a:t>
            </a:r>
            <a:endParaRPr/>
          </a:p>
        </p:txBody>
      </p:sp>
      <p:sp>
        <p:nvSpPr>
          <p:cNvPr id="599" name="Google Shape;599;p5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1313325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2" name="Google Shape;122;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06327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6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Pruebas visuales. Se realiza un análisis visual para determinar la información cualitativa sobre el sitio de excavación en general, el suelo adyacente a la excavación, el suelo que forma los lados de la excavación abierta y el suelo tomado como muestras del material excavado.</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(i) Observe muestras de suelo que se excavan y suelo en los lados de la excavación. Estime el rango de tamaños de partículas y las cantidades relativas de tamaños de partículas. El suelo que se compone principalmente de material de grano fino es material cohesivo. El suelo compuesto principalmente de arena o grava de grano grueso es material granular.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(ii) Observe el suelo a medida que se excava. El suelo que permanece en gru</a:t>
            </a:r>
            <a:r>
              <a:rPr lang="en-US"/>
              <a:t>m</a:t>
            </a:r>
            <a:r>
              <a:rPr lang="en-US" sz="1200">
                <a:solidFill>
                  <a:schemeClr val="dk1"/>
                </a:solidFill>
                <a:latin typeface="Calibri"/>
                <a:ea typeface="Calibri"/>
                <a:cs typeface="Calibri"/>
                <a:sym typeface="Calibri"/>
              </a:rPr>
              <a:t>os cuando se excava es cohesivo. El suelo que se rompe fácilmente y no se queda en grumos es granular.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(iii) Observe el lado de la excavación abierta y el área de la superficie adyacente a la excavación. Las aberturas en forma de grietas, como las grietas por tensión, podrían indicar material fisurado. Si los trozos de tierra se desprenden de un lado vertical, la tierra podría agrietarse. Las pequeñas astillas son evidencia de suelo en movimiento y son indicaciones de situaciones potencialmente peligrosas.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(iv) Observe el área adyacente a la excavación y la excavación en sí misma para evidencia de servicios públicos existentes y otras estructuras subterráneas, y para identificar suelo previamente alterado.</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(v) Observ</a:t>
            </a:r>
            <a:r>
              <a:rPr lang="en-US"/>
              <a:t>e</a:t>
            </a:r>
            <a:r>
              <a:rPr lang="en-US" sz="1200">
                <a:solidFill>
                  <a:schemeClr val="dk1"/>
                </a:solidFill>
                <a:latin typeface="Calibri"/>
                <a:ea typeface="Calibri"/>
                <a:cs typeface="Calibri"/>
                <a:sym typeface="Calibri"/>
              </a:rPr>
              <a:t> el lado abierto de la excavación para identificar sistemas en capas. Examine los sistemas de capas para identificar si las capas se inclinan hacia la excavación. Estime el grado de pendiente de las capas.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(vi) Observe el área adyacente a la excavación y los lados de la excavación abierta en busca de evidencia de agua superficial, agua que se filtre desde los lados de la excavación o la ubicación del nivel freático.</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(vii) Observe el área adyacente a la excavación y el área dentro de la excavación en busca de fuentes de vibración que puedan afectar la estabilidad de</a:t>
            </a:r>
            <a:r>
              <a:rPr lang="en-US"/>
              <a:t> la</a:t>
            </a:r>
            <a:r>
              <a:rPr lang="en-US" sz="1200">
                <a:solidFill>
                  <a:schemeClr val="dk1"/>
                </a:solidFill>
                <a:latin typeface="Calibri"/>
                <a:ea typeface="Calibri"/>
                <a:cs typeface="Calibri"/>
                <a:sym typeface="Calibri"/>
              </a:rPr>
              <a:t> </a:t>
            </a:r>
            <a:r>
              <a:rPr lang="en-US"/>
              <a:t>cara</a:t>
            </a:r>
            <a:r>
              <a:rPr lang="en-US" sz="1200">
                <a:solidFill>
                  <a:schemeClr val="dk1"/>
                </a:solidFill>
                <a:latin typeface="Calibri"/>
                <a:ea typeface="Calibri"/>
                <a:cs typeface="Calibri"/>
                <a:sym typeface="Calibri"/>
              </a:rPr>
              <a:t> de excavación.</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Foto: esta foto muestra que se descubrieron los servicios públicos subterráneos existentes, por lo que el suelo debe haber sido previamente alterado cuando se instalaron</a:t>
            </a:r>
            <a:endParaRPr/>
          </a:p>
        </p:txBody>
      </p:sp>
      <p:sp>
        <p:nvSpPr>
          <p:cNvPr id="608" name="Google Shape;608;p6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60</a:t>
            </a:fld>
            <a:endParaRPr/>
          </a:p>
        </p:txBody>
      </p:sp>
    </p:spTree>
    <p:extLst>
      <p:ext uri="{BB962C8B-B14F-4D97-AF65-F5344CB8AC3E}">
        <p14:creationId xmlns:p14="http://schemas.microsoft.com/office/powerpoint/2010/main" val="11635058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6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Pruebas manuales. El análisis manual de muestras de suelo se realiza para determinar las propiedades cuantitativas y cualitativas del suelo y para proporcionar más información con el fin de clasificar el suelo correctamente.</a:t>
            </a:r>
            <a:endParaRPr/>
          </a:p>
          <a:p>
            <a:pPr marL="0" lvl="0" indent="0" algn="l" rtl="0">
              <a:spcBef>
                <a:spcPts val="0"/>
              </a:spcBef>
              <a:spcAft>
                <a:spcPts val="0"/>
              </a:spcAft>
              <a:buNone/>
            </a:pPr>
            <a:endParaRPr/>
          </a:p>
          <a:p>
            <a:pPr marL="0" lvl="0" indent="0" algn="l" rtl="0">
              <a:spcBef>
                <a:spcPts val="0"/>
              </a:spcBef>
              <a:spcAft>
                <a:spcPts val="0"/>
              </a:spcAft>
              <a:buNone/>
            </a:pPr>
            <a:r>
              <a:rPr lang="en-US"/>
              <a:t>(i) Plasticidad. Moldea una muestra de tierra húmeda o mojada en una bola e intenta enrollarla en hilos tan delgados como 1/8 de pulgada de diámetro. El material cohesivo se puede enrollar con éxito en hilos sin desmoronarse. Por ejemplo, si al menos una longitud de dos pulgadas (50 mm) de hilo de 1/8 de pulgada se puede sostener en un extremo sin romperse, el suelo es cohesivo.</a:t>
            </a:r>
            <a:endParaRPr/>
          </a:p>
          <a:p>
            <a:pPr marL="0" lvl="0" indent="0" algn="l" rtl="0">
              <a:spcBef>
                <a:spcPts val="0"/>
              </a:spcBef>
              <a:spcAft>
                <a:spcPts val="0"/>
              </a:spcAft>
              <a:buNone/>
            </a:pPr>
            <a:endParaRPr/>
          </a:p>
          <a:p>
            <a:pPr marL="0" lvl="0" indent="0" algn="l" rtl="0">
              <a:spcBef>
                <a:spcPts val="0"/>
              </a:spcBef>
              <a:spcAft>
                <a:spcPts val="0"/>
              </a:spcAft>
              <a:buNone/>
            </a:pPr>
            <a:r>
              <a:rPr lang="en-US"/>
              <a:t>(ii) Resistencia en seco. Si el suelo está seco y se desmorona por sí solo o con una presión moderada en granos individuales o polvo fino, es granular (cualquier combinación de grava, arena o limo). Si el suelo está seco y cae en grumos que se rompen en grumos más pequeños, pero los grumos más pequeños solo se pueden romper con dificultad, puede ser arcilla en cualquier combinación con grava, arena o limo. Si el suelo seco se rompe en grumos que no se rompen en pequeños grumos y que solo pueden romperse con dificultad, y no hay ninguna indicación visual de que el suelo está agrietado, se puede considerar que el suelo no está agrietado.</a:t>
            </a:r>
            <a:endParaRPr/>
          </a:p>
          <a:p>
            <a:pPr marL="0" lvl="0" indent="0" algn="l" rtl="0">
              <a:spcBef>
                <a:spcPts val="0"/>
              </a:spcBef>
              <a:spcAft>
                <a:spcPts val="0"/>
              </a:spcAft>
              <a:buNone/>
            </a:pPr>
            <a:endParaRPr/>
          </a:p>
          <a:p>
            <a:pPr marL="0" lvl="0" indent="0" algn="l" rtl="0">
              <a:spcBef>
                <a:spcPts val="0"/>
              </a:spcBef>
              <a:spcAft>
                <a:spcPts val="0"/>
              </a:spcAft>
              <a:buNone/>
            </a:pPr>
            <a:r>
              <a:rPr lang="en-US"/>
              <a:t>(iii) Penetración del pulgar. La prueba de penetración del pulgar se puede utilizar para estimar la resistencia a la compresión no confinada de suelos cohesivos. (Esta prueba se basa en la prueba de penetración del pulgar descrita en la designación estándar D2488 de la Sociedad Estadounidense de Pruebas y Materiales (ASTM) - "Práctica recomendada estándar para la descripción de suelos (procedimiento visual - manual)"). Suelos de tipo A con una resistencia a la compresión ilimitada de 1,5 tsf se pueden mellar fácilmente con el pulgar; sin embargo, sólo se pueden penetrar con el pulgar con un gran esfuerzo. Los suelos tipo C con una resistencia a la compresión no confinada de 0.5 tsf pueden penetrarse fácilmente varias pulgadas con el pulgar y pueden moldearse con una ligera presión con el dedo. Esta prueba debe realizarse en una muestra de suelo no perturbada, como un gran grupo de escombros, tan pronto como sea posible después de la excavación para mantener al mínimo los efectos de la exposición a las influencias del secado. Si la excavación se expone posteriormente a influencias humectantes (lluvia, inundaciones), la clasificación del suelo debe cambiarse en consecuencia.</a:t>
            </a:r>
            <a:endParaRPr/>
          </a:p>
          <a:p>
            <a:pPr marL="0" lvl="0" indent="0" algn="l" rtl="0">
              <a:spcBef>
                <a:spcPts val="0"/>
              </a:spcBef>
              <a:spcAft>
                <a:spcPts val="0"/>
              </a:spcAft>
              <a:buNone/>
            </a:pPr>
            <a:endParaRPr/>
          </a:p>
          <a:p>
            <a:pPr marL="0" lvl="0" indent="0" algn="l" rtl="0">
              <a:spcBef>
                <a:spcPts val="0"/>
              </a:spcBef>
              <a:spcAft>
                <a:spcPts val="0"/>
              </a:spcAft>
              <a:buNone/>
            </a:pPr>
            <a:r>
              <a:rPr lang="en-US"/>
              <a:t>(iv) Otras pruebas de resistencia. Las estimaciones de la resistencia a la compresión no confinada de los suelos también se pueden obtener mediante el uso de un penetrómetro de bolsillo o mediante el uso de una aleta de corte manual.</a:t>
            </a:r>
            <a:endParaRPr/>
          </a:p>
          <a:p>
            <a:pPr marL="0" lvl="0" indent="0" algn="l" rtl="0">
              <a:spcBef>
                <a:spcPts val="0"/>
              </a:spcBef>
              <a:spcAft>
                <a:spcPts val="0"/>
              </a:spcAft>
              <a:buNone/>
            </a:pPr>
            <a:endParaRPr/>
          </a:p>
          <a:p>
            <a:pPr marL="0" lvl="0" indent="0" algn="l" rtl="0">
              <a:spcBef>
                <a:spcPts val="0"/>
              </a:spcBef>
              <a:spcAft>
                <a:spcPts val="0"/>
              </a:spcAft>
              <a:buNone/>
            </a:pPr>
            <a:r>
              <a:rPr lang="en-US"/>
              <a:t>(v) Prueba de secado. El propósito básico de la prueba de secado es diferenciar entre material cohesivo con fisuras, material cohesivo sin fisuras y material granular. El procedimiento para la prueba de secado implica secar una muestra de suelo que tiene aproximadamente una pulgada de espesor (2.54 cm) y seis pulgadas (15.24 cm) de diámetro hasta que esté completamente seca:</a:t>
            </a:r>
            <a:endParaRPr/>
          </a:p>
          <a:p>
            <a:pPr marL="0" lvl="0" indent="0" algn="l" rtl="0">
              <a:spcBef>
                <a:spcPts val="0"/>
              </a:spcBef>
              <a:spcAft>
                <a:spcPts val="0"/>
              </a:spcAft>
              <a:buNone/>
            </a:pPr>
            <a:endParaRPr/>
          </a:p>
          <a:p>
            <a:pPr marL="0" lvl="0" indent="0" algn="l" rtl="0">
              <a:spcBef>
                <a:spcPts val="0"/>
              </a:spcBef>
              <a:spcAft>
                <a:spcPts val="0"/>
              </a:spcAft>
              <a:buNone/>
            </a:pPr>
            <a:r>
              <a:rPr lang="en-US"/>
              <a:t>(A) Si la muestra desarrolla grietas a medida que se seca, se indican grietas significativas.</a:t>
            </a:r>
            <a:endParaRPr/>
          </a:p>
          <a:p>
            <a:pPr marL="0" lvl="0" indent="0" algn="l" rtl="0">
              <a:spcBef>
                <a:spcPts val="0"/>
              </a:spcBef>
              <a:spcAft>
                <a:spcPts val="0"/>
              </a:spcAft>
              <a:buNone/>
            </a:pPr>
            <a:endParaRPr/>
          </a:p>
          <a:p>
            <a:pPr marL="0" lvl="0" indent="0" algn="l" rtl="0">
              <a:spcBef>
                <a:spcPts val="0"/>
              </a:spcBef>
              <a:spcAft>
                <a:spcPts val="0"/>
              </a:spcAft>
              <a:buNone/>
            </a:pPr>
            <a:r>
              <a:rPr lang="en-US"/>
              <a:t>(B) Las muestras que se secan sin agrietarse deben romperse a mano. Si se necesita una fuerza considerable para romper una muestra, el suelo tiene un contenido significativo de material cohesivo. El suelo se puede clasificar como material cohesivo sin fisuras y se debe determinar la resistencia a la compresión no confinada.</a:t>
            </a:r>
            <a:endParaRPr/>
          </a:p>
          <a:p>
            <a:pPr marL="0" lvl="0" indent="0" algn="l" rtl="0">
              <a:spcBef>
                <a:spcPts val="0"/>
              </a:spcBef>
              <a:spcAft>
                <a:spcPts val="0"/>
              </a:spcAft>
              <a:buNone/>
            </a:pPr>
            <a:endParaRPr/>
          </a:p>
          <a:p>
            <a:pPr marL="0" lvl="0" indent="0" algn="l" rtl="0">
              <a:spcBef>
                <a:spcPts val="0"/>
              </a:spcBef>
              <a:spcAft>
                <a:spcPts val="0"/>
              </a:spcAft>
              <a:buNone/>
            </a:pPr>
            <a:r>
              <a:rPr lang="en-US"/>
              <a:t>(C) Si una muestra se rompe fácilmente a mano, es un material cohesivo fisurado o un material granular. Para distinguir entre los dos, pulverice los grumos secos de la muestra con la mano o por pisarlos. Si los grumos no se pulverizan fácilmente, el material está cohesivo con fisuras. Si se pulverizan fácilmente en fragmentos muy pequeños, el material es granular.</a:t>
            </a:r>
            <a:endParaRPr/>
          </a:p>
        </p:txBody>
      </p:sp>
      <p:sp>
        <p:nvSpPr>
          <p:cNvPr id="617" name="Google Shape;617;p6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61</a:t>
            </a:fld>
            <a:endParaRPr/>
          </a:p>
        </p:txBody>
      </p:sp>
    </p:spTree>
    <p:extLst>
      <p:ext uri="{BB962C8B-B14F-4D97-AF65-F5344CB8AC3E}">
        <p14:creationId xmlns:p14="http://schemas.microsoft.com/office/powerpoint/2010/main" val="139055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6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26" name="Google Shape;626;p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21401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6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633" name="Google Shape;633;p6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63</a:t>
            </a:fld>
            <a:endParaRPr/>
          </a:p>
        </p:txBody>
      </p:sp>
    </p:spTree>
    <p:extLst>
      <p:ext uri="{BB962C8B-B14F-4D97-AF65-F5344CB8AC3E}">
        <p14:creationId xmlns:p14="http://schemas.microsoft.com/office/powerpoint/2010/main" val="38350232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6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Inspecciones: las inspecciones también son una parte necesaria de un buen programa de seguridad. Cualquier trabajador puede realizar algunas inspecciones si está capacitado sobre qué inspeccionar y cómo hacerlo. Estos incluirían elementos generales como peligros, acceso y salida, espacios confinados, Equipo de Protección Personal, y limpieza. Tener una lista de verificación que detalle qué buscar y ejemplos de observaciones seguras o inseguras asegura que sea simple y claro para la persona que realiza la inspección. Luego, también debe haber un sistema para entregar la inspección y abordar cualquier hallazgo. También es una buena idea firmar o poner sus iniciales en la lista de verificación y mantenerla archivada en caso de que sea necesaria.</a:t>
            </a:r>
            <a:endParaRPr/>
          </a:p>
          <a:p>
            <a:pPr marL="0" lvl="0" indent="0" algn="l" rtl="0">
              <a:spcBef>
                <a:spcPts val="0"/>
              </a:spcBef>
              <a:spcAft>
                <a:spcPts val="0"/>
              </a:spcAft>
              <a:buNone/>
            </a:pPr>
            <a:r>
              <a:rPr lang="en-US"/>
              <a:t>Crédito de imagen- Creative Commons</a:t>
            </a:r>
            <a:endParaRPr/>
          </a:p>
        </p:txBody>
      </p:sp>
      <p:sp>
        <p:nvSpPr>
          <p:cNvPr id="643" name="Google Shape;643;p6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64</a:t>
            </a:fld>
            <a:endParaRPr/>
          </a:p>
        </p:txBody>
      </p:sp>
    </p:spTree>
    <p:extLst>
      <p:ext uri="{BB962C8B-B14F-4D97-AF65-F5344CB8AC3E}">
        <p14:creationId xmlns:p14="http://schemas.microsoft.com/office/powerpoint/2010/main" val="1562693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6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Inspecciones: ciertas inspecciones deben ser realizadas por una persona competente, y estas son algunas que una persona competente en excavaciones y zanjas debería realizar: fallas en los sistemas de protección, acumulación de agua y humedad del suelo y evidencia de potencial de derrumbe como grietas. , suelo abultado o desprendido. Discutimos más responsabilidades de una persona competente más adelante en esta presentación.</a:t>
            </a:r>
            <a:endParaRPr/>
          </a:p>
        </p:txBody>
      </p:sp>
      <p:sp>
        <p:nvSpPr>
          <p:cNvPr id="655" name="Google Shape;655;p6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65</a:t>
            </a:fld>
            <a:endParaRPr/>
          </a:p>
        </p:txBody>
      </p:sp>
    </p:spTree>
    <p:extLst>
      <p:ext uri="{BB962C8B-B14F-4D97-AF65-F5344CB8AC3E}">
        <p14:creationId xmlns:p14="http://schemas.microsoft.com/office/powerpoint/2010/main" val="31145588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6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Ubicación de los servicios públicos: para evitar daños en las instalaciones subterráneas, siga estos tres pasos:</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Haga que las empresas de servicios públicos ubiquen y marquen los servicios públicos en el área donde se propone el trabajo. Una buena práctica es pintar una línea blanca alrededor del área donde se moverá la tierra para asegurarse de que esté ubicada.</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Si no pueden ubicarse o marcarse, "bache" o use otros métodos de detección para ubicar la utilidad. Hojear es cavar un pequeño hoyo con cuidado y de forma incremental para encontrar un servicio público subterráneo que no ha sido marcado o que no haya verificado su ubicación. Una vez descubierta, la ubicación se puede extrapolar. Pueden ser necesarios varios baches para lograr esto.</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Cuando un servicio público está descubierto dentro de una excavación, debe apoyarse, protegerse o retirarse según sea necesario para garantizar la seguridad del trabajador.</a:t>
            </a:r>
            <a:endParaRPr sz="1200">
              <a:solidFill>
                <a:schemeClr val="dk1"/>
              </a:solidFill>
              <a:latin typeface="Calibri"/>
              <a:ea typeface="Calibri"/>
              <a:cs typeface="Calibri"/>
              <a:sym typeface="Calibri"/>
            </a:endParaRPr>
          </a:p>
        </p:txBody>
      </p:sp>
      <p:sp>
        <p:nvSpPr>
          <p:cNvPr id="667" name="Google Shape;667;p6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66</a:t>
            </a:fld>
            <a:endParaRPr/>
          </a:p>
        </p:txBody>
      </p:sp>
    </p:spTree>
    <p:extLst>
      <p:ext uri="{BB962C8B-B14F-4D97-AF65-F5344CB8AC3E}">
        <p14:creationId xmlns:p14="http://schemas.microsoft.com/office/powerpoint/2010/main" val="12309828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6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1"/>
              <a:t>Diapositiva 67: Reducción de los peligros</a:t>
            </a:r>
            <a:endParaRPr/>
          </a:p>
          <a:p>
            <a:pPr marL="0" lvl="0" indent="0" algn="l" rtl="0">
              <a:spcBef>
                <a:spcPts val="0"/>
              </a:spcBef>
              <a:spcAft>
                <a:spcPts val="0"/>
              </a:spcAft>
              <a:buNone/>
            </a:pPr>
            <a:r>
              <a:rPr lang="en-US"/>
              <a:t>Escaleras y rampas: la ubicación adecuada de las escaleras, el diseño de las rampas y el control del tráfico interno eliminarán muchos peligros de acceso y salida.</a:t>
            </a:r>
            <a:endParaRPr/>
          </a:p>
          <a:p>
            <a:pPr marL="0" lvl="0" indent="0" algn="l" rtl="0">
              <a:spcBef>
                <a:spcPts val="0"/>
              </a:spcBef>
              <a:spcAft>
                <a:spcPts val="0"/>
              </a:spcAft>
              <a:buNone/>
            </a:pPr>
            <a:endParaRPr/>
          </a:p>
          <a:p>
            <a:pPr marL="0" lvl="0" indent="0" algn="l" rtl="0">
              <a:spcBef>
                <a:spcPts val="0"/>
              </a:spcBef>
              <a:spcAft>
                <a:spcPts val="0"/>
              </a:spcAft>
              <a:buNone/>
            </a:pPr>
            <a:r>
              <a:rPr lang="en-US"/>
              <a:t>Todos los puntos de salida deben ubicarse de manera que un empleado en cualquier parte de la zanja pueda alcanzar uno dentro de los 25 pies de movimiento lateral. Las escaleras deben estar aseguradas y extenderse al menos 3 pies por encima de la excavación. Las escaleras de extensión son típicamente el estilo de escalera principal que se usa. Si se usa una rampa para el equipo, debe ser diseñada por una persona competente calificada en diseño estructural y debe haber un plan de control de tráfico si también será utilizada por peatones. Un plan de control de tráfico designará un lugar o una hora para los peatones que esté separada de los vehículos o proporcionará observadores de tiempo completo para garantizar el movimiento seguro de vehículos.</a:t>
            </a:r>
            <a:endParaRPr/>
          </a:p>
        </p:txBody>
      </p:sp>
      <p:sp>
        <p:nvSpPr>
          <p:cNvPr id="677" name="Google Shape;677;p6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67</a:t>
            </a:fld>
            <a:endParaRPr/>
          </a:p>
        </p:txBody>
      </p:sp>
    </p:spTree>
    <p:extLst>
      <p:ext uri="{BB962C8B-B14F-4D97-AF65-F5344CB8AC3E}">
        <p14:creationId xmlns:p14="http://schemas.microsoft.com/office/powerpoint/2010/main" val="21174966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6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Sistemas de advertencia y control de exposición: estos métodos reducirán los peligros para los trabajadores que provienen del tráfico y el equipo.</a:t>
            </a:r>
            <a:endParaRPr/>
          </a:p>
          <a:p>
            <a:pPr marL="0" lvl="0" indent="0" algn="l" rtl="0">
              <a:spcBef>
                <a:spcPts val="0"/>
              </a:spcBef>
              <a:spcAft>
                <a:spcPts val="0"/>
              </a:spcAft>
              <a:buNone/>
            </a:pPr>
            <a:endParaRPr/>
          </a:p>
          <a:p>
            <a:pPr marL="0" lvl="0" indent="0" algn="l" rtl="0">
              <a:spcBef>
                <a:spcPts val="0"/>
              </a:spcBef>
              <a:spcAft>
                <a:spcPts val="0"/>
              </a:spcAft>
              <a:buNone/>
            </a:pPr>
            <a:r>
              <a:rPr lang="en-US"/>
              <a:t>Si una excavación está en un área de tráfico, los trabajadores deben usar ropa reflectante de alta visibilidad. Si la zanja o la excavación redirige el tráfico, entonces debe haber una persona de bandera, letreros y barricadas adecuados designados en el Manual sobre dispositivos uniformes de control de tráfico (MUTCD) para hacerlo de manera segura. Las personas que señalan o dirigen el tráfico deben estar siempre alertas y conscientes y deben sobresalir en una comunicación clara no verbal.</a:t>
            </a:r>
            <a:endParaRPr/>
          </a:p>
          <a:p>
            <a:pPr marL="0" lvl="0" indent="0" algn="l" rtl="0">
              <a:spcBef>
                <a:spcPts val="0"/>
              </a:spcBef>
              <a:spcAft>
                <a:spcPts val="0"/>
              </a:spcAft>
              <a:buNone/>
            </a:pPr>
            <a:endParaRPr/>
          </a:p>
          <a:p>
            <a:pPr marL="0" lvl="0" indent="0" algn="l" rtl="0">
              <a:spcBef>
                <a:spcPts val="0"/>
              </a:spcBef>
              <a:spcAft>
                <a:spcPts val="0"/>
              </a:spcAft>
              <a:buNone/>
            </a:pPr>
            <a:r>
              <a:rPr lang="en-US"/>
              <a:t>No se permiten trabajadores debajo de las cargas de zanja y excavación. Es mejor si tanto los trabajadores en el suelo como en el equipo hagan cumplir estrictamente esta política. Además, las barricadas o dispositivos de parada como troncos, bermas, etc. deben estar colocados a lo largo del borde de una excavación, si los operadores no tienen una vista clara del borde. Esta es una buena práctica incluso cuando los operadores pueden ver el borde con claridad.</a:t>
            </a:r>
            <a:endParaRPr/>
          </a:p>
        </p:txBody>
      </p:sp>
      <p:sp>
        <p:nvSpPr>
          <p:cNvPr id="686" name="Google Shape;686;p6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68</a:t>
            </a:fld>
            <a:endParaRPr/>
          </a:p>
        </p:txBody>
      </p:sp>
    </p:spTree>
    <p:extLst>
      <p:ext uri="{BB962C8B-B14F-4D97-AF65-F5344CB8AC3E}">
        <p14:creationId xmlns:p14="http://schemas.microsoft.com/office/powerpoint/2010/main" val="7850663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6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Pruebas y controles: verificar lo que está presente en una atmósfera de excavación y controlar la exposición a ella ayuda a los trabajadores a evitar peligros potenciales.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Un monitor de cuatro gases es un buen dispositivo de prueba para determinar si hay falta de oxígeno o presencia de gases tóxicos o inflamables comunes en la atmósfera. A menudo, la ventilación en forma de motores de aire es suficiente para eliminar las cosas malas y suministrar aire fresco. Si se necesita más protección, los trabajadores deberán usar respiradores para evitar que respiren los humos o para suministrar aire fresco si es necesario. Cuando existe una atmósfera peligrosa, el equipo de rescate y el personal capacitado deben estar disponibles y preparados para realizar rescates para los trabajadores en la excavación.</a:t>
            </a:r>
            <a:endParaRPr/>
          </a:p>
        </p:txBody>
      </p:sp>
      <p:sp>
        <p:nvSpPr>
          <p:cNvPr id="695" name="Google Shape;695;p6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69</a:t>
            </a:fld>
            <a:endParaRPr/>
          </a:p>
        </p:txBody>
      </p:sp>
    </p:spTree>
    <p:extLst>
      <p:ext uri="{BB962C8B-B14F-4D97-AF65-F5344CB8AC3E}">
        <p14:creationId xmlns:p14="http://schemas.microsoft.com/office/powerpoint/2010/main" val="168119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9" name="Google Shape;129;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01864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7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Lidiar con la acumulación de agua en una excavación trae consigo algunos peligros.</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A menudo, el agua se puede bombear fuera de una excavación para eliminar el peligro de ahogamiento, pero es probable que los peligros de resbalones y salidas permanezcan en superficies mojadas y saturadas. El secado natural de la zanja es la forma más completa de resolver esos problemas. Si el agua entra desde el suelo debajo o desde una fuente desconocida, entonces será necesario realizar una investigación adicional sobre la fuente y es posible que sea necesario involucrar a la autoridad local de vías fluviales.</a:t>
            </a:r>
            <a:endParaRPr/>
          </a:p>
          <a:p>
            <a:pPr marL="0" lvl="0" indent="0" algn="l" rtl="0">
              <a:spcBef>
                <a:spcPts val="0"/>
              </a:spcBef>
              <a:spcAft>
                <a:spcPts val="0"/>
              </a:spcAft>
              <a:buNone/>
            </a:pPr>
            <a:endParaRPr/>
          </a:p>
          <a:p>
            <a:pPr marL="0" lvl="0" indent="0" algn="l" rtl="0">
              <a:spcBef>
                <a:spcPts val="0"/>
              </a:spcBef>
              <a:spcAft>
                <a:spcPts val="0"/>
              </a:spcAft>
              <a:buNone/>
            </a:pPr>
            <a:r>
              <a:rPr lang="en-US"/>
              <a:t>El agua también puede provocar un cortocircuito en las herramientas y equipos eléctricos, pero a veces los componentes eléctricos se pueden cubrir o proteger con lonas, plástico u otro material impermeable para mantenerlos secos y utilizables.</a:t>
            </a:r>
            <a:endParaRPr/>
          </a:p>
        </p:txBody>
      </p:sp>
      <p:sp>
        <p:nvSpPr>
          <p:cNvPr id="705" name="Google Shape;705;p7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70</a:t>
            </a:fld>
            <a:endParaRPr/>
          </a:p>
        </p:txBody>
      </p:sp>
    </p:spTree>
    <p:extLst>
      <p:ext uri="{BB962C8B-B14F-4D97-AF65-F5344CB8AC3E}">
        <p14:creationId xmlns:p14="http://schemas.microsoft.com/office/powerpoint/2010/main" val="27539315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7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13" name="Google Shape;713;p7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30887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7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La colocación de soporte del suelo y el soporte del suelo de manera segura es esencial para la seguridad de los trabajadores en las excavaciones. Un pie cúbico de tierra puede pesar 100 libras. y una yarda cúbica puede pesar 2700 libras.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Comienza colocando pilas de escombros al menos a 2 pies del borde para reducir la presión sobre las paredes de excavación. Luego, las rocas sueltas o trozos de tierra deben derribarse antes de que los trabajadores entren para que no caigan sobre los trabajadores. Luego, las estructuras en el área deben estar correctamente apoyadas para que permanezcan en su lugar y no se caigan. Los refuerzos, amarres y gatos son algunos métodos para agregar soporte a las estructuras.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Finalmente, los sistemas de protección para evitar derrumbes son el tipo más crítico de soporte del suelo. Estos incluyen </a:t>
            </a:r>
            <a:r>
              <a:rPr lang="en-US"/>
              <a:t>pendientes y bancos</a:t>
            </a:r>
            <a:r>
              <a:rPr lang="en-US" sz="1200">
                <a:solidFill>
                  <a:schemeClr val="dk1"/>
                </a:solidFill>
                <a:latin typeface="Calibri"/>
                <a:ea typeface="Calibri"/>
                <a:cs typeface="Calibri"/>
                <a:sym typeface="Calibri"/>
              </a:rPr>
              <a:t>, sistemas de soporte como </a:t>
            </a:r>
            <a:r>
              <a:rPr lang="en-US"/>
              <a:t>puntales</a:t>
            </a:r>
            <a:r>
              <a:rPr lang="en-US" sz="1200">
                <a:solidFill>
                  <a:schemeClr val="dk1"/>
                </a:solidFill>
                <a:latin typeface="Calibri"/>
                <a:ea typeface="Calibri"/>
                <a:cs typeface="Calibri"/>
                <a:sym typeface="Calibri"/>
              </a:rPr>
              <a:t>,</a:t>
            </a:r>
            <a:r>
              <a:rPr lang="en-US"/>
              <a:t> vigorizante y </a:t>
            </a:r>
            <a:r>
              <a:rPr lang="en-US" sz="1200">
                <a:solidFill>
                  <a:schemeClr val="dk1"/>
                </a:solidFill>
                <a:latin typeface="Calibri"/>
                <a:ea typeface="Calibri"/>
                <a:cs typeface="Calibri"/>
                <a:sym typeface="Calibri"/>
              </a:rPr>
              <a:t>, así como blindajes. Estos siempre son necesarios a menos que la excavación sea en </a:t>
            </a:r>
            <a:r>
              <a:rPr lang="en-US"/>
              <a:t>Piedra</a:t>
            </a:r>
            <a:r>
              <a:rPr lang="en-US" sz="1200">
                <a:solidFill>
                  <a:schemeClr val="dk1"/>
                </a:solidFill>
                <a:latin typeface="Calibri"/>
                <a:ea typeface="Calibri"/>
                <a:cs typeface="Calibri"/>
                <a:sym typeface="Calibri"/>
              </a:rPr>
              <a:t> estable o con una profundidad menor </a:t>
            </a:r>
            <a:r>
              <a:rPr lang="en-US"/>
              <a:t>de</a:t>
            </a:r>
            <a:r>
              <a:rPr lang="en-US" sz="1200">
                <a:solidFill>
                  <a:schemeClr val="dk1"/>
                </a:solidFill>
                <a:latin typeface="Calibri"/>
                <a:ea typeface="Calibri"/>
                <a:cs typeface="Calibri"/>
                <a:sym typeface="Calibri"/>
              </a:rPr>
              <a:t> 5 pies. Entraremos en un poco más de detalle </a:t>
            </a:r>
            <a:r>
              <a:rPr lang="en-US"/>
              <a:t>en</a:t>
            </a:r>
            <a:r>
              <a:rPr lang="en-US" sz="1200">
                <a:solidFill>
                  <a:schemeClr val="dk1"/>
                </a:solidFill>
                <a:latin typeface="Calibri"/>
                <a:ea typeface="Calibri"/>
                <a:cs typeface="Calibri"/>
                <a:sym typeface="Calibri"/>
              </a:rPr>
              <a:t> las siguientes diapositivas.</a:t>
            </a:r>
            <a:endParaRPr/>
          </a:p>
        </p:txBody>
      </p:sp>
      <p:sp>
        <p:nvSpPr>
          <p:cNvPr id="737" name="Google Shape;737;p7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72</a:t>
            </a:fld>
            <a:endParaRPr/>
          </a:p>
        </p:txBody>
      </p:sp>
    </p:spTree>
    <p:extLst>
      <p:ext uri="{BB962C8B-B14F-4D97-AF65-F5344CB8AC3E}">
        <p14:creationId xmlns:p14="http://schemas.microsoft.com/office/powerpoint/2010/main" val="4564890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p7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Pendiente y bancos: esta técnica utiliza geometría para reducir la probabilidad de derrumbes y es buena para suelos cohesivos de tipo A o B. Las pendientes pueden variar de ¾: 1 a 1.5: 1 según el tipo de suelo. El banco normalmente se mantiene en una proporción de 1: 1. Estas formas de protección son rentables pero requieren espacio adicional alrededor de la excavación o zanja para realizarlas.</a:t>
            </a:r>
            <a:endParaRPr/>
          </a:p>
          <a:p>
            <a:pPr marL="0" lvl="0" indent="0" algn="l" rtl="0">
              <a:spcBef>
                <a:spcPts val="0"/>
              </a:spcBef>
              <a:spcAft>
                <a:spcPts val="0"/>
              </a:spcAft>
              <a:buNone/>
            </a:pPr>
            <a:endParaRPr/>
          </a:p>
          <a:p>
            <a:pPr marL="0" lvl="0" indent="0" algn="l" rtl="0">
              <a:spcBef>
                <a:spcPts val="0"/>
              </a:spcBef>
              <a:spcAft>
                <a:spcPts val="0"/>
              </a:spcAft>
              <a:buNone/>
            </a:pPr>
            <a:r>
              <a:rPr lang="en-US"/>
              <a:t>Inclinar una excavación / zanja de diez pies de profundidad hace que el área sea mucho más amplia, pero elimina la posibilidad de un derrumbe</a:t>
            </a:r>
            <a:endParaRPr/>
          </a:p>
        </p:txBody>
      </p:sp>
      <p:sp>
        <p:nvSpPr>
          <p:cNvPr id="747" name="Google Shape;747;p7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73</a:t>
            </a:fld>
            <a:endParaRPr/>
          </a:p>
        </p:txBody>
      </p:sp>
    </p:spTree>
    <p:extLst>
      <p:ext uri="{BB962C8B-B14F-4D97-AF65-F5344CB8AC3E}">
        <p14:creationId xmlns:p14="http://schemas.microsoft.com/office/powerpoint/2010/main" val="17872378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7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Las configuraciones de los sistemas de inclinación y bancos deben estar de acuerdo con la Figura B-1.</a:t>
            </a:r>
            <a:endParaRPr/>
          </a:p>
          <a:p>
            <a:pPr marL="0" lvl="0" indent="0" algn="l" rtl="0">
              <a:spcBef>
                <a:spcPts val="0"/>
              </a:spcBef>
              <a:spcAft>
                <a:spcPts val="0"/>
              </a:spcAft>
              <a:buNone/>
            </a:pPr>
            <a:r>
              <a:rPr lang="en-US"/>
              <a:t>Nota al pie (1) Los números que se muestran entre paréntesis junto a las pendientes máximas permitidas son ángulos expresados ​​en grados desde la horizontal. Los ángulos se han redondeado. Nota al pie (2) Se permite una pendiente máxima a corto plazo de 1 / 2H: 1V (63º) en excavaciones en suelo Tipo A que tengan una profundidad de 12 pies (3,67 m) o menos. Las pendientes máximas permitidas a corto plazo para excavaciones de más de 12 pies (3,67 m) de profundidad deberán ser de 3 / 4H: 1V (53º). Nota a pie de página (3) Las pendientes o bancos para excavaciones de más de 20 pies de profundidad deben ser diseñadas por un ingeniero profesional registrado. </a:t>
            </a:r>
            <a:endParaRPr/>
          </a:p>
        </p:txBody>
      </p:sp>
      <p:sp>
        <p:nvSpPr>
          <p:cNvPr id="757" name="Google Shape;757;p7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74</a:t>
            </a:fld>
            <a:endParaRPr/>
          </a:p>
        </p:txBody>
      </p:sp>
    </p:spTree>
    <p:extLst>
      <p:ext uri="{BB962C8B-B14F-4D97-AF65-F5344CB8AC3E}">
        <p14:creationId xmlns:p14="http://schemas.microsoft.com/office/powerpoint/2010/main" val="15961299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7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En el gráfico de la izquierda se representa una pendiente máxima de Tipo A. En el gráfico de la derecha se representa una excavación de pendiente simple o a corto plazo.</a:t>
            </a:r>
            <a:endParaRPr/>
          </a:p>
        </p:txBody>
      </p:sp>
      <p:sp>
        <p:nvSpPr>
          <p:cNvPr id="766" name="Google Shape;766;p7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75</a:t>
            </a:fld>
            <a:endParaRPr/>
          </a:p>
        </p:txBody>
      </p:sp>
    </p:spTree>
    <p:extLst>
      <p:ext uri="{BB962C8B-B14F-4D97-AF65-F5344CB8AC3E}">
        <p14:creationId xmlns:p14="http://schemas.microsoft.com/office/powerpoint/2010/main" val="31379261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7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En el gráfico de la izquierda se representa una pendiente máxima de Tipo B. En el gráfico de la derecha se representa una pendiente máxima de Tipo C</a:t>
            </a:r>
            <a:endParaRPr/>
          </a:p>
        </p:txBody>
      </p:sp>
      <p:sp>
        <p:nvSpPr>
          <p:cNvPr id="778" name="Google Shape;778;p7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76</a:t>
            </a:fld>
            <a:endParaRPr/>
          </a:p>
        </p:txBody>
      </p:sp>
    </p:spTree>
    <p:extLst>
      <p:ext uri="{BB962C8B-B14F-4D97-AF65-F5344CB8AC3E}">
        <p14:creationId xmlns:p14="http://schemas.microsoft.com/office/powerpoint/2010/main" val="23944396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7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7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Los bancos,: excavaciones de 20 pies o menos de profundidad deben tener una pendiente máxima permitida de 1: 1 y las dimensiones máximas del banco de la siguiente manera</a:t>
            </a:r>
            <a:endParaRPr/>
          </a:p>
        </p:txBody>
      </p:sp>
      <p:sp>
        <p:nvSpPr>
          <p:cNvPr id="790" name="Google Shape;790;p7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77</a:t>
            </a:fld>
            <a:endParaRPr/>
          </a:p>
        </p:txBody>
      </p:sp>
    </p:spTree>
    <p:extLst>
      <p:ext uri="{BB962C8B-B14F-4D97-AF65-F5344CB8AC3E}">
        <p14:creationId xmlns:p14="http://schemas.microsoft.com/office/powerpoint/2010/main" val="30624856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7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Las cajas de zanjas de blindaje son la forma principal de blindaje y no están diseñadas para soportar la excavación, sino para proteger a los trabajadores dentro de la caja de derrumbes. Por lo general, las cajas de zanjas deben rellenarse para evitar el movimiento y, si no son lo suficientemente grandes para toda la zanja o el sitio, deben moverse con frecuencia.</a:t>
            </a:r>
            <a:endParaRPr/>
          </a:p>
          <a:p>
            <a:pPr marL="0" lvl="0" indent="0" algn="l" rtl="0">
              <a:spcBef>
                <a:spcPts val="0"/>
              </a:spcBef>
              <a:spcAft>
                <a:spcPts val="0"/>
              </a:spcAft>
              <a:buNone/>
            </a:pPr>
            <a:endParaRPr/>
          </a:p>
          <a:p>
            <a:pPr marL="0" lvl="0" indent="0" algn="l" rtl="0">
              <a:spcBef>
                <a:spcPts val="0"/>
              </a:spcBef>
              <a:spcAft>
                <a:spcPts val="0"/>
              </a:spcAft>
              <a:buNone/>
            </a:pPr>
            <a:r>
              <a:rPr lang="en-US"/>
              <a:t>Este equipo se puede alquilar como cualquier otro equipo de construcción y debe utilizarse de acuerdo con los datos del fabricante como tal. Está disponible para usar otros datos tabulados dado que está en forma escrita, identifica parámetros que afectan la selección, identifica límites, explica información que afecta la selección y al menos una copia se mantiene en el lugar de trabajo.</a:t>
            </a:r>
            <a:endParaRPr/>
          </a:p>
          <a:p>
            <a:pPr marL="0" lvl="0" indent="0" algn="l" rtl="0">
              <a:spcBef>
                <a:spcPts val="0"/>
              </a:spcBef>
              <a:spcAft>
                <a:spcPts val="0"/>
              </a:spcAft>
              <a:buNone/>
            </a:pPr>
            <a:endParaRPr/>
          </a:p>
          <a:p>
            <a:pPr marL="0" lvl="0" indent="0" algn="l" rtl="0">
              <a:spcBef>
                <a:spcPts val="0"/>
              </a:spcBef>
              <a:spcAft>
                <a:spcPts val="0"/>
              </a:spcAft>
              <a:buNone/>
            </a:pPr>
            <a:r>
              <a:rPr lang="en-US"/>
              <a:t>También es posible para un ingeniero profesional registrado diseñar el sistema de blindaje y especificar los materiales, identificar el EP y al menos una copia se mantiene en el lugar de trabajo.</a:t>
            </a:r>
            <a:endParaRPr/>
          </a:p>
        </p:txBody>
      </p:sp>
      <p:sp>
        <p:nvSpPr>
          <p:cNvPr id="800" name="Google Shape;800;p7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78</a:t>
            </a:fld>
            <a:endParaRPr/>
          </a:p>
        </p:txBody>
      </p:sp>
    </p:spTree>
    <p:extLst>
      <p:ext uri="{BB962C8B-B14F-4D97-AF65-F5344CB8AC3E}">
        <p14:creationId xmlns:p14="http://schemas.microsoft.com/office/powerpoint/2010/main" val="3815599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7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Los apuntalamientos de madera y los apuntalamientos hidráulicos de aluminio están diseñados para evitar el movimiento del suelo, carreteras, cimientos y servicios públicos. Todos los apuntalamientos deben cumplir con las tablas aplicables en 1926 Subparte P Apéndice C (para madera) y D (para aluminio).</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El hidráulico de aluminio es el mejor porque puede ser instalado por un solo trabajador y no es necesario ingresar a la zanja para instalarlo. El hidráulico de aluminio requiere menos mano de obra y tiene menos especificaciones a seguir de las tablas de OSHA. L</a:t>
            </a:r>
            <a:r>
              <a:rPr lang="en-US"/>
              <a:t>os puntales</a:t>
            </a:r>
            <a:r>
              <a:rPr lang="en-US" sz="1200">
                <a:solidFill>
                  <a:schemeClr val="dk1"/>
                </a:solidFill>
                <a:latin typeface="Calibri"/>
                <a:ea typeface="Calibri"/>
                <a:cs typeface="Calibri"/>
                <a:sym typeface="Calibri"/>
              </a:rPr>
              <a:t> hidráulic</a:t>
            </a:r>
            <a:r>
              <a:rPr lang="en-US"/>
              <a:t>os</a:t>
            </a:r>
            <a:r>
              <a:rPr lang="en-US" sz="1200">
                <a:solidFill>
                  <a:schemeClr val="dk1"/>
                </a:solidFill>
                <a:latin typeface="Calibri"/>
                <a:ea typeface="Calibri"/>
                <a:cs typeface="Calibri"/>
                <a:sym typeface="Calibri"/>
              </a:rPr>
              <a:t> de aluminio </a:t>
            </a:r>
            <a:r>
              <a:rPr lang="en-US"/>
              <a:t>son</a:t>
            </a:r>
            <a:r>
              <a:rPr lang="en-US" sz="1200">
                <a:solidFill>
                  <a:schemeClr val="dk1"/>
                </a:solidFill>
                <a:latin typeface="Calibri"/>
                <a:ea typeface="Calibri"/>
                <a:cs typeface="Calibri"/>
                <a:sym typeface="Calibri"/>
              </a:rPr>
              <a:t> más avanzad</a:t>
            </a:r>
            <a:r>
              <a:rPr lang="en-US"/>
              <a:t>os</a:t>
            </a:r>
            <a:r>
              <a:rPr lang="en-US" sz="1200">
                <a:solidFill>
                  <a:schemeClr val="dk1"/>
                </a:solidFill>
                <a:latin typeface="Calibri"/>
                <a:ea typeface="Calibri"/>
                <a:cs typeface="Calibri"/>
                <a:sym typeface="Calibri"/>
              </a:rPr>
              <a:t> tecnológicamente, y es probable que OSHA deje de permitir </a:t>
            </a:r>
            <a:r>
              <a:rPr lang="en-US"/>
              <a:t>el apuntalamiento</a:t>
            </a:r>
            <a:r>
              <a:rPr lang="en-US" sz="1200">
                <a:solidFill>
                  <a:schemeClr val="dk1"/>
                </a:solidFill>
                <a:latin typeface="Calibri"/>
                <a:ea typeface="Calibri"/>
                <a:cs typeface="Calibri"/>
                <a:sym typeface="Calibri"/>
              </a:rPr>
              <a:t> de madera en favor de</a:t>
            </a:r>
            <a:r>
              <a:rPr lang="en-US"/>
              <a:t>l</a:t>
            </a:r>
            <a:r>
              <a:rPr lang="en-US" sz="1200">
                <a:solidFill>
                  <a:schemeClr val="dk1"/>
                </a:solidFill>
                <a:latin typeface="Calibri"/>
                <a:ea typeface="Calibri"/>
                <a:cs typeface="Calibri"/>
                <a:sym typeface="Calibri"/>
              </a:rPr>
              <a:t> hidráulic</a:t>
            </a:r>
            <a:r>
              <a:rPr lang="en-US"/>
              <a:t>o</a:t>
            </a:r>
            <a:r>
              <a:rPr lang="en-US" sz="1200">
                <a:solidFill>
                  <a:schemeClr val="dk1"/>
                </a:solidFill>
                <a:latin typeface="Calibri"/>
                <a:ea typeface="Calibri"/>
                <a:cs typeface="Calibri"/>
                <a:sym typeface="Calibri"/>
              </a:rPr>
              <a:t> de aluminio. Como muchas normas de OSHA, se deben seguir los requisitos de los fabricantes para garantizar que sea seguro de usar.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Todos los apuntalamientos deben inspeccionarse todos los días para detectar fugas, daños, conexiones rotas, etc.</a:t>
            </a:r>
            <a:endParaRPr/>
          </a:p>
        </p:txBody>
      </p:sp>
      <p:sp>
        <p:nvSpPr>
          <p:cNvPr id="810" name="Google Shape;810;p7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79</a:t>
            </a:fld>
            <a:endParaRPr/>
          </a:p>
        </p:txBody>
      </p:sp>
    </p:spTree>
    <p:extLst>
      <p:ext uri="{BB962C8B-B14F-4D97-AF65-F5344CB8AC3E}">
        <p14:creationId xmlns:p14="http://schemas.microsoft.com/office/powerpoint/2010/main" val="1151375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La respuesta es B</a:t>
            </a:r>
            <a:endParaRPr/>
          </a:p>
        </p:txBody>
      </p:sp>
      <p:sp>
        <p:nvSpPr>
          <p:cNvPr id="137" name="Google Shape;137;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4332742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8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La velocidad y la gravedad acelera las cosas que caen a 9,8 metros / segundo cada segundo. Si un pedazo de tierra cae de la parte superior de una zanja o excavación, aterrizará en aproximadamente un segundo, a menos que el agujero sea mayor de 25-30 pies. Eso no deja mucho tiempo para la reacción.</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Este video muestra la rapidez con la que la suciedad puede hundirse</a:t>
            </a:r>
            <a:endParaRPr/>
          </a:p>
        </p:txBody>
      </p:sp>
      <p:sp>
        <p:nvSpPr>
          <p:cNvPr id="824" name="Google Shape;824;p8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80</a:t>
            </a:fld>
            <a:endParaRPr/>
          </a:p>
        </p:txBody>
      </p:sp>
    </p:spTree>
    <p:extLst>
      <p:ext uri="{BB962C8B-B14F-4D97-AF65-F5344CB8AC3E}">
        <p14:creationId xmlns:p14="http://schemas.microsoft.com/office/powerpoint/2010/main" val="15693871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8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32" name="Google Shape;832;p8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10903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8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Dedique unos minutos a revisar los materiales y asegúrese de que se cumplan los objetivos de aprendizaje.</a:t>
            </a:r>
            <a:endParaRPr/>
          </a:p>
        </p:txBody>
      </p:sp>
      <p:sp>
        <p:nvSpPr>
          <p:cNvPr id="839" name="Google Shape;839;p8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82</a:t>
            </a:fld>
            <a:endParaRPr/>
          </a:p>
        </p:txBody>
      </p:sp>
    </p:spTree>
    <p:extLst>
      <p:ext uri="{BB962C8B-B14F-4D97-AF65-F5344CB8AC3E}">
        <p14:creationId xmlns:p14="http://schemas.microsoft.com/office/powerpoint/2010/main" val="3528330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8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8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Dedique unos minutos a revisar los materiales y asegúrese de que se cumplan los objetivos de aprendizaje.</a:t>
            </a:r>
            <a:endParaRPr/>
          </a:p>
          <a:p>
            <a:pPr marL="0" lvl="0" indent="0" algn="l" rtl="0">
              <a:spcBef>
                <a:spcPts val="0"/>
              </a:spcBef>
              <a:spcAft>
                <a:spcPts val="0"/>
              </a:spcAft>
              <a:buNone/>
            </a:pPr>
            <a:endParaRPr/>
          </a:p>
        </p:txBody>
      </p:sp>
      <p:sp>
        <p:nvSpPr>
          <p:cNvPr id="847" name="Google Shape;847;p8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83</a:t>
            </a:fld>
            <a:endParaRPr/>
          </a:p>
        </p:txBody>
      </p:sp>
    </p:spTree>
    <p:extLst>
      <p:ext uri="{BB962C8B-B14F-4D97-AF65-F5344CB8AC3E}">
        <p14:creationId xmlns:p14="http://schemas.microsoft.com/office/powerpoint/2010/main" val="5708932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8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54" name="Google Shape;854;p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0933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8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8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B </a:t>
            </a:r>
            <a:endParaRPr/>
          </a:p>
          <a:p>
            <a:pPr marL="0" lvl="0" indent="0" algn="l" rtl="0">
              <a:spcBef>
                <a:spcPts val="0"/>
              </a:spcBef>
              <a:spcAft>
                <a:spcPts val="0"/>
              </a:spcAft>
              <a:buNone/>
            </a:pPr>
            <a:endParaRPr/>
          </a:p>
        </p:txBody>
      </p:sp>
      <p:sp>
        <p:nvSpPr>
          <p:cNvPr id="862" name="Google Shape;862;p8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85</a:t>
            </a:fld>
            <a:endParaRPr/>
          </a:p>
        </p:txBody>
      </p:sp>
    </p:spTree>
    <p:extLst>
      <p:ext uri="{BB962C8B-B14F-4D97-AF65-F5344CB8AC3E}">
        <p14:creationId xmlns:p14="http://schemas.microsoft.com/office/powerpoint/2010/main" val="22684158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p8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B</a:t>
            </a:r>
            <a:endParaRPr/>
          </a:p>
          <a:p>
            <a:pPr marL="0" lvl="0" indent="0" algn="l" rtl="0">
              <a:spcBef>
                <a:spcPts val="0"/>
              </a:spcBef>
              <a:spcAft>
                <a:spcPts val="0"/>
              </a:spcAft>
              <a:buNone/>
            </a:pPr>
            <a:endParaRPr/>
          </a:p>
        </p:txBody>
      </p:sp>
      <p:sp>
        <p:nvSpPr>
          <p:cNvPr id="870" name="Google Shape;870;p8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86</a:t>
            </a:fld>
            <a:endParaRPr/>
          </a:p>
        </p:txBody>
      </p:sp>
    </p:spTree>
    <p:extLst>
      <p:ext uri="{BB962C8B-B14F-4D97-AF65-F5344CB8AC3E}">
        <p14:creationId xmlns:p14="http://schemas.microsoft.com/office/powerpoint/2010/main" val="27544043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A</a:t>
            </a:r>
            <a:endParaRPr/>
          </a:p>
          <a:p>
            <a:pPr marL="0" lvl="0" indent="0" algn="l" rtl="0">
              <a:spcBef>
                <a:spcPts val="0"/>
              </a:spcBef>
              <a:spcAft>
                <a:spcPts val="0"/>
              </a:spcAft>
              <a:buNone/>
            </a:pPr>
            <a:endParaRPr/>
          </a:p>
        </p:txBody>
      </p:sp>
      <p:sp>
        <p:nvSpPr>
          <p:cNvPr id="153" name="Google Shape;153;p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87</a:t>
            </a:fld>
            <a:endParaRPr/>
          </a:p>
        </p:txBody>
      </p:sp>
    </p:spTree>
    <p:extLst>
      <p:ext uri="{BB962C8B-B14F-4D97-AF65-F5344CB8AC3E}">
        <p14:creationId xmlns:p14="http://schemas.microsoft.com/office/powerpoint/2010/main" val="7747302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p8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B</a:t>
            </a:r>
            <a:endParaRPr/>
          </a:p>
          <a:p>
            <a:pPr marL="0" lvl="0" indent="0" algn="l" rtl="0">
              <a:spcBef>
                <a:spcPts val="0"/>
              </a:spcBef>
              <a:spcAft>
                <a:spcPts val="0"/>
              </a:spcAft>
              <a:buNone/>
            </a:pPr>
            <a:endParaRPr/>
          </a:p>
        </p:txBody>
      </p:sp>
      <p:sp>
        <p:nvSpPr>
          <p:cNvPr id="886" name="Google Shape;886;p8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88</a:t>
            </a:fld>
            <a:endParaRPr/>
          </a:p>
        </p:txBody>
      </p:sp>
    </p:spTree>
    <p:extLst>
      <p:ext uri="{BB962C8B-B14F-4D97-AF65-F5344CB8AC3E}">
        <p14:creationId xmlns:p14="http://schemas.microsoft.com/office/powerpoint/2010/main" val="15365600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8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8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A</a:t>
            </a:r>
            <a:endParaRPr/>
          </a:p>
        </p:txBody>
      </p:sp>
      <p:sp>
        <p:nvSpPr>
          <p:cNvPr id="894" name="Google Shape;894;p8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89</a:t>
            </a:fld>
            <a:endParaRPr/>
          </a:p>
        </p:txBody>
      </p:sp>
    </p:spTree>
    <p:extLst>
      <p:ext uri="{BB962C8B-B14F-4D97-AF65-F5344CB8AC3E}">
        <p14:creationId xmlns:p14="http://schemas.microsoft.com/office/powerpoint/2010/main" val="1520197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B</a:t>
            </a:r>
            <a:endParaRPr/>
          </a:p>
          <a:p>
            <a:pPr marL="0" lvl="0" indent="0" algn="l" rtl="0">
              <a:spcBef>
                <a:spcPts val="0"/>
              </a:spcBef>
              <a:spcAft>
                <a:spcPts val="0"/>
              </a:spcAft>
              <a:buNone/>
            </a:pPr>
            <a:endParaRPr/>
          </a:p>
        </p:txBody>
      </p:sp>
      <p:sp>
        <p:nvSpPr>
          <p:cNvPr id="145" name="Google Shape;145;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8763186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9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p9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D</a:t>
            </a:r>
            <a:endParaRPr/>
          </a:p>
        </p:txBody>
      </p:sp>
      <p:sp>
        <p:nvSpPr>
          <p:cNvPr id="902" name="Google Shape;902;p9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90</a:t>
            </a:fld>
            <a:endParaRPr/>
          </a:p>
        </p:txBody>
      </p:sp>
    </p:spTree>
    <p:extLst>
      <p:ext uri="{BB962C8B-B14F-4D97-AF65-F5344CB8AC3E}">
        <p14:creationId xmlns:p14="http://schemas.microsoft.com/office/powerpoint/2010/main" val="16765677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9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C </a:t>
            </a:r>
            <a:endParaRPr/>
          </a:p>
          <a:p>
            <a:pPr marL="0" lvl="0" indent="0" algn="l" rtl="0">
              <a:spcBef>
                <a:spcPts val="0"/>
              </a:spcBef>
              <a:spcAft>
                <a:spcPts val="0"/>
              </a:spcAft>
              <a:buNone/>
            </a:pPr>
            <a:endParaRPr/>
          </a:p>
        </p:txBody>
      </p:sp>
      <p:sp>
        <p:nvSpPr>
          <p:cNvPr id="910" name="Google Shape;910;p9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91</a:t>
            </a:fld>
            <a:endParaRPr/>
          </a:p>
        </p:txBody>
      </p:sp>
    </p:spTree>
    <p:extLst>
      <p:ext uri="{BB962C8B-B14F-4D97-AF65-F5344CB8AC3E}">
        <p14:creationId xmlns:p14="http://schemas.microsoft.com/office/powerpoint/2010/main" val="1927675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p9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D </a:t>
            </a:r>
            <a:endParaRPr/>
          </a:p>
          <a:p>
            <a:pPr marL="0" lvl="0" indent="0" algn="l" rtl="0">
              <a:spcBef>
                <a:spcPts val="0"/>
              </a:spcBef>
              <a:spcAft>
                <a:spcPts val="0"/>
              </a:spcAft>
              <a:buNone/>
            </a:pPr>
            <a:endParaRPr/>
          </a:p>
        </p:txBody>
      </p:sp>
      <p:sp>
        <p:nvSpPr>
          <p:cNvPr id="918" name="Google Shape;918;p9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92</a:t>
            </a:fld>
            <a:endParaRPr/>
          </a:p>
        </p:txBody>
      </p:sp>
    </p:spTree>
    <p:extLst>
      <p:ext uri="{BB962C8B-B14F-4D97-AF65-F5344CB8AC3E}">
        <p14:creationId xmlns:p14="http://schemas.microsoft.com/office/powerpoint/2010/main" val="24499630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9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9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C</a:t>
            </a:r>
            <a:endParaRPr/>
          </a:p>
          <a:p>
            <a:pPr marL="0" lvl="0" indent="0" algn="l" rtl="0">
              <a:spcBef>
                <a:spcPts val="0"/>
              </a:spcBef>
              <a:spcAft>
                <a:spcPts val="0"/>
              </a:spcAft>
              <a:buNone/>
            </a:pPr>
            <a:endParaRPr/>
          </a:p>
        </p:txBody>
      </p:sp>
      <p:sp>
        <p:nvSpPr>
          <p:cNvPr id="926" name="Google Shape;926;p9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93</a:t>
            </a:fld>
            <a:endParaRPr/>
          </a:p>
        </p:txBody>
      </p:sp>
    </p:spTree>
    <p:extLst>
      <p:ext uri="{BB962C8B-B14F-4D97-AF65-F5344CB8AC3E}">
        <p14:creationId xmlns:p14="http://schemas.microsoft.com/office/powerpoint/2010/main" val="25083764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9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p9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La respuesta es C</a:t>
            </a:r>
            <a:endParaRPr/>
          </a:p>
          <a:p>
            <a:pPr marL="0" lvl="0" indent="0" algn="l" rtl="0">
              <a:spcBef>
                <a:spcPts val="0"/>
              </a:spcBef>
              <a:spcAft>
                <a:spcPts val="0"/>
              </a:spcAft>
              <a:buNone/>
            </a:pPr>
            <a:endParaRPr/>
          </a:p>
        </p:txBody>
      </p:sp>
      <p:sp>
        <p:nvSpPr>
          <p:cNvPr id="934" name="Google Shape;934;p9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94</a:t>
            </a:fld>
            <a:endParaRPr/>
          </a:p>
        </p:txBody>
      </p:sp>
    </p:spTree>
    <p:extLst>
      <p:ext uri="{BB962C8B-B14F-4D97-AF65-F5344CB8AC3E}">
        <p14:creationId xmlns:p14="http://schemas.microsoft.com/office/powerpoint/2010/main" val="27793477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9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41" name="Google Shape;941;p9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6796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18" name="Google Shape;18;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4408473" y="-1802242"/>
            <a:ext cx="3375055"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0" name="Google Shape;30;p4"/>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 name="Google Shape;31;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5867"/>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7" name="Google Shape;37;p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8" name="Google Shape;38;p5"/>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9" name="Google Shape;39;p5"/>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40" name="Google Shape;40;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5333"/>
              <a:buFont typeface="Arial"/>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51" name="Google Shape;51;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667"/>
              <a:buFont typeface="Arial"/>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61" name="Google Shape;61;p9"/>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62" name="Google Shape;62;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667"/>
              <a:buFont typeface="Arial"/>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853"/>
              </a:spcBef>
              <a:spcAft>
                <a:spcPts val="0"/>
              </a:spcAft>
              <a:buClr>
                <a:schemeClr val="dk1"/>
              </a:buClr>
              <a:buSzPts val="4267"/>
              <a:buFont typeface="Arial"/>
              <a:buNone/>
              <a:defRPr sz="4267" b="0" i="0" u="none" strike="noStrike" cap="none">
                <a:solidFill>
                  <a:schemeClr val="dk1"/>
                </a:solidFill>
                <a:latin typeface="Times New Roman"/>
                <a:ea typeface="Times New Roman"/>
                <a:cs typeface="Times New Roman"/>
                <a:sym typeface="Times New Roman"/>
              </a:defRPr>
            </a:lvl1pPr>
            <a:lvl2pPr marR="0" lvl="1" algn="l" rtl="0">
              <a:spcBef>
                <a:spcPts val="747"/>
              </a:spcBef>
              <a:spcAft>
                <a:spcPts val="0"/>
              </a:spcAft>
              <a:buClr>
                <a:schemeClr val="dk1"/>
              </a:buClr>
              <a:buSzPts val="3733"/>
              <a:buFont typeface="Arial"/>
              <a:buNone/>
              <a:defRPr sz="3733" b="0" i="0" u="none" strike="noStrike" cap="none">
                <a:solidFill>
                  <a:schemeClr val="dk1"/>
                </a:solidFill>
                <a:latin typeface="Times New Roman"/>
                <a:ea typeface="Times New Roman"/>
                <a:cs typeface="Times New Roman"/>
                <a:sym typeface="Times New Roman"/>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Times New Roman"/>
                <a:ea typeface="Times New Roman"/>
                <a:cs typeface="Times New Roman"/>
                <a:sym typeface="Times New Roman"/>
              </a:defRPr>
            </a:lvl3pPr>
            <a:lvl4pPr marR="0" lvl="3" algn="l" rtl="0">
              <a:spcBef>
                <a:spcPts val="533"/>
              </a:spcBef>
              <a:spcAft>
                <a:spcPts val="0"/>
              </a:spcAft>
              <a:buClr>
                <a:schemeClr val="dk1"/>
              </a:buClr>
              <a:buSzPts val="2667"/>
              <a:buFont typeface="Arial"/>
              <a:buNone/>
              <a:defRPr sz="2667" b="0" i="0" u="none" strike="noStrike" cap="none">
                <a:solidFill>
                  <a:schemeClr val="dk1"/>
                </a:solidFill>
                <a:latin typeface="Times New Roman"/>
                <a:ea typeface="Times New Roman"/>
                <a:cs typeface="Times New Roman"/>
                <a:sym typeface="Times New Roman"/>
              </a:defRPr>
            </a:lvl4pPr>
            <a:lvl5pPr marR="0" lvl="4" algn="l" rtl="0">
              <a:spcBef>
                <a:spcPts val="533"/>
              </a:spcBef>
              <a:spcAft>
                <a:spcPts val="0"/>
              </a:spcAft>
              <a:buClr>
                <a:schemeClr val="dk1"/>
              </a:buClr>
              <a:buSzPts val="2667"/>
              <a:buFont typeface="Arial"/>
              <a:buNone/>
              <a:defRPr sz="2667" b="0" i="0" u="none" strike="noStrike" cap="none">
                <a:solidFill>
                  <a:schemeClr val="dk1"/>
                </a:solidFill>
                <a:latin typeface="Times New Roman"/>
                <a:ea typeface="Times New Roman"/>
                <a:cs typeface="Times New Roman"/>
                <a:sym typeface="Times New Roman"/>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Times New Roman"/>
                <a:ea typeface="Times New Roman"/>
                <a:cs typeface="Times New Roman"/>
                <a:sym typeface="Times New Roman"/>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Times New Roman"/>
                <a:ea typeface="Times New Roman"/>
                <a:cs typeface="Times New Roman"/>
                <a:sym typeface="Times New Roman"/>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Times New Roman"/>
                <a:ea typeface="Times New Roman"/>
                <a:cs typeface="Times New Roman"/>
                <a:sym typeface="Times New Roman"/>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Times New Roman"/>
                <a:ea typeface="Times New Roman"/>
                <a:cs typeface="Times New Roman"/>
                <a:sym typeface="Times New Roman"/>
              </a:defRPr>
            </a:lvl9pPr>
          </a:lstStyle>
          <a:p>
            <a:endParaRPr/>
          </a:p>
        </p:txBody>
      </p:sp>
      <p:sp>
        <p:nvSpPr>
          <p:cNvPr id="68" name="Google Shape;68;p10"/>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69" name="Google Shape;69;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867"/>
              <a:buFont typeface="Arial"/>
              <a:buNone/>
              <a:defRPr sz="5867"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Times New Roman"/>
                <a:ea typeface="Times New Roman"/>
                <a:cs typeface="Times New Roman"/>
                <a:sym typeface="Times New Roman"/>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Times New Roman"/>
                <a:ea typeface="Times New Roman"/>
                <a:cs typeface="Times New Roman"/>
                <a:sym typeface="Times New Roman"/>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Times New Roman"/>
                <a:ea typeface="Times New Roman"/>
                <a:cs typeface="Times New Roman"/>
                <a:sym typeface="Times New Roman"/>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Times New Roman"/>
                <a:ea typeface="Times New Roman"/>
                <a:cs typeface="Times New Roman"/>
                <a:sym typeface="Times New Roman"/>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Times New Roman"/>
                <a:ea typeface="Times New Roman"/>
                <a:cs typeface="Times New Roman"/>
                <a:sym typeface="Times New Roman"/>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Times New Roman"/>
                <a:ea typeface="Times New Roman"/>
                <a:cs typeface="Times New Roman"/>
                <a:sym typeface="Times New Roman"/>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Times New Roman"/>
                <a:ea typeface="Times New Roman"/>
                <a:cs typeface="Times New Roman"/>
                <a:sym typeface="Times New Roman"/>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6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6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6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6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6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6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6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6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cdc.gov/niosh/face/stateface/mi/04mi160.html"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hyperlink" Target="https://www.osha.gov/SLTC/trenchingexcavatio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P4HGDrWM6z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hyperlink" Target="https://www.osha.gov/pls/imis/industryprofile.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osha.gov/SLTC/etools/hurricane/trenches.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hyperlink" Target="https://dli.mn.gov/sites/default/files/pdf/construc_sem_excavation_trenching_0317.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hyperlink" Target="https://www.osha.gov/SLTC/etools/construction/trenching/mainpage.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iFahlN0ueTI"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osha.gov/dts/osta/otm/otm_v/otm_v_2.htm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hyperlink" Target="https://www.osha.gov/dts/osta/otm/otm_v/otm_v_2.html"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nrcs.usda.gov/wps/portal/nrcs/detail/soils/survey/?cid=nrcs142p2_054167"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afro-ip.blogspot.com/2012/07/10-reasons-to-follow-european-approach.htm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afro-ip.blogspot.com/2012/07/10-reasons-to-follow-european-approach.html"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ps.mn.gov/divisions/ops/Pages/gopher-state-one-call.aspx"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hyperlink" Target="http://www.atlaswash.com/concrete-underpinning.htm"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www.cpwr.com/sites/default/files/publications/TT-Trenches.pdf"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PAppB"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PAppB"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ehss.vt.edu/programs/EXC_sloping_benching.php"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4.gif"/></Relationships>
</file>

<file path=ppt/slides/_rels/slide76.xml.rels><?xml version="1.0" encoding="UTF-8" standalone="yes"?>
<Relationships xmlns="http://schemas.openxmlformats.org/package/2006/relationships"><Relationship Id="rId3" Type="http://schemas.openxmlformats.org/officeDocument/2006/relationships/hyperlink" Target="https://www.ehss.vt.edu/programs/EXC_sloping_benching.php"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36.gif"/></Relationships>
</file>

<file path=ppt/slides/_rels/slide77.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PAppB"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8.xml.rels><?xml version="1.0" encoding="UTF-8" standalone="yes"?>
<Relationships xmlns="http://schemas.openxmlformats.org/package/2006/relationships"><Relationship Id="rId3" Type="http://schemas.openxmlformats.org/officeDocument/2006/relationships/hyperlink" Target="https://www.osha.gov/Publications/trench/trench_safety_tips_card.html"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SSAoZD_6K5I" TargetMode="External"/><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hyperlink" Target="https://www.cpwr.com/trench-safety" TargetMode="External"/><Relationship Id="rId3" Type="http://schemas.openxmlformats.org/officeDocument/2006/relationships/hyperlink" Target="https://www.osha.gov/dts/osta/otm/otm_v/otm_v_2.html" TargetMode="External"/><Relationship Id="rId7" Type="http://schemas.openxmlformats.org/officeDocument/2006/relationships/hyperlink" Target="http://elcosh.org/index.php"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hyperlink" Target="https://blogs-origin.cdc.gov/niosh-science-blog/2019/06/06/trenching/" TargetMode="External"/><Relationship Id="rId5" Type="http://schemas.openxmlformats.org/officeDocument/2006/relationships/hyperlink" Target="https://www.osha.gov/OshDoc/data_Hurricane_Facts/trench_excavation_fs.pdf" TargetMode="External"/><Relationship Id="rId10" Type="http://schemas.openxmlformats.org/officeDocument/2006/relationships/hyperlink" Target="https://www.ehss.vt.edu/programs/EXC_sloping_benching.php" TargetMode="External"/><Relationship Id="rId4" Type="http://schemas.openxmlformats.org/officeDocument/2006/relationships/hyperlink" Target="https://www.osha.gov/SLTC/trenchingexcavation/solutions.html" TargetMode="External"/><Relationship Id="rId9" Type="http://schemas.openxmlformats.org/officeDocument/2006/relationships/hyperlink" Target="https://www.osha.gov/laws-regs/regulations/standardnumber/192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1080654" y="2641833"/>
            <a:ext cx="10030691" cy="157433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860"/>
              <a:buFont typeface="Arial Black"/>
              <a:buNone/>
            </a:pPr>
            <a:br>
              <a:rPr lang="en-US" sz="4860">
                <a:latin typeface="Arial Black"/>
                <a:ea typeface="Arial Black"/>
                <a:cs typeface="Arial Black"/>
                <a:sym typeface="Arial Black"/>
              </a:rPr>
            </a:br>
            <a:r>
              <a:rPr lang="en-US" sz="4860">
                <a:latin typeface="Arial Black"/>
                <a:ea typeface="Arial Black"/>
                <a:cs typeface="Arial Black"/>
                <a:sym typeface="Arial Black"/>
              </a:rPr>
              <a:t>Zanjas y excavaciones de nivel avanzado</a:t>
            </a:r>
            <a:br>
              <a:rPr lang="en-US" sz="4860">
                <a:latin typeface="Arial Black"/>
                <a:ea typeface="Arial Black"/>
                <a:cs typeface="Arial Black"/>
                <a:sym typeface="Arial Black"/>
              </a:rPr>
            </a:br>
            <a:br>
              <a:rPr lang="en-US" sz="4860">
                <a:latin typeface="Arial Black"/>
                <a:ea typeface="Arial Black"/>
                <a:cs typeface="Arial Black"/>
                <a:sym typeface="Arial Black"/>
              </a:rPr>
            </a:br>
            <a:br>
              <a:rPr lang="en-US" sz="3600">
                <a:latin typeface="Arial Black"/>
                <a:ea typeface="Arial Black"/>
                <a:cs typeface="Arial Black"/>
                <a:sym typeface="Arial Black"/>
              </a:rPr>
            </a:br>
            <a:r>
              <a:rPr lang="en-US" sz="3600">
                <a:latin typeface="Arial Black"/>
                <a:ea typeface="Arial Black"/>
                <a:cs typeface="Arial Black"/>
                <a:sym typeface="Arial Black"/>
              </a:rPr>
              <a:t>Departamento de Ciencias Ambientales y de Salud Pública</a:t>
            </a:r>
            <a:br>
              <a:rPr lang="en-US" sz="3600">
                <a:latin typeface="Arial Black"/>
                <a:ea typeface="Arial Black"/>
                <a:cs typeface="Arial Black"/>
                <a:sym typeface="Arial Black"/>
              </a:rPr>
            </a:br>
            <a:r>
              <a:rPr lang="en-US" sz="3600">
                <a:latin typeface="Arial Black"/>
                <a:ea typeface="Arial Black"/>
                <a:cs typeface="Arial Black"/>
                <a:sym typeface="Arial Black"/>
              </a:rPr>
              <a:t> Universidad de Cincinnati  </a:t>
            </a:r>
            <a:endParaRPr sz="4860">
              <a:latin typeface="Arial Black"/>
              <a:ea typeface="Arial Black"/>
              <a:cs typeface="Arial Black"/>
              <a:sym typeface="Arial Black"/>
            </a:endParaRPr>
          </a:p>
        </p:txBody>
      </p:sp>
      <p:sp>
        <p:nvSpPr>
          <p:cNvPr id="90" name="Google Shape;90;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Evaluación Previa (P3)</a:t>
            </a:r>
            <a:endParaRPr/>
          </a:p>
        </p:txBody>
      </p:sp>
      <p:sp>
        <p:nvSpPr>
          <p:cNvPr id="156" name="Google Shape;156;p22"/>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3600"/>
              <a:buNone/>
            </a:pPr>
            <a:r>
              <a:rPr lang="en-US" sz="3600" dirty="0"/>
              <a:t>3. Un “escudo de </a:t>
            </a:r>
            <a:r>
              <a:rPr lang="en-US" sz="3600" dirty="0" err="1"/>
              <a:t>zanja</a:t>
            </a:r>
            <a:r>
              <a:rPr lang="en-US" sz="3600" dirty="0"/>
              <a:t>”, </a:t>
            </a:r>
            <a:r>
              <a:rPr lang="en-US" sz="3600" dirty="0" err="1"/>
              <a:t>comunmente</a:t>
            </a:r>
            <a:r>
              <a:rPr lang="en-US" sz="3600" dirty="0"/>
              <a:t> </a:t>
            </a:r>
            <a:r>
              <a:rPr lang="en-US" sz="3600" dirty="0" err="1"/>
              <a:t>conocido</a:t>
            </a:r>
            <a:r>
              <a:rPr lang="en-US" sz="3600" dirty="0"/>
              <a:t> </a:t>
            </a:r>
            <a:r>
              <a:rPr lang="en-US" sz="3600" dirty="0" err="1"/>
              <a:t>como</a:t>
            </a:r>
            <a:r>
              <a:rPr lang="en-US" sz="3600" dirty="0"/>
              <a:t> "</a:t>
            </a:r>
            <a:r>
              <a:rPr lang="en-US" sz="3600" dirty="0" err="1"/>
              <a:t>caja</a:t>
            </a:r>
            <a:r>
              <a:rPr lang="en-US" sz="3600" dirty="0"/>
              <a:t> de </a:t>
            </a:r>
            <a:r>
              <a:rPr lang="en-US" sz="3600" dirty="0" err="1"/>
              <a:t>zanja</a:t>
            </a:r>
            <a:r>
              <a:rPr lang="en-US" sz="3600" dirty="0"/>
              <a:t>“, </a:t>
            </a:r>
            <a:r>
              <a:rPr lang="en-US" sz="3600" dirty="0" err="1"/>
              <a:t>es</a:t>
            </a:r>
            <a:r>
              <a:rPr lang="en-US" sz="3600" dirty="0"/>
              <a:t> un </a:t>
            </a:r>
            <a:r>
              <a:rPr lang="en-US" sz="3600" dirty="0" err="1"/>
              <a:t>sistema</a:t>
            </a:r>
            <a:r>
              <a:rPr lang="en-US" sz="3600" dirty="0"/>
              <a:t> de </a:t>
            </a:r>
            <a:r>
              <a:rPr lang="en-US" sz="3600" dirty="0" err="1"/>
              <a:t>ingeniería</a:t>
            </a:r>
            <a:r>
              <a:rPr lang="en-US" sz="3600" dirty="0"/>
              <a:t> </a:t>
            </a:r>
            <a:r>
              <a:rPr lang="en-US" sz="3600" dirty="0" err="1"/>
              <a:t>diseñado</a:t>
            </a:r>
            <a:r>
              <a:rPr lang="en-US" sz="3600" dirty="0"/>
              <a:t> para </a:t>
            </a:r>
            <a:r>
              <a:rPr lang="en-US" sz="3600" dirty="0" err="1"/>
              <a:t>proteger</a:t>
            </a:r>
            <a:r>
              <a:rPr lang="en-US" sz="3600" dirty="0"/>
              <a:t> a </a:t>
            </a:r>
            <a:r>
              <a:rPr lang="en-US" sz="3600" dirty="0" err="1"/>
              <a:t>quienes</a:t>
            </a:r>
            <a:r>
              <a:rPr lang="en-US" sz="3600" dirty="0"/>
              <a:t> </a:t>
            </a:r>
            <a:r>
              <a:rPr lang="en-US" sz="3600" dirty="0" err="1"/>
              <a:t>trabajan</a:t>
            </a:r>
            <a:r>
              <a:rPr lang="en-US" sz="3600" dirty="0"/>
              <a:t> </a:t>
            </a:r>
            <a:r>
              <a:rPr lang="en-US" sz="3600" dirty="0" err="1"/>
              <a:t>en</a:t>
            </a:r>
            <a:r>
              <a:rPr lang="en-US" sz="3600" dirty="0"/>
              <a:t> </a:t>
            </a:r>
            <a:r>
              <a:rPr lang="en-US" sz="3600" dirty="0" err="1"/>
              <a:t>una</a:t>
            </a:r>
            <a:r>
              <a:rPr lang="en-US" sz="3600" dirty="0"/>
              <a:t> </a:t>
            </a:r>
            <a:r>
              <a:rPr lang="en-US" sz="3600" dirty="0" err="1"/>
              <a:t>zanja</a:t>
            </a:r>
            <a:endParaRPr sz="3600" dirty="0"/>
          </a:p>
          <a:p>
            <a:pPr marL="342900" marR="0" lvl="0" indent="-342900" algn="l" rtl="0">
              <a:lnSpc>
                <a:spcPct val="107000"/>
              </a:lnSpc>
              <a:spcBef>
                <a:spcPts val="0"/>
              </a:spcBef>
              <a:spcAft>
                <a:spcPts val="0"/>
              </a:spcAft>
              <a:buClr>
                <a:schemeClr val="dk1"/>
              </a:buClr>
              <a:buSzPts val="3600"/>
              <a:buFont typeface="Arial"/>
              <a:buAutoNum type="alphaLcPeriod"/>
            </a:pPr>
            <a:r>
              <a:rPr lang="en-US" sz="3600" dirty="0" err="1"/>
              <a:t>Cierto</a:t>
            </a:r>
            <a:endParaRPr dirty="0"/>
          </a:p>
          <a:p>
            <a:pPr marL="342900" marR="0" lvl="0" indent="-342900" algn="l" rtl="0">
              <a:lnSpc>
                <a:spcPct val="107000"/>
              </a:lnSpc>
              <a:spcBef>
                <a:spcPts val="0"/>
              </a:spcBef>
              <a:spcAft>
                <a:spcPts val="0"/>
              </a:spcAft>
              <a:buClr>
                <a:schemeClr val="dk1"/>
              </a:buClr>
              <a:buSzPts val="3600"/>
              <a:buFont typeface="Arial"/>
              <a:buAutoNum type="alphaLcPeriod"/>
            </a:pPr>
            <a:r>
              <a:rPr lang="en-US" sz="3600" dirty="0" err="1"/>
              <a:t>Falso</a:t>
            </a:r>
            <a:endParaRPr sz="3600" dirty="0"/>
          </a:p>
          <a:p>
            <a:pPr marL="457189" lvl="0" indent="-186234" algn="l" rtl="0">
              <a:spcBef>
                <a:spcPts val="1653"/>
              </a:spcBef>
              <a:spcAft>
                <a:spcPts val="0"/>
              </a:spcAft>
              <a:buClr>
                <a:schemeClr val="dk1"/>
              </a:buClr>
              <a:buSzPts val="4267"/>
              <a:buNone/>
            </a:pPr>
            <a:endParaRPr dirty="0"/>
          </a:p>
        </p:txBody>
      </p:sp>
      <p:sp>
        <p:nvSpPr>
          <p:cNvPr id="157" name="Google Shape;157;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3"/>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Evaluación Previa (P4)</a:t>
            </a:r>
            <a:endParaRPr/>
          </a:p>
        </p:txBody>
      </p:sp>
      <p:sp>
        <p:nvSpPr>
          <p:cNvPr id="164" name="Google Shape;164;p23"/>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3600"/>
              <a:buNone/>
            </a:pPr>
            <a:r>
              <a:rPr lang="en-US" sz="3600"/>
              <a:t>4. Una zanja y excavación es lo mismo:</a:t>
            </a:r>
            <a:endParaRPr sz="3600"/>
          </a:p>
          <a:p>
            <a:pPr marL="342900" marR="0" lvl="0" indent="-342900" algn="l" rtl="0">
              <a:lnSpc>
                <a:spcPct val="107000"/>
              </a:lnSpc>
              <a:spcBef>
                <a:spcPts val="0"/>
              </a:spcBef>
              <a:spcAft>
                <a:spcPts val="0"/>
              </a:spcAft>
              <a:buClr>
                <a:schemeClr val="dk1"/>
              </a:buClr>
              <a:buSzPts val="3600"/>
              <a:buFont typeface="Arial"/>
              <a:buAutoNum type="alphaLcPeriod"/>
            </a:pPr>
            <a:r>
              <a:rPr lang="en-US" sz="3600"/>
              <a:t>Cierto</a:t>
            </a:r>
            <a:endParaRPr/>
          </a:p>
          <a:p>
            <a:pPr marL="342900" marR="0" lvl="0" indent="-342900" algn="l" rtl="0">
              <a:lnSpc>
                <a:spcPct val="107000"/>
              </a:lnSpc>
              <a:spcBef>
                <a:spcPts val="0"/>
              </a:spcBef>
              <a:spcAft>
                <a:spcPts val="0"/>
              </a:spcAft>
              <a:buClr>
                <a:schemeClr val="dk1"/>
              </a:buClr>
              <a:buSzPts val="3600"/>
              <a:buFont typeface="Arial"/>
              <a:buAutoNum type="alphaLcPeriod"/>
            </a:pPr>
            <a:r>
              <a:rPr lang="en-US" sz="3600"/>
              <a:t>Falso</a:t>
            </a:r>
            <a:endParaRPr sz="3600"/>
          </a:p>
          <a:p>
            <a:pPr marL="457189" lvl="0" indent="-186234" algn="l" rtl="0">
              <a:spcBef>
                <a:spcPts val="1653"/>
              </a:spcBef>
              <a:spcAft>
                <a:spcPts val="0"/>
              </a:spcAft>
              <a:buClr>
                <a:schemeClr val="dk1"/>
              </a:buClr>
              <a:buSzPts val="4267"/>
              <a:buNone/>
            </a:pPr>
            <a:endParaRPr/>
          </a:p>
        </p:txBody>
      </p:sp>
      <p:sp>
        <p:nvSpPr>
          <p:cNvPr id="165" name="Google Shape;165;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Evaluación Previa (P5)</a:t>
            </a:r>
            <a:endParaRPr/>
          </a:p>
        </p:txBody>
      </p:sp>
      <p:sp>
        <p:nvSpPr>
          <p:cNvPr id="172" name="Google Shape;172;p24"/>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87000"/>
              </a:lnSpc>
              <a:spcBef>
                <a:spcPts val="0"/>
              </a:spcBef>
              <a:spcAft>
                <a:spcPts val="0"/>
              </a:spcAft>
              <a:buClr>
                <a:schemeClr val="dk1"/>
              </a:buClr>
              <a:buSzPts val="3409"/>
              <a:buNone/>
            </a:pPr>
            <a:r>
              <a:rPr lang="en-US" sz="3409" dirty="0"/>
              <a:t>5. Las </a:t>
            </a:r>
            <a:r>
              <a:rPr lang="en-US" sz="3409" dirty="0" err="1"/>
              <a:t>excavaciones</a:t>
            </a:r>
            <a:r>
              <a:rPr lang="en-US" sz="3409" dirty="0"/>
              <a:t> de </a:t>
            </a:r>
            <a:r>
              <a:rPr lang="en-US" sz="3409" dirty="0" err="1"/>
              <a:t>más</a:t>
            </a:r>
            <a:r>
              <a:rPr lang="en-US" sz="3409" dirty="0"/>
              <a:t> de _____ pies </a:t>
            </a:r>
            <a:r>
              <a:rPr lang="en-US" sz="3409" dirty="0" err="1"/>
              <a:t>deben</a:t>
            </a:r>
            <a:r>
              <a:rPr lang="en-US" sz="3409" dirty="0"/>
              <a:t> </a:t>
            </a:r>
            <a:r>
              <a:rPr lang="en-US" sz="3409" u="sng" dirty="0" err="1"/>
              <a:t>someterse</a:t>
            </a:r>
            <a:r>
              <a:rPr lang="en-US" sz="3409" u="sng" dirty="0"/>
              <a:t> a </a:t>
            </a:r>
            <a:r>
              <a:rPr lang="en-US" sz="3409" u="sng" dirty="0" err="1"/>
              <a:t>pruebas</a:t>
            </a:r>
            <a:r>
              <a:rPr lang="en-US" sz="3409" dirty="0"/>
              <a:t> antes de que </a:t>
            </a:r>
            <a:r>
              <a:rPr lang="en-US" sz="3409" dirty="0" err="1"/>
              <a:t>los</a:t>
            </a:r>
            <a:r>
              <a:rPr lang="en-US" sz="3409" dirty="0"/>
              <a:t> </a:t>
            </a:r>
            <a:r>
              <a:rPr lang="en-US" sz="3409" dirty="0" err="1"/>
              <a:t>empleados</a:t>
            </a:r>
            <a:r>
              <a:rPr lang="en-US" sz="3409" dirty="0"/>
              <a:t> </a:t>
            </a:r>
            <a:r>
              <a:rPr lang="en-US" sz="3409" dirty="0" err="1"/>
              <a:t>ingresen</a:t>
            </a:r>
            <a:r>
              <a:rPr lang="en-US" sz="3409" dirty="0"/>
              <a:t> </a:t>
            </a:r>
            <a:r>
              <a:rPr lang="en-US" sz="3409" dirty="0" err="1"/>
              <a:t>donde</a:t>
            </a:r>
            <a:r>
              <a:rPr lang="en-US" sz="3409" dirty="0"/>
              <a:t> </a:t>
            </a:r>
            <a:r>
              <a:rPr lang="en-US" sz="3409" dirty="0" err="1"/>
              <a:t>puedan</a:t>
            </a:r>
            <a:r>
              <a:rPr lang="en-US" sz="3409" dirty="0"/>
              <a:t> </a:t>
            </a:r>
            <a:r>
              <a:rPr lang="en-US" sz="3409" dirty="0" err="1"/>
              <a:t>existir</a:t>
            </a:r>
            <a:r>
              <a:rPr lang="en-US" sz="3409" dirty="0"/>
              <a:t> </a:t>
            </a:r>
            <a:r>
              <a:rPr lang="en-US" sz="3409" dirty="0" err="1"/>
              <a:t>atmósferas</a:t>
            </a:r>
            <a:r>
              <a:rPr lang="en-US" sz="3409" dirty="0"/>
              <a:t> </a:t>
            </a:r>
            <a:r>
              <a:rPr lang="en-US" sz="3409" dirty="0" err="1"/>
              <a:t>potencialmente</a:t>
            </a:r>
            <a:r>
              <a:rPr lang="en-US" sz="3409" dirty="0"/>
              <a:t> ______________.</a:t>
            </a:r>
            <a:endParaRPr sz="3409" dirty="0"/>
          </a:p>
          <a:p>
            <a:pPr marL="342900" marR="0" lvl="0" indent="-342900" algn="l" rtl="0">
              <a:lnSpc>
                <a:spcPct val="87000"/>
              </a:lnSpc>
              <a:spcBef>
                <a:spcPts val="0"/>
              </a:spcBef>
              <a:spcAft>
                <a:spcPts val="0"/>
              </a:spcAft>
              <a:buClr>
                <a:schemeClr val="dk1"/>
              </a:buClr>
              <a:buSzPts val="3409"/>
              <a:buFont typeface="Arial"/>
              <a:buAutoNum type="alphaLcPeriod"/>
            </a:pPr>
            <a:r>
              <a:rPr lang="en-US" sz="3409" dirty="0"/>
              <a:t>4’, </a:t>
            </a:r>
            <a:r>
              <a:rPr lang="en-US" sz="3409" dirty="0" err="1"/>
              <a:t>Peligrosas</a:t>
            </a:r>
            <a:endParaRPr sz="3409" dirty="0"/>
          </a:p>
          <a:p>
            <a:pPr marL="342900" marR="0" lvl="0" indent="-342900" algn="l" rtl="0">
              <a:lnSpc>
                <a:spcPct val="87000"/>
              </a:lnSpc>
              <a:spcBef>
                <a:spcPts val="0"/>
              </a:spcBef>
              <a:spcAft>
                <a:spcPts val="0"/>
              </a:spcAft>
              <a:buClr>
                <a:schemeClr val="dk1"/>
              </a:buClr>
              <a:buSzPts val="3409"/>
              <a:buFont typeface="Arial"/>
              <a:buAutoNum type="alphaLcPeriod"/>
            </a:pPr>
            <a:r>
              <a:rPr lang="en-US" sz="3409" dirty="0"/>
              <a:t>4’, </a:t>
            </a:r>
            <a:r>
              <a:rPr lang="en-US" sz="3409" dirty="0" err="1"/>
              <a:t>Ambientes</a:t>
            </a:r>
            <a:endParaRPr sz="3409" dirty="0"/>
          </a:p>
          <a:p>
            <a:pPr marL="342900" marR="0" lvl="0" indent="-342900" algn="l" rtl="0">
              <a:lnSpc>
                <a:spcPct val="87000"/>
              </a:lnSpc>
              <a:spcBef>
                <a:spcPts val="0"/>
              </a:spcBef>
              <a:spcAft>
                <a:spcPts val="0"/>
              </a:spcAft>
              <a:buClr>
                <a:schemeClr val="dk1"/>
              </a:buClr>
              <a:buSzPts val="3409"/>
              <a:buFont typeface="Arial"/>
              <a:buAutoNum type="alphaLcPeriod"/>
            </a:pPr>
            <a:r>
              <a:rPr lang="en-US" sz="3409" dirty="0"/>
              <a:t>6’, </a:t>
            </a:r>
            <a:r>
              <a:rPr lang="en-US" sz="3409" dirty="0" err="1"/>
              <a:t>Peligrosas</a:t>
            </a:r>
            <a:endParaRPr sz="3409" dirty="0"/>
          </a:p>
          <a:p>
            <a:pPr marL="342900" marR="0" lvl="0" indent="-342900" algn="l" rtl="0">
              <a:lnSpc>
                <a:spcPct val="87000"/>
              </a:lnSpc>
              <a:spcBef>
                <a:spcPts val="0"/>
              </a:spcBef>
              <a:spcAft>
                <a:spcPts val="0"/>
              </a:spcAft>
              <a:buClr>
                <a:schemeClr val="dk1"/>
              </a:buClr>
              <a:buSzPts val="3409"/>
              <a:buFont typeface="Arial"/>
              <a:buAutoNum type="alphaLcPeriod"/>
            </a:pPr>
            <a:r>
              <a:rPr lang="en-US" sz="3409" dirty="0"/>
              <a:t>6’, </a:t>
            </a:r>
            <a:r>
              <a:rPr lang="en-US" sz="3409" dirty="0" err="1"/>
              <a:t>Ambientes</a:t>
            </a:r>
            <a:endParaRPr sz="3409" dirty="0"/>
          </a:p>
          <a:p>
            <a:pPr marL="457189" lvl="0" indent="-247258" algn="l" rtl="0">
              <a:lnSpc>
                <a:spcPct val="80000"/>
              </a:lnSpc>
              <a:spcBef>
                <a:spcPts val="1461"/>
              </a:spcBef>
              <a:spcAft>
                <a:spcPts val="0"/>
              </a:spcAft>
              <a:buClr>
                <a:schemeClr val="dk1"/>
              </a:buClr>
              <a:buSzPts val="3306"/>
              <a:buNone/>
            </a:pPr>
            <a:endParaRPr sz="3306" dirty="0"/>
          </a:p>
        </p:txBody>
      </p:sp>
      <p:sp>
        <p:nvSpPr>
          <p:cNvPr id="173" name="Google Shape;173;p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5"/>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Evaluación Previa (P6)</a:t>
            </a:r>
            <a:endParaRPr/>
          </a:p>
        </p:txBody>
      </p:sp>
      <p:sp>
        <p:nvSpPr>
          <p:cNvPr id="180" name="Google Shape;180;p25"/>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87000"/>
              </a:lnSpc>
              <a:spcBef>
                <a:spcPts val="0"/>
              </a:spcBef>
              <a:spcAft>
                <a:spcPts val="0"/>
              </a:spcAft>
              <a:buClr>
                <a:schemeClr val="dk1"/>
              </a:buClr>
              <a:buSzPts val="3409"/>
              <a:buNone/>
            </a:pPr>
            <a:r>
              <a:rPr lang="en-US" sz="3409"/>
              <a:t>6. ¿La parte inferior de un escudo de zanja (caja de zanja) no debe estar a más de ______ pies por encima del fondo de la zanja o excavación?</a:t>
            </a:r>
            <a:endParaRPr sz="3409"/>
          </a:p>
          <a:p>
            <a:pPr marL="342900" marR="0" lvl="0" indent="-342900" algn="l" rtl="0">
              <a:lnSpc>
                <a:spcPct val="87000"/>
              </a:lnSpc>
              <a:spcBef>
                <a:spcPts val="0"/>
              </a:spcBef>
              <a:spcAft>
                <a:spcPts val="0"/>
              </a:spcAft>
              <a:buClr>
                <a:schemeClr val="dk1"/>
              </a:buClr>
              <a:buSzPts val="3409"/>
              <a:buFont typeface="Arial"/>
              <a:buAutoNum type="alphaLcPeriod"/>
            </a:pPr>
            <a:r>
              <a:rPr lang="en-US" sz="3409"/>
              <a:t>5’</a:t>
            </a:r>
            <a:endParaRPr/>
          </a:p>
          <a:p>
            <a:pPr marL="342900" marR="0" lvl="0" indent="-342900" algn="l" rtl="0">
              <a:lnSpc>
                <a:spcPct val="87000"/>
              </a:lnSpc>
              <a:spcBef>
                <a:spcPts val="0"/>
              </a:spcBef>
              <a:spcAft>
                <a:spcPts val="0"/>
              </a:spcAft>
              <a:buClr>
                <a:schemeClr val="dk1"/>
              </a:buClr>
              <a:buSzPts val="3409"/>
              <a:buFont typeface="Arial"/>
              <a:buAutoNum type="alphaLcPeriod"/>
            </a:pPr>
            <a:r>
              <a:rPr lang="en-US" sz="3409"/>
              <a:t>3’</a:t>
            </a:r>
            <a:endParaRPr/>
          </a:p>
          <a:p>
            <a:pPr marL="342900" marR="0" lvl="0" indent="-342900" algn="l" rtl="0">
              <a:lnSpc>
                <a:spcPct val="87000"/>
              </a:lnSpc>
              <a:spcBef>
                <a:spcPts val="0"/>
              </a:spcBef>
              <a:spcAft>
                <a:spcPts val="0"/>
              </a:spcAft>
              <a:buClr>
                <a:schemeClr val="dk1"/>
              </a:buClr>
              <a:buSzPts val="3409"/>
              <a:buFont typeface="Arial"/>
              <a:buAutoNum type="alphaLcPeriod"/>
            </a:pPr>
            <a:r>
              <a:rPr lang="en-US" sz="3409"/>
              <a:t>1’</a:t>
            </a:r>
            <a:endParaRPr/>
          </a:p>
          <a:p>
            <a:pPr marL="342900" marR="0" lvl="0" indent="-342900" algn="l" rtl="0">
              <a:lnSpc>
                <a:spcPct val="87000"/>
              </a:lnSpc>
              <a:spcBef>
                <a:spcPts val="0"/>
              </a:spcBef>
              <a:spcAft>
                <a:spcPts val="0"/>
              </a:spcAft>
              <a:buClr>
                <a:schemeClr val="dk1"/>
              </a:buClr>
              <a:buSzPts val="3409"/>
              <a:buFont typeface="Arial"/>
              <a:buAutoNum type="alphaLcPeriod"/>
            </a:pPr>
            <a:r>
              <a:rPr lang="en-US" sz="3409"/>
              <a:t>2’</a:t>
            </a:r>
            <a:endParaRPr/>
          </a:p>
          <a:p>
            <a:pPr marL="457189" lvl="0" indent="-247258" algn="l" rtl="0">
              <a:lnSpc>
                <a:spcPct val="80000"/>
              </a:lnSpc>
              <a:spcBef>
                <a:spcPts val="1461"/>
              </a:spcBef>
              <a:spcAft>
                <a:spcPts val="0"/>
              </a:spcAft>
              <a:buClr>
                <a:schemeClr val="dk1"/>
              </a:buClr>
              <a:buSzPts val="3306"/>
              <a:buNone/>
            </a:pPr>
            <a:endParaRPr sz="3306"/>
          </a:p>
        </p:txBody>
      </p:sp>
      <p:sp>
        <p:nvSpPr>
          <p:cNvPr id="181" name="Google Shape;181;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Evaluación Previa (P7)</a:t>
            </a:r>
            <a:endParaRPr/>
          </a:p>
        </p:txBody>
      </p:sp>
      <p:sp>
        <p:nvSpPr>
          <p:cNvPr id="188" name="Google Shape;188;p26"/>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97000"/>
              </a:lnSpc>
              <a:spcBef>
                <a:spcPts val="0"/>
              </a:spcBef>
              <a:spcAft>
                <a:spcPts val="0"/>
              </a:spcAft>
              <a:buClr>
                <a:schemeClr val="dk1"/>
              </a:buClr>
              <a:buSzPts val="3515"/>
              <a:buNone/>
            </a:pPr>
            <a:r>
              <a:rPr lang="en-US" sz="3515" dirty="0"/>
              <a:t>7. ___________ causa la </a:t>
            </a:r>
            <a:r>
              <a:rPr lang="en-US" sz="3515" dirty="0" err="1"/>
              <a:t>mayoría</a:t>
            </a:r>
            <a:r>
              <a:rPr lang="en-US" sz="3515" dirty="0"/>
              <a:t> de las </a:t>
            </a:r>
            <a:r>
              <a:rPr lang="en-US" sz="3515" dirty="0" err="1"/>
              <a:t>muertes</a:t>
            </a:r>
            <a:r>
              <a:rPr lang="en-US" sz="3515" dirty="0"/>
              <a:t> </a:t>
            </a:r>
            <a:r>
              <a:rPr lang="en-US" sz="3515" dirty="0" err="1"/>
              <a:t>en</a:t>
            </a:r>
            <a:r>
              <a:rPr lang="en-US" sz="3515" dirty="0"/>
              <a:t> </a:t>
            </a:r>
            <a:r>
              <a:rPr lang="en-US" sz="3515" dirty="0" err="1"/>
              <a:t>excavaciones</a:t>
            </a:r>
            <a:r>
              <a:rPr lang="en-US" sz="3515" dirty="0"/>
              <a:t>.</a:t>
            </a:r>
            <a:endParaRPr sz="3515" dirty="0"/>
          </a:p>
          <a:p>
            <a:pPr marL="342900" marR="0" lvl="0" indent="-342900" algn="l" rtl="0">
              <a:lnSpc>
                <a:spcPct val="97000"/>
              </a:lnSpc>
              <a:spcBef>
                <a:spcPts val="0"/>
              </a:spcBef>
              <a:spcAft>
                <a:spcPts val="0"/>
              </a:spcAft>
              <a:buClr>
                <a:schemeClr val="dk1"/>
              </a:buClr>
              <a:buSzPts val="3515"/>
              <a:buFont typeface="Arial"/>
              <a:buAutoNum type="alphaLcPeriod"/>
            </a:pPr>
            <a:r>
              <a:rPr lang="en-US" sz="3515" dirty="0" err="1"/>
              <a:t>Servicios</a:t>
            </a:r>
            <a:r>
              <a:rPr lang="en-US" sz="3515" dirty="0"/>
              <a:t> </a:t>
            </a:r>
            <a:r>
              <a:rPr lang="en-US" sz="3515" dirty="0" err="1"/>
              <a:t>públicos</a:t>
            </a:r>
            <a:r>
              <a:rPr lang="en-US" sz="3515" dirty="0"/>
              <a:t> </a:t>
            </a:r>
            <a:r>
              <a:rPr lang="en-US" sz="3515" dirty="0" err="1"/>
              <a:t>subterráneos</a:t>
            </a:r>
            <a:endParaRPr sz="3515" dirty="0"/>
          </a:p>
          <a:p>
            <a:pPr marL="342900" marR="0" lvl="0" indent="-342900" algn="l" rtl="0">
              <a:lnSpc>
                <a:spcPct val="97000"/>
              </a:lnSpc>
              <a:spcBef>
                <a:spcPts val="0"/>
              </a:spcBef>
              <a:spcAft>
                <a:spcPts val="0"/>
              </a:spcAft>
              <a:buClr>
                <a:schemeClr val="dk1"/>
              </a:buClr>
              <a:buSzPts val="3515"/>
              <a:buFont typeface="Arial"/>
              <a:buAutoNum type="alphaLcPeriod"/>
            </a:pPr>
            <a:r>
              <a:rPr lang="en-US" sz="3515" dirty="0" err="1"/>
              <a:t>Acumulación</a:t>
            </a:r>
            <a:r>
              <a:rPr lang="en-US" sz="3515" dirty="0"/>
              <a:t> de </a:t>
            </a:r>
            <a:r>
              <a:rPr lang="en-US" sz="3515" dirty="0" err="1"/>
              <a:t>agua</a:t>
            </a:r>
            <a:endParaRPr sz="3515" dirty="0"/>
          </a:p>
          <a:p>
            <a:pPr marL="342900" marR="0" lvl="0" indent="-342900" algn="l" rtl="0">
              <a:lnSpc>
                <a:spcPct val="97000"/>
              </a:lnSpc>
              <a:spcBef>
                <a:spcPts val="0"/>
              </a:spcBef>
              <a:spcAft>
                <a:spcPts val="0"/>
              </a:spcAft>
              <a:buClr>
                <a:schemeClr val="dk1"/>
              </a:buClr>
              <a:buSzPts val="3515"/>
              <a:buFont typeface="Arial"/>
              <a:buAutoNum type="alphaLcPeriod"/>
            </a:pPr>
            <a:r>
              <a:rPr lang="en-US" sz="3515" dirty="0" err="1"/>
              <a:t>Derrumbes</a:t>
            </a:r>
            <a:endParaRPr sz="3515" dirty="0"/>
          </a:p>
          <a:p>
            <a:pPr marL="342900" marR="0" lvl="0" indent="-342900" algn="l" rtl="0">
              <a:lnSpc>
                <a:spcPct val="97000"/>
              </a:lnSpc>
              <a:spcBef>
                <a:spcPts val="0"/>
              </a:spcBef>
              <a:spcAft>
                <a:spcPts val="0"/>
              </a:spcAft>
              <a:buClr>
                <a:schemeClr val="dk1"/>
              </a:buClr>
              <a:buSzPts val="3515"/>
              <a:buFont typeface="Arial"/>
              <a:buAutoNum type="alphaLcPeriod"/>
            </a:pPr>
            <a:r>
              <a:rPr lang="en-US" sz="3515" u="sng" dirty="0" err="1"/>
              <a:t>Maquinaria</a:t>
            </a:r>
            <a:r>
              <a:rPr lang="en-US" sz="3515" u="sng" dirty="0"/>
              <a:t> </a:t>
            </a:r>
            <a:r>
              <a:rPr lang="en-US" sz="3515" u="sng" dirty="0" err="1"/>
              <a:t>pesada</a:t>
            </a:r>
            <a:endParaRPr sz="3515" u="sng" dirty="0"/>
          </a:p>
          <a:p>
            <a:pPr marL="457189" lvl="0" indent="-206618" algn="l" rtl="0">
              <a:lnSpc>
                <a:spcPct val="90000"/>
              </a:lnSpc>
              <a:spcBef>
                <a:spcPts val="1589"/>
              </a:spcBef>
              <a:spcAft>
                <a:spcPts val="0"/>
              </a:spcAft>
              <a:buClr>
                <a:schemeClr val="dk1"/>
              </a:buClr>
              <a:buSzPts val="3946"/>
              <a:buNone/>
            </a:pPr>
            <a:endParaRPr sz="3946" dirty="0"/>
          </a:p>
        </p:txBody>
      </p:sp>
      <p:sp>
        <p:nvSpPr>
          <p:cNvPr id="189" name="Google Shape;189;p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Evaluación Previa (P8)</a:t>
            </a:r>
            <a:endParaRPr/>
          </a:p>
        </p:txBody>
      </p:sp>
      <p:sp>
        <p:nvSpPr>
          <p:cNvPr id="196" name="Google Shape;196;p27"/>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97000"/>
              </a:lnSpc>
              <a:spcBef>
                <a:spcPts val="0"/>
              </a:spcBef>
              <a:spcAft>
                <a:spcPts val="0"/>
              </a:spcAft>
              <a:buClr>
                <a:schemeClr val="dk1"/>
              </a:buClr>
              <a:buSzPts val="3230"/>
              <a:buNone/>
            </a:pPr>
            <a:r>
              <a:rPr lang="en-US" sz="3230" dirty="0"/>
              <a:t>8. </a:t>
            </a:r>
            <a:r>
              <a:rPr lang="en-US" sz="3230" dirty="0" err="1"/>
              <a:t>En</a:t>
            </a:r>
            <a:r>
              <a:rPr lang="en-US" sz="3230" dirty="0"/>
              <a:t> </a:t>
            </a:r>
            <a:r>
              <a:rPr lang="en-US" sz="3230" dirty="0" err="1"/>
              <a:t>excavaciones</a:t>
            </a:r>
            <a:r>
              <a:rPr lang="en-US" sz="3230" dirty="0"/>
              <a:t> de </a:t>
            </a:r>
            <a:r>
              <a:rPr lang="en-US" sz="3230" dirty="0" err="1"/>
              <a:t>más</a:t>
            </a:r>
            <a:r>
              <a:rPr lang="en-US" sz="3230" dirty="0"/>
              <a:t> de 4 pies de </a:t>
            </a:r>
            <a:r>
              <a:rPr lang="en-US" sz="3230" dirty="0" err="1"/>
              <a:t>profundidad</a:t>
            </a:r>
            <a:r>
              <a:rPr lang="en-US" sz="3230" dirty="0"/>
              <a:t>, un </a:t>
            </a:r>
            <a:r>
              <a:rPr lang="en-US" sz="3230" dirty="0" err="1"/>
              <a:t>medio</a:t>
            </a:r>
            <a:r>
              <a:rPr lang="en-US" sz="3230" dirty="0"/>
              <a:t> de </a:t>
            </a:r>
            <a:r>
              <a:rPr lang="en-US" sz="3230" dirty="0" err="1"/>
              <a:t>salida</a:t>
            </a:r>
            <a:r>
              <a:rPr lang="en-US" sz="3230" dirty="0"/>
              <a:t> _________.</a:t>
            </a:r>
            <a:endParaRPr sz="3230" dirty="0"/>
          </a:p>
          <a:p>
            <a:pPr marL="342900" marR="0" lvl="0" indent="-342900" algn="l" rtl="0">
              <a:lnSpc>
                <a:spcPct val="97000"/>
              </a:lnSpc>
              <a:spcBef>
                <a:spcPts val="0"/>
              </a:spcBef>
              <a:spcAft>
                <a:spcPts val="0"/>
              </a:spcAft>
              <a:buClr>
                <a:schemeClr val="dk1"/>
              </a:buClr>
              <a:buSzPts val="3230"/>
              <a:buFont typeface="Arial"/>
              <a:buAutoNum type="alphaLcPeriod"/>
            </a:pPr>
            <a:r>
              <a:rPr lang="en-US" sz="3230" dirty="0"/>
              <a:t>No </a:t>
            </a:r>
            <a:r>
              <a:rPr lang="en-US" sz="3230" dirty="0" err="1"/>
              <a:t>es</a:t>
            </a:r>
            <a:r>
              <a:rPr lang="en-US" sz="3230" dirty="0"/>
              <a:t> </a:t>
            </a:r>
            <a:r>
              <a:rPr lang="en-US" sz="3230" dirty="0" err="1"/>
              <a:t>necesario</a:t>
            </a:r>
            <a:endParaRPr dirty="0"/>
          </a:p>
          <a:p>
            <a:pPr marL="342900" marR="0" lvl="0" indent="-342900" algn="l" rtl="0">
              <a:lnSpc>
                <a:spcPct val="97000"/>
              </a:lnSpc>
              <a:spcBef>
                <a:spcPts val="0"/>
              </a:spcBef>
              <a:spcAft>
                <a:spcPts val="0"/>
              </a:spcAft>
              <a:buClr>
                <a:schemeClr val="dk1"/>
              </a:buClr>
              <a:buSzPts val="3230"/>
              <a:buFont typeface="Arial"/>
              <a:buAutoNum type="alphaLcPeriod"/>
            </a:pPr>
            <a:r>
              <a:rPr lang="en-US" sz="3230" dirty="0" err="1"/>
              <a:t>Debe</a:t>
            </a:r>
            <a:r>
              <a:rPr lang="en-US" sz="3230" dirty="0"/>
              <a:t> </a:t>
            </a:r>
            <a:r>
              <a:rPr lang="en-US" sz="3230" dirty="0" err="1"/>
              <a:t>estar</a:t>
            </a:r>
            <a:r>
              <a:rPr lang="en-US" sz="3230" dirty="0"/>
              <a:t> </a:t>
            </a:r>
            <a:r>
              <a:rPr lang="en-US" sz="3230" dirty="0" err="1"/>
              <a:t>ubicado</a:t>
            </a:r>
            <a:r>
              <a:rPr lang="en-US" sz="3230" dirty="0"/>
              <a:t> a </a:t>
            </a:r>
            <a:r>
              <a:rPr lang="en-US" sz="3230" dirty="0" err="1"/>
              <a:t>menos</a:t>
            </a:r>
            <a:r>
              <a:rPr lang="en-US" sz="3230" dirty="0"/>
              <a:t> de 100 pies de </a:t>
            </a:r>
            <a:r>
              <a:rPr lang="en-US" sz="3230" dirty="0" err="1"/>
              <a:t>los</a:t>
            </a:r>
            <a:r>
              <a:rPr lang="en-US" sz="3230" dirty="0"/>
              <a:t> </a:t>
            </a:r>
            <a:r>
              <a:rPr lang="en-US" sz="3230" dirty="0" err="1"/>
              <a:t>trabajadores</a:t>
            </a:r>
            <a:endParaRPr dirty="0"/>
          </a:p>
          <a:p>
            <a:pPr marL="342900" marR="0" lvl="0" indent="-342900" algn="l" rtl="0">
              <a:lnSpc>
                <a:spcPct val="97000"/>
              </a:lnSpc>
              <a:spcBef>
                <a:spcPts val="0"/>
              </a:spcBef>
              <a:spcAft>
                <a:spcPts val="0"/>
              </a:spcAft>
              <a:buClr>
                <a:schemeClr val="dk1"/>
              </a:buClr>
              <a:buSzPts val="3230"/>
              <a:buFont typeface="Arial"/>
              <a:buAutoNum type="alphaLcPeriod"/>
            </a:pPr>
            <a:r>
              <a:rPr lang="en-US" sz="3230" dirty="0" err="1"/>
              <a:t>Debe</a:t>
            </a:r>
            <a:r>
              <a:rPr lang="en-US" sz="3230" dirty="0"/>
              <a:t> </a:t>
            </a:r>
            <a:r>
              <a:rPr lang="en-US" sz="3230" dirty="0" err="1"/>
              <a:t>estar</a:t>
            </a:r>
            <a:r>
              <a:rPr lang="en-US" sz="3230" dirty="0"/>
              <a:t> </a:t>
            </a:r>
            <a:r>
              <a:rPr lang="en-US" sz="3230" dirty="0" err="1"/>
              <a:t>ubicado</a:t>
            </a:r>
            <a:r>
              <a:rPr lang="en-US" sz="3230" dirty="0"/>
              <a:t> a </a:t>
            </a:r>
            <a:r>
              <a:rPr lang="en-US" sz="3230" dirty="0" err="1"/>
              <a:t>menos</a:t>
            </a:r>
            <a:r>
              <a:rPr lang="en-US" sz="3230" dirty="0"/>
              <a:t> de 200 pies de </a:t>
            </a:r>
            <a:r>
              <a:rPr lang="en-US" sz="3230" dirty="0" err="1"/>
              <a:t>los</a:t>
            </a:r>
            <a:r>
              <a:rPr lang="en-US" sz="3230" dirty="0"/>
              <a:t> </a:t>
            </a:r>
            <a:r>
              <a:rPr lang="en-US" sz="3230" dirty="0" err="1"/>
              <a:t>trabajadores</a:t>
            </a:r>
            <a:endParaRPr sz="3230" dirty="0"/>
          </a:p>
          <a:p>
            <a:pPr marL="342900" marR="0" lvl="0" indent="-342900" algn="l" rtl="0">
              <a:lnSpc>
                <a:spcPct val="97000"/>
              </a:lnSpc>
              <a:spcBef>
                <a:spcPts val="0"/>
              </a:spcBef>
              <a:spcAft>
                <a:spcPts val="0"/>
              </a:spcAft>
              <a:buClr>
                <a:schemeClr val="dk1"/>
              </a:buClr>
              <a:buSzPts val="3230"/>
              <a:buFont typeface="Arial"/>
              <a:buAutoNum type="alphaLcPeriod"/>
            </a:pPr>
            <a:r>
              <a:rPr lang="en-US" sz="3230" dirty="0" err="1"/>
              <a:t>Debe</a:t>
            </a:r>
            <a:r>
              <a:rPr lang="en-US" sz="3230" dirty="0"/>
              <a:t> </a:t>
            </a:r>
            <a:r>
              <a:rPr lang="en-US" sz="3230" dirty="0" err="1"/>
              <a:t>estar</a:t>
            </a:r>
            <a:r>
              <a:rPr lang="en-US" sz="3230" dirty="0"/>
              <a:t> </a:t>
            </a:r>
            <a:r>
              <a:rPr lang="en-US" sz="3230" dirty="0" err="1"/>
              <a:t>ubicado</a:t>
            </a:r>
            <a:r>
              <a:rPr lang="en-US" sz="3230" dirty="0"/>
              <a:t> a </a:t>
            </a:r>
            <a:r>
              <a:rPr lang="en-US" sz="3230" dirty="0" err="1"/>
              <a:t>menos</a:t>
            </a:r>
            <a:r>
              <a:rPr lang="en-US" sz="3230" dirty="0"/>
              <a:t> de 25 pies de </a:t>
            </a:r>
            <a:r>
              <a:rPr lang="en-US" sz="3230" dirty="0" err="1"/>
              <a:t>los</a:t>
            </a:r>
            <a:r>
              <a:rPr lang="en-US" sz="3230" dirty="0"/>
              <a:t> </a:t>
            </a:r>
            <a:r>
              <a:rPr lang="en-US" sz="3230" dirty="0" err="1"/>
              <a:t>trabajadores</a:t>
            </a:r>
            <a:endParaRPr sz="3230" dirty="0"/>
          </a:p>
          <a:p>
            <a:pPr marL="457189" lvl="0" indent="-226938" algn="l" rtl="0">
              <a:lnSpc>
                <a:spcPct val="90000"/>
              </a:lnSpc>
              <a:spcBef>
                <a:spcPts val="1525"/>
              </a:spcBef>
              <a:spcAft>
                <a:spcPts val="0"/>
              </a:spcAft>
              <a:buClr>
                <a:schemeClr val="dk1"/>
              </a:buClr>
              <a:buSzPts val="3626"/>
              <a:buNone/>
            </a:pPr>
            <a:endParaRPr sz="3626" dirty="0"/>
          </a:p>
        </p:txBody>
      </p:sp>
      <p:sp>
        <p:nvSpPr>
          <p:cNvPr id="197" name="Google Shape;197;p2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Evaluación Previa (P9)</a:t>
            </a:r>
            <a:endParaRPr/>
          </a:p>
        </p:txBody>
      </p:sp>
      <p:sp>
        <p:nvSpPr>
          <p:cNvPr id="204" name="Google Shape;204;p28"/>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87000"/>
              </a:lnSpc>
              <a:spcBef>
                <a:spcPts val="0"/>
              </a:spcBef>
              <a:spcAft>
                <a:spcPts val="0"/>
              </a:spcAft>
              <a:buClr>
                <a:schemeClr val="dk1"/>
              </a:buClr>
              <a:buSzPts val="3409"/>
              <a:buNone/>
            </a:pPr>
            <a:r>
              <a:rPr lang="en-US" sz="3409" dirty="0"/>
              <a:t>9.¿Cuál de las </a:t>
            </a:r>
            <a:r>
              <a:rPr lang="en-US" sz="3409" dirty="0" err="1"/>
              <a:t>siguientes</a:t>
            </a:r>
            <a:r>
              <a:rPr lang="en-US" sz="3409" dirty="0"/>
              <a:t> </a:t>
            </a:r>
            <a:r>
              <a:rPr lang="en-US" sz="3409" dirty="0" err="1"/>
              <a:t>afirmaciones</a:t>
            </a:r>
            <a:r>
              <a:rPr lang="en-US" sz="3409" dirty="0"/>
              <a:t> no </a:t>
            </a:r>
            <a:r>
              <a:rPr lang="en-US" sz="3409" dirty="0" err="1"/>
              <a:t>es</a:t>
            </a:r>
            <a:r>
              <a:rPr lang="en-US" sz="3409" dirty="0"/>
              <a:t> </a:t>
            </a:r>
            <a:r>
              <a:rPr lang="en-US" sz="3409" dirty="0" err="1"/>
              <a:t>cierta</a:t>
            </a:r>
            <a:r>
              <a:rPr lang="en-US" sz="3409" dirty="0"/>
              <a:t> </a:t>
            </a:r>
            <a:r>
              <a:rPr lang="en-US" sz="3409" dirty="0" err="1"/>
              <a:t>sobre</a:t>
            </a:r>
            <a:r>
              <a:rPr lang="en-US" sz="3409" dirty="0"/>
              <a:t> el </a:t>
            </a:r>
            <a:r>
              <a:rPr lang="en-US" sz="3409" dirty="0" err="1"/>
              <a:t>suelo</a:t>
            </a:r>
            <a:r>
              <a:rPr lang="en-US" sz="3409" dirty="0"/>
              <a:t> </a:t>
            </a:r>
            <a:r>
              <a:rPr lang="en-US" sz="3409" dirty="0" err="1"/>
              <a:t>Tipo</a:t>
            </a:r>
            <a:r>
              <a:rPr lang="en-US" sz="3409" dirty="0"/>
              <a:t> C?</a:t>
            </a:r>
            <a:endParaRPr sz="3409" dirty="0"/>
          </a:p>
          <a:p>
            <a:pPr marL="342900" marR="0" lvl="0" indent="-342900" algn="l" rtl="0">
              <a:lnSpc>
                <a:spcPct val="87000"/>
              </a:lnSpc>
              <a:spcBef>
                <a:spcPts val="0"/>
              </a:spcBef>
              <a:spcAft>
                <a:spcPts val="0"/>
              </a:spcAft>
              <a:buClr>
                <a:schemeClr val="dk1"/>
              </a:buClr>
              <a:buSzPts val="3409"/>
              <a:buFont typeface="Arial"/>
              <a:buAutoNum type="alphaLcPeriod"/>
            </a:pPr>
            <a:r>
              <a:rPr lang="en-US" sz="3409" dirty="0"/>
              <a:t>Si se </a:t>
            </a:r>
            <a:r>
              <a:rPr lang="en-US" sz="3409" dirty="0" err="1"/>
              <a:t>desconoce</a:t>
            </a:r>
            <a:r>
              <a:rPr lang="en-US" sz="3409" dirty="0"/>
              <a:t> el </a:t>
            </a:r>
            <a:r>
              <a:rPr lang="en-US" sz="3409" dirty="0" err="1"/>
              <a:t>tipo</a:t>
            </a:r>
            <a:r>
              <a:rPr lang="en-US" sz="3409" dirty="0"/>
              <a:t>, </a:t>
            </a:r>
            <a:r>
              <a:rPr lang="en-US" sz="3409" dirty="0" err="1"/>
              <a:t>debe</a:t>
            </a:r>
            <a:r>
              <a:rPr lang="en-US" sz="3409" dirty="0"/>
              <a:t> </a:t>
            </a:r>
            <a:r>
              <a:rPr lang="en-US" sz="3409" dirty="0" err="1"/>
              <a:t>asumir</a:t>
            </a:r>
            <a:r>
              <a:rPr lang="en-US" sz="3409" dirty="0"/>
              <a:t> que </a:t>
            </a:r>
            <a:r>
              <a:rPr lang="en-US" sz="3409" dirty="0" err="1"/>
              <a:t>todo</a:t>
            </a:r>
            <a:r>
              <a:rPr lang="en-US" sz="3409" dirty="0"/>
              <a:t> el </a:t>
            </a:r>
            <a:r>
              <a:rPr lang="en-US" sz="3409" dirty="0" err="1"/>
              <a:t>suelo</a:t>
            </a:r>
            <a:r>
              <a:rPr lang="en-US" sz="3409" dirty="0"/>
              <a:t> </a:t>
            </a:r>
            <a:r>
              <a:rPr lang="en-US" sz="3409" dirty="0" err="1"/>
              <a:t>es</a:t>
            </a:r>
            <a:r>
              <a:rPr lang="en-US" sz="3409" dirty="0"/>
              <a:t> </a:t>
            </a:r>
            <a:r>
              <a:rPr lang="en-US" sz="3409" dirty="0" err="1"/>
              <a:t>Tipo</a:t>
            </a:r>
            <a:r>
              <a:rPr lang="en-US" sz="3409" dirty="0"/>
              <a:t> C</a:t>
            </a:r>
            <a:endParaRPr sz="3409" dirty="0"/>
          </a:p>
          <a:p>
            <a:pPr marL="342900" marR="0" lvl="0" indent="-342900" algn="l" rtl="0">
              <a:lnSpc>
                <a:spcPct val="87000"/>
              </a:lnSpc>
              <a:spcBef>
                <a:spcPts val="0"/>
              </a:spcBef>
              <a:spcAft>
                <a:spcPts val="0"/>
              </a:spcAft>
              <a:buClr>
                <a:schemeClr val="dk1"/>
              </a:buClr>
              <a:buSzPts val="3409"/>
              <a:buFont typeface="Arial"/>
              <a:buAutoNum type="alphaLcPeriod"/>
            </a:pPr>
            <a:r>
              <a:rPr lang="en-US" sz="3409" dirty="0"/>
              <a:t>Si </a:t>
            </a:r>
            <a:r>
              <a:rPr lang="en-US" sz="3409" dirty="0" err="1"/>
              <a:t>está</a:t>
            </a:r>
            <a:r>
              <a:rPr lang="en-US" sz="3409" dirty="0"/>
              <a:t> </a:t>
            </a:r>
            <a:r>
              <a:rPr lang="en-US" sz="3409" dirty="0" err="1"/>
              <a:t>inclinado</a:t>
            </a:r>
            <a:r>
              <a:rPr lang="en-US" sz="3409" dirty="0"/>
              <a:t>, </a:t>
            </a:r>
            <a:r>
              <a:rPr lang="en-US" sz="3409" dirty="0" err="1"/>
              <a:t>requiere</a:t>
            </a:r>
            <a:r>
              <a:rPr lang="en-US" sz="3409" dirty="0"/>
              <a:t> un </a:t>
            </a:r>
            <a:r>
              <a:rPr lang="en-US" sz="3409" dirty="0" err="1"/>
              <a:t>ángulo</a:t>
            </a:r>
            <a:r>
              <a:rPr lang="en-US" sz="3409" dirty="0"/>
              <a:t> de 34°</a:t>
            </a:r>
            <a:endParaRPr sz="3409" dirty="0"/>
          </a:p>
          <a:p>
            <a:pPr marL="342900" marR="0" lvl="0" indent="-342900" algn="l" rtl="0">
              <a:lnSpc>
                <a:spcPct val="87000"/>
              </a:lnSpc>
              <a:spcBef>
                <a:spcPts val="0"/>
              </a:spcBef>
              <a:spcAft>
                <a:spcPts val="0"/>
              </a:spcAft>
              <a:buClr>
                <a:schemeClr val="dk1"/>
              </a:buClr>
              <a:buSzPts val="3409"/>
              <a:buFont typeface="Arial"/>
              <a:buAutoNum type="alphaLcPeriod"/>
            </a:pPr>
            <a:r>
              <a:rPr lang="en-US" sz="3409" dirty="0"/>
              <a:t>Se </a:t>
            </a:r>
            <a:r>
              <a:rPr lang="en-US" sz="3409" dirty="0" err="1"/>
              <a:t>puede</a:t>
            </a:r>
            <a:r>
              <a:rPr lang="en-US" sz="3409" dirty="0"/>
              <a:t> </a:t>
            </a:r>
            <a:r>
              <a:rPr lang="en-US" sz="3409" u="sng" dirty="0" err="1"/>
              <a:t>realizar</a:t>
            </a:r>
            <a:r>
              <a:rPr lang="en-US" sz="3409" u="sng" dirty="0"/>
              <a:t> </a:t>
            </a:r>
            <a:r>
              <a:rPr lang="en-US" sz="3409" u="sng" dirty="0" err="1"/>
              <a:t>banqueo</a:t>
            </a:r>
            <a:endParaRPr sz="3409" u="sng" dirty="0"/>
          </a:p>
          <a:p>
            <a:pPr marL="342900" marR="0" lvl="0" indent="-342900" algn="l" rtl="0">
              <a:lnSpc>
                <a:spcPct val="87000"/>
              </a:lnSpc>
              <a:spcBef>
                <a:spcPts val="0"/>
              </a:spcBef>
              <a:spcAft>
                <a:spcPts val="0"/>
              </a:spcAft>
              <a:buClr>
                <a:schemeClr val="dk1"/>
              </a:buClr>
              <a:buSzPts val="3409"/>
              <a:buFont typeface="Arial"/>
              <a:buAutoNum type="alphaLcPeriod"/>
            </a:pPr>
            <a:r>
              <a:rPr lang="en-US" sz="3409" dirty="0"/>
              <a:t>El </a:t>
            </a:r>
            <a:r>
              <a:rPr lang="en-US" sz="3409" dirty="0" err="1"/>
              <a:t>suelo</a:t>
            </a:r>
            <a:r>
              <a:rPr lang="en-US" sz="3409" dirty="0"/>
              <a:t> </a:t>
            </a:r>
            <a:r>
              <a:rPr lang="en-US" sz="3409" dirty="0" err="1"/>
              <a:t>tipo</a:t>
            </a:r>
            <a:r>
              <a:rPr lang="en-US" sz="3409" dirty="0"/>
              <a:t> C </a:t>
            </a:r>
            <a:r>
              <a:rPr lang="en-US" sz="3409" dirty="0" err="1"/>
              <a:t>está</a:t>
            </a:r>
            <a:r>
              <a:rPr lang="en-US" sz="3409" dirty="0"/>
              <a:t> </a:t>
            </a:r>
            <a:r>
              <a:rPr lang="en-US" sz="3409" dirty="0" err="1"/>
              <a:t>muy</a:t>
            </a:r>
            <a:r>
              <a:rPr lang="en-US" sz="3409" dirty="0"/>
              <a:t> </a:t>
            </a:r>
            <a:r>
              <a:rPr lang="en-US" sz="3409" dirty="0" err="1"/>
              <a:t>suelto</a:t>
            </a:r>
            <a:r>
              <a:rPr lang="en-US" sz="3409" dirty="0"/>
              <a:t> y </a:t>
            </a:r>
            <a:r>
              <a:rPr lang="en-US" sz="3409" dirty="0" err="1"/>
              <a:t>propenso</a:t>
            </a:r>
            <a:r>
              <a:rPr lang="en-US" sz="3409" dirty="0"/>
              <a:t> a </a:t>
            </a:r>
            <a:r>
              <a:rPr lang="en-US" sz="3409" dirty="0" err="1"/>
              <a:t>derrumbarse</a:t>
            </a:r>
            <a:endParaRPr sz="3409" dirty="0"/>
          </a:p>
          <a:p>
            <a:pPr marL="457189" lvl="0" indent="-247258" algn="l" rtl="0">
              <a:lnSpc>
                <a:spcPct val="80000"/>
              </a:lnSpc>
              <a:spcBef>
                <a:spcPts val="1461"/>
              </a:spcBef>
              <a:spcAft>
                <a:spcPts val="0"/>
              </a:spcAft>
              <a:buClr>
                <a:schemeClr val="dk1"/>
              </a:buClr>
              <a:buSzPts val="3306"/>
              <a:buNone/>
            </a:pPr>
            <a:endParaRPr sz="3306" dirty="0"/>
          </a:p>
        </p:txBody>
      </p:sp>
      <p:sp>
        <p:nvSpPr>
          <p:cNvPr id="205" name="Google Shape;205;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9"/>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Evaluación Previa (P10)</a:t>
            </a:r>
            <a:endParaRPr/>
          </a:p>
        </p:txBody>
      </p:sp>
      <p:sp>
        <p:nvSpPr>
          <p:cNvPr id="212" name="Google Shape;212;p29"/>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87000"/>
              </a:lnSpc>
              <a:spcBef>
                <a:spcPts val="0"/>
              </a:spcBef>
              <a:spcAft>
                <a:spcPts val="0"/>
              </a:spcAft>
              <a:buClr>
                <a:schemeClr val="dk1"/>
              </a:buClr>
              <a:buSzPts val="3884"/>
              <a:buNone/>
            </a:pPr>
            <a:r>
              <a:rPr lang="en-US" sz="3884" dirty="0"/>
              <a:t>10. _____________ </a:t>
            </a:r>
            <a:r>
              <a:rPr lang="en-US" sz="3884" dirty="0" err="1"/>
              <a:t>implica</a:t>
            </a:r>
            <a:r>
              <a:rPr lang="en-US" sz="3884" dirty="0"/>
              <a:t> </a:t>
            </a:r>
            <a:r>
              <a:rPr lang="en-US" sz="3884" dirty="0" err="1"/>
              <a:t>inclinar</a:t>
            </a:r>
            <a:r>
              <a:rPr lang="en-US" sz="3884" dirty="0"/>
              <a:t> el material </a:t>
            </a:r>
            <a:r>
              <a:rPr lang="en-US" sz="3884" dirty="0" err="1"/>
              <a:t>hacia</a:t>
            </a:r>
            <a:r>
              <a:rPr lang="en-US" sz="3884" dirty="0"/>
              <a:t> </a:t>
            </a:r>
            <a:r>
              <a:rPr lang="en-US" sz="3884" dirty="0" err="1"/>
              <a:t>atrás</a:t>
            </a:r>
            <a:r>
              <a:rPr lang="en-US" sz="3884" dirty="0"/>
              <a:t> </a:t>
            </a:r>
            <a:r>
              <a:rPr lang="en-US" sz="3884" dirty="0" err="1"/>
              <a:t>en</a:t>
            </a:r>
            <a:r>
              <a:rPr lang="en-US" sz="3884" dirty="0"/>
              <a:t> un </a:t>
            </a:r>
            <a:r>
              <a:rPr lang="en-US" sz="3884" dirty="0" err="1"/>
              <a:t>plano</a:t>
            </a:r>
            <a:r>
              <a:rPr lang="en-US" sz="3884" dirty="0"/>
              <a:t> continuo .</a:t>
            </a:r>
            <a:endParaRPr sz="3884" dirty="0"/>
          </a:p>
          <a:p>
            <a:pPr marL="342900" marR="0" lvl="0" indent="-342900" algn="l" rtl="0">
              <a:lnSpc>
                <a:spcPct val="87000"/>
              </a:lnSpc>
              <a:spcBef>
                <a:spcPts val="0"/>
              </a:spcBef>
              <a:spcAft>
                <a:spcPts val="0"/>
              </a:spcAft>
              <a:buClr>
                <a:schemeClr val="dk1"/>
              </a:buClr>
              <a:buSzPts val="3884"/>
              <a:buFont typeface="Arial"/>
              <a:buAutoNum type="alphaLcPeriod"/>
            </a:pPr>
            <a:r>
              <a:rPr lang="en-US" sz="3884" dirty="0" err="1"/>
              <a:t>Apuntalamiento</a:t>
            </a:r>
            <a:endParaRPr sz="3884" dirty="0"/>
          </a:p>
          <a:p>
            <a:pPr marL="342900" marR="0" lvl="0" indent="-342900" algn="l" rtl="0">
              <a:lnSpc>
                <a:spcPct val="87000"/>
              </a:lnSpc>
              <a:spcBef>
                <a:spcPts val="0"/>
              </a:spcBef>
              <a:spcAft>
                <a:spcPts val="0"/>
              </a:spcAft>
              <a:buClr>
                <a:schemeClr val="dk1"/>
              </a:buClr>
              <a:buSzPts val="3884"/>
              <a:buFont typeface="Arial"/>
              <a:buAutoNum type="alphaLcPeriod"/>
            </a:pPr>
            <a:r>
              <a:rPr lang="en-US" sz="3884" dirty="0" err="1"/>
              <a:t>Blindaje</a:t>
            </a:r>
            <a:endParaRPr sz="3884" dirty="0"/>
          </a:p>
          <a:p>
            <a:pPr marL="342900" marR="0" lvl="0" indent="-342900" algn="l" rtl="0">
              <a:lnSpc>
                <a:spcPct val="87000"/>
              </a:lnSpc>
              <a:spcBef>
                <a:spcPts val="0"/>
              </a:spcBef>
              <a:spcAft>
                <a:spcPts val="0"/>
              </a:spcAft>
              <a:buClr>
                <a:schemeClr val="dk1"/>
              </a:buClr>
              <a:buSzPts val="3884"/>
              <a:buFont typeface="Arial"/>
              <a:buAutoNum type="alphaLcPeriod"/>
            </a:pPr>
            <a:r>
              <a:rPr lang="en-US" sz="3884" dirty="0" err="1"/>
              <a:t>En</a:t>
            </a:r>
            <a:r>
              <a:rPr lang="en-US" sz="3884" dirty="0"/>
              <a:t> </a:t>
            </a:r>
            <a:r>
              <a:rPr lang="en-US" sz="3884" dirty="0" err="1"/>
              <a:t>Pendiente</a:t>
            </a:r>
            <a:endParaRPr sz="3884" dirty="0"/>
          </a:p>
          <a:p>
            <a:pPr marL="342900" marR="0" lvl="0" indent="-342900" algn="l" rtl="0">
              <a:lnSpc>
                <a:spcPct val="87000"/>
              </a:lnSpc>
              <a:spcBef>
                <a:spcPts val="0"/>
              </a:spcBef>
              <a:spcAft>
                <a:spcPts val="0"/>
              </a:spcAft>
              <a:buClr>
                <a:schemeClr val="dk1"/>
              </a:buClr>
              <a:buSzPts val="3884"/>
              <a:buFont typeface="Arial"/>
              <a:buAutoNum type="alphaLcPeriod"/>
            </a:pPr>
            <a:r>
              <a:rPr lang="en-US" sz="3884" u="sng" dirty="0" err="1"/>
              <a:t>Banqueo</a:t>
            </a:r>
            <a:endParaRPr u="sng" dirty="0"/>
          </a:p>
          <a:p>
            <a:pPr marL="457189" lvl="0" indent="-206618" algn="l" rtl="0">
              <a:lnSpc>
                <a:spcPct val="80000"/>
              </a:lnSpc>
              <a:spcBef>
                <a:spcPts val="789"/>
              </a:spcBef>
              <a:spcAft>
                <a:spcPts val="0"/>
              </a:spcAft>
              <a:buClr>
                <a:schemeClr val="dk1"/>
              </a:buClr>
              <a:buSzPts val="3946"/>
              <a:buNone/>
            </a:pPr>
            <a:endParaRPr sz="3946" dirty="0"/>
          </a:p>
        </p:txBody>
      </p:sp>
      <p:sp>
        <p:nvSpPr>
          <p:cNvPr id="213" name="Google Shape;213;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0"/>
          <p:cNvSpPr txBox="1">
            <a:spLocks noGrp="1"/>
          </p:cNvSpPr>
          <p:nvPr>
            <p:ph type="title"/>
          </p:nvPr>
        </p:nvSpPr>
        <p:spPr>
          <a:xfrm>
            <a:off x="909918"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Derechos del trabajador</a:t>
            </a:r>
            <a:endParaRPr>
              <a:latin typeface="Arial Black"/>
              <a:ea typeface="Arial Black"/>
              <a:cs typeface="Arial Black"/>
              <a:sym typeface="Arial Black"/>
            </a:endParaRPr>
          </a:p>
        </p:txBody>
      </p:sp>
      <p:sp>
        <p:nvSpPr>
          <p:cNvPr id="220" name="Google Shape;220;p30"/>
          <p:cNvSpPr txBox="1">
            <a:spLocks noGrp="1"/>
          </p:cNvSpPr>
          <p:nvPr>
            <p:ph type="body" idx="1"/>
          </p:nvPr>
        </p:nvSpPr>
        <p:spPr>
          <a:xfrm>
            <a:off x="909918" y="2014747"/>
            <a:ext cx="8410128" cy="4186794"/>
          </a:xfrm>
          <a:prstGeom prst="rect">
            <a:avLst/>
          </a:prstGeom>
          <a:noFill/>
          <a:ln>
            <a:noFill/>
          </a:ln>
        </p:spPr>
        <p:txBody>
          <a:bodyPr spcFirstLastPara="1" wrap="square" lIns="91425" tIns="45700" rIns="91425" bIns="45700" anchor="t" anchorCtr="0">
            <a:noAutofit/>
          </a:bodyPr>
          <a:lstStyle/>
          <a:p>
            <a:pPr marL="457200" lvl="1" indent="0" algn="l" rtl="0">
              <a:lnSpc>
                <a:spcPct val="80000"/>
              </a:lnSpc>
              <a:spcBef>
                <a:spcPts val="0"/>
              </a:spcBef>
              <a:spcAft>
                <a:spcPts val="0"/>
              </a:spcAft>
              <a:buClr>
                <a:schemeClr val="dk1"/>
              </a:buClr>
              <a:buSzPts val="2960"/>
              <a:buNone/>
            </a:pPr>
            <a:r>
              <a:rPr lang="en-US" sz="2960"/>
              <a:t>Trabajadores tienen el derecho a: </a:t>
            </a:r>
            <a:endParaRPr sz="2960"/>
          </a:p>
          <a:p>
            <a:pPr marL="990575" lvl="1" indent="-380990" algn="l" rtl="0">
              <a:lnSpc>
                <a:spcPct val="80000"/>
              </a:lnSpc>
              <a:spcBef>
                <a:spcPts val="1800"/>
              </a:spcBef>
              <a:spcAft>
                <a:spcPts val="0"/>
              </a:spcAft>
              <a:buClr>
                <a:schemeClr val="dk1"/>
              </a:buClr>
              <a:buSzPts val="2960"/>
              <a:buChar char="–"/>
            </a:pPr>
            <a:r>
              <a:rPr lang="en-US" sz="2960"/>
              <a:t>Un lugar de trabajo seguro</a:t>
            </a:r>
            <a:endParaRPr sz="2960"/>
          </a:p>
          <a:p>
            <a:pPr marL="990575" lvl="1" indent="-380990" algn="l" rtl="0">
              <a:lnSpc>
                <a:spcPct val="80000"/>
              </a:lnSpc>
              <a:spcBef>
                <a:spcPts val="1800"/>
              </a:spcBef>
              <a:spcAft>
                <a:spcPts val="0"/>
              </a:spcAft>
              <a:buClr>
                <a:schemeClr val="dk1"/>
              </a:buClr>
              <a:buSzPts val="2960"/>
              <a:buChar char="–"/>
            </a:pPr>
            <a:r>
              <a:rPr lang="en-US" sz="2960"/>
              <a:t>Cierta información proporcionada por el empleador </a:t>
            </a:r>
            <a:endParaRPr/>
          </a:p>
          <a:p>
            <a:pPr marL="990575" lvl="1" indent="-380990" algn="l" rtl="0">
              <a:lnSpc>
                <a:spcPct val="80000"/>
              </a:lnSpc>
              <a:spcBef>
                <a:spcPts val="1800"/>
              </a:spcBef>
              <a:spcAft>
                <a:spcPts val="0"/>
              </a:spcAft>
              <a:buClr>
                <a:schemeClr val="dk1"/>
              </a:buClr>
              <a:buSzPts val="2960"/>
              <a:buChar char="–"/>
            </a:pPr>
            <a:r>
              <a:rPr lang="en-US" sz="2960"/>
              <a:t>Presentar quejas de seguridad</a:t>
            </a:r>
            <a:endParaRPr sz="2960"/>
          </a:p>
          <a:p>
            <a:pPr marL="990575" lvl="1" indent="-380990" algn="l" rtl="0">
              <a:lnSpc>
                <a:spcPct val="80000"/>
              </a:lnSpc>
              <a:spcBef>
                <a:spcPts val="1800"/>
              </a:spcBef>
              <a:spcAft>
                <a:spcPts val="0"/>
              </a:spcAft>
              <a:buClr>
                <a:schemeClr val="dk1"/>
              </a:buClr>
              <a:buSzPts val="2960"/>
              <a:buChar char="–"/>
            </a:pPr>
            <a:r>
              <a:rPr lang="en-US" sz="2960"/>
              <a:t>Recibir entrenamiento</a:t>
            </a:r>
            <a:endParaRPr sz="2960"/>
          </a:p>
          <a:p>
            <a:pPr marL="990575" lvl="1" indent="-380990" algn="l" rtl="0">
              <a:lnSpc>
                <a:spcPct val="80000"/>
              </a:lnSpc>
              <a:spcBef>
                <a:spcPts val="1800"/>
              </a:spcBef>
              <a:spcAft>
                <a:spcPts val="0"/>
              </a:spcAft>
              <a:buClr>
                <a:schemeClr val="dk1"/>
              </a:buClr>
              <a:buSzPts val="2960"/>
              <a:buChar char="–"/>
            </a:pPr>
            <a:r>
              <a:rPr lang="en-US" sz="2960"/>
              <a:t>Participar en las inspecciones de OSHA</a:t>
            </a:r>
            <a:endParaRPr sz="2960"/>
          </a:p>
          <a:p>
            <a:pPr marL="457200" lvl="1" indent="0" algn="l" rtl="0">
              <a:lnSpc>
                <a:spcPct val="80000"/>
              </a:lnSpc>
              <a:spcBef>
                <a:spcPts val="1792"/>
              </a:spcBef>
              <a:spcAft>
                <a:spcPts val="0"/>
              </a:spcAft>
              <a:buClr>
                <a:schemeClr val="dk1"/>
              </a:buClr>
              <a:buSzPts val="2960"/>
              <a:buNone/>
            </a:pPr>
            <a:endParaRPr sz="2960"/>
          </a:p>
        </p:txBody>
      </p:sp>
      <p:sp>
        <p:nvSpPr>
          <p:cNvPr id="221" name="Google Shape;221;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1"/>
          <p:cNvSpPr txBox="1">
            <a:spLocks noGrp="1"/>
          </p:cNvSpPr>
          <p:nvPr>
            <p:ph type="title"/>
          </p:nvPr>
        </p:nvSpPr>
        <p:spPr>
          <a:xfrm>
            <a:off x="909918"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Derechos del trabajador</a:t>
            </a:r>
            <a:endParaRPr>
              <a:latin typeface="Arial Black"/>
              <a:ea typeface="Arial Black"/>
              <a:cs typeface="Arial Black"/>
              <a:sym typeface="Arial Black"/>
            </a:endParaRPr>
          </a:p>
        </p:txBody>
      </p:sp>
      <p:sp>
        <p:nvSpPr>
          <p:cNvPr id="228" name="Google Shape;228;p31"/>
          <p:cNvSpPr txBox="1">
            <a:spLocks noGrp="1"/>
          </p:cNvSpPr>
          <p:nvPr>
            <p:ph type="body" idx="1"/>
          </p:nvPr>
        </p:nvSpPr>
        <p:spPr>
          <a:xfrm>
            <a:off x="838200" y="1959173"/>
            <a:ext cx="10515600" cy="4186794"/>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chemeClr val="dk1"/>
              </a:buClr>
              <a:buSzPts val="3200"/>
              <a:buNone/>
            </a:pPr>
            <a:r>
              <a:rPr lang="en-US" sz="3200"/>
              <a:t>Trabajadores tienen el derecho a: </a:t>
            </a:r>
            <a:endParaRPr/>
          </a:p>
          <a:p>
            <a:pPr marL="990575" lvl="1" indent="-380990" algn="l" rtl="0">
              <a:spcBef>
                <a:spcPts val="1800"/>
              </a:spcBef>
              <a:spcAft>
                <a:spcPts val="0"/>
              </a:spcAft>
              <a:buClr>
                <a:schemeClr val="dk1"/>
              </a:buClr>
              <a:buSzPts val="3200"/>
              <a:buChar char="–"/>
            </a:pPr>
            <a:r>
              <a:rPr lang="en-US" sz="3200"/>
              <a:t>Negarse a realizar trabajos peligrosos</a:t>
            </a:r>
            <a:endParaRPr sz="3200"/>
          </a:p>
          <a:p>
            <a:pPr marL="990575" lvl="1" indent="-380990" algn="l" rtl="0">
              <a:spcBef>
                <a:spcPts val="1800"/>
              </a:spcBef>
              <a:spcAft>
                <a:spcPts val="0"/>
              </a:spcAft>
              <a:buClr>
                <a:schemeClr val="dk1"/>
              </a:buClr>
              <a:buSzPts val="3200"/>
              <a:buChar char="–"/>
            </a:pPr>
            <a:r>
              <a:rPr lang="en-US" sz="3200"/>
              <a:t>Examinar los registros de OSHA</a:t>
            </a:r>
            <a:endParaRPr/>
          </a:p>
          <a:p>
            <a:pPr marL="990575" lvl="1" indent="-380990" algn="l" rtl="0">
              <a:spcBef>
                <a:spcPts val="1800"/>
              </a:spcBef>
              <a:spcAft>
                <a:spcPts val="0"/>
              </a:spcAft>
              <a:buClr>
                <a:schemeClr val="dk1"/>
              </a:buClr>
              <a:buSzPts val="3200"/>
              <a:buChar char="–"/>
            </a:pPr>
            <a:r>
              <a:rPr lang="en-US" sz="3200"/>
              <a:t>Información sobre sustancias químicas peligrosas</a:t>
            </a:r>
            <a:endParaRPr sz="3200"/>
          </a:p>
          <a:p>
            <a:pPr marL="990575" lvl="1" indent="-380990" algn="l" rtl="0">
              <a:spcBef>
                <a:spcPts val="1800"/>
              </a:spcBef>
              <a:spcAft>
                <a:spcPts val="0"/>
              </a:spcAft>
              <a:buClr>
                <a:schemeClr val="dk1"/>
              </a:buClr>
              <a:buSzPts val="3200"/>
              <a:buChar char="–"/>
            </a:pPr>
            <a:r>
              <a:rPr lang="en-US" sz="3200"/>
              <a:t>Registros médicos</a:t>
            </a:r>
            <a:endParaRPr sz="3200"/>
          </a:p>
          <a:p>
            <a:pPr marL="457200" lvl="1" indent="0" algn="l" rtl="0">
              <a:spcBef>
                <a:spcPts val="1840"/>
              </a:spcBef>
              <a:spcAft>
                <a:spcPts val="0"/>
              </a:spcAft>
              <a:buClr>
                <a:schemeClr val="dk1"/>
              </a:buClr>
              <a:buSzPts val="3200"/>
              <a:buNone/>
            </a:pPr>
            <a:endParaRPr sz="3200"/>
          </a:p>
        </p:txBody>
      </p:sp>
      <p:sp>
        <p:nvSpPr>
          <p:cNvPr id="229" name="Google Shape;229;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body" idx="1"/>
          </p:nvPr>
        </p:nvSpPr>
        <p:spPr>
          <a:xfrm>
            <a:off x="838200" y="1985238"/>
            <a:ext cx="10515600" cy="2887523"/>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666"/>
              <a:buNone/>
            </a:pPr>
            <a:endParaRPr sz="2666"/>
          </a:p>
          <a:p>
            <a:pPr marL="0" lvl="0" indent="0" algn="l" rtl="0">
              <a:lnSpc>
                <a:spcPct val="80000"/>
              </a:lnSpc>
              <a:spcBef>
                <a:spcPts val="533"/>
              </a:spcBef>
              <a:spcAft>
                <a:spcPts val="0"/>
              </a:spcAft>
              <a:buClr>
                <a:schemeClr val="dk1"/>
              </a:buClr>
              <a:buSzPts val="2666"/>
              <a:buNone/>
            </a:pPr>
            <a:r>
              <a:rPr lang="en-US" sz="2666"/>
              <a:t>Este material fue producido bajo la concesión número SH-05166-SH9 de la Administración de Salud y Seguridad Ocupacional, Departamento de Trabajo de EE.UU. No refleja necesariamente los puntos de vista o las políticas del Departamento de Trabajo de EE. UU., ni la mención de nombres comerciales, productos comerciales u organizaciones implica el respaldo del gobierno de EE. UU.</a:t>
            </a:r>
            <a:endParaRPr sz="2666"/>
          </a:p>
          <a:p>
            <a:pPr marL="0" lvl="0" indent="0" algn="l" rtl="0">
              <a:lnSpc>
                <a:spcPct val="80000"/>
              </a:lnSpc>
              <a:spcBef>
                <a:spcPts val="533"/>
              </a:spcBef>
              <a:spcAft>
                <a:spcPts val="0"/>
              </a:spcAft>
              <a:buClr>
                <a:schemeClr val="dk1"/>
              </a:buClr>
              <a:buSzPts val="2666"/>
              <a:buNone/>
            </a:pPr>
            <a:endParaRPr sz="2666"/>
          </a:p>
        </p:txBody>
      </p:sp>
      <p:sp>
        <p:nvSpPr>
          <p:cNvPr id="96" name="Google Shape;96;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97" name="Google Shape;97;p14"/>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02124"/>
              </a:buClr>
              <a:buSzPts val="5300"/>
              <a:buFont typeface="Arial"/>
              <a:buNone/>
            </a:pPr>
            <a:r>
              <a:rPr lang="en-US" sz="5300" b="1" i="0">
                <a:solidFill>
                  <a:srgbClr val="202124"/>
                </a:solidFill>
                <a:latin typeface="Arial"/>
                <a:ea typeface="Arial"/>
                <a:cs typeface="Arial"/>
                <a:sym typeface="Arial"/>
              </a:rPr>
              <a:t>Descargo de responsabilidad</a:t>
            </a:r>
            <a:endParaRPr sz="5300" b="1">
              <a:latin typeface="Arial Black"/>
              <a:ea typeface="Arial Black"/>
              <a:cs typeface="Arial Black"/>
              <a:sym typeface="Arial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2"/>
          <p:cNvSpPr txBox="1">
            <a:spLocks noGrp="1"/>
          </p:cNvSpPr>
          <p:nvPr>
            <p:ph type="title"/>
          </p:nvPr>
        </p:nvSpPr>
        <p:spPr>
          <a:xfrm>
            <a:off x="909918"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Derechos del Trabajador</a:t>
            </a:r>
            <a:endParaRPr>
              <a:latin typeface="Arial Black"/>
              <a:ea typeface="Arial Black"/>
              <a:cs typeface="Arial Black"/>
              <a:sym typeface="Arial Black"/>
            </a:endParaRPr>
          </a:p>
        </p:txBody>
      </p:sp>
      <p:sp>
        <p:nvSpPr>
          <p:cNvPr id="236" name="Google Shape;236;p32"/>
          <p:cNvSpPr txBox="1">
            <a:spLocks noGrp="1"/>
          </p:cNvSpPr>
          <p:nvPr>
            <p:ph type="body" idx="1"/>
          </p:nvPr>
        </p:nvSpPr>
        <p:spPr>
          <a:xfrm>
            <a:off x="838200" y="1959173"/>
            <a:ext cx="10515600" cy="4186794"/>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chemeClr val="dk1"/>
              </a:buClr>
              <a:buSzPts val="3200"/>
              <a:buNone/>
            </a:pPr>
            <a:r>
              <a:rPr lang="en-US" sz="3200"/>
              <a:t>Trabajadores tienen el derecho a: </a:t>
            </a:r>
            <a:endParaRPr/>
          </a:p>
          <a:p>
            <a:pPr marL="990575" lvl="1" indent="-380990" algn="l" rtl="0">
              <a:spcBef>
                <a:spcPts val="1800"/>
              </a:spcBef>
              <a:spcAft>
                <a:spcPts val="0"/>
              </a:spcAft>
              <a:buClr>
                <a:schemeClr val="dk1"/>
              </a:buClr>
              <a:buSzPts val="3200"/>
              <a:buChar char="–"/>
            </a:pPr>
            <a:r>
              <a:rPr lang="en-US" sz="3200"/>
              <a:t>Impugnar el período de abatimiento</a:t>
            </a:r>
            <a:endParaRPr sz="3200"/>
          </a:p>
          <a:p>
            <a:pPr marL="990575" lvl="1" indent="-380990" algn="l" rtl="0">
              <a:spcBef>
                <a:spcPts val="1800"/>
              </a:spcBef>
              <a:spcAft>
                <a:spcPts val="0"/>
              </a:spcAft>
              <a:buClr>
                <a:schemeClr val="dk1"/>
              </a:buClr>
              <a:buSzPts val="3200"/>
              <a:buChar char="–"/>
            </a:pPr>
            <a:r>
              <a:rPr lang="en-US" sz="3200"/>
              <a:t>Participar en los procedimientos de ejecución</a:t>
            </a:r>
            <a:endParaRPr sz="3200"/>
          </a:p>
          <a:p>
            <a:pPr marL="990575" lvl="1" indent="-380990" algn="l" rtl="0">
              <a:spcBef>
                <a:spcPts val="1800"/>
              </a:spcBef>
              <a:spcAft>
                <a:spcPts val="0"/>
              </a:spcAft>
              <a:buClr>
                <a:schemeClr val="dk1"/>
              </a:buClr>
              <a:buSzPts val="3200"/>
              <a:buChar char="–"/>
            </a:pPr>
            <a:r>
              <a:rPr lang="en-US" sz="3200"/>
              <a:t>Denunciar a los empleadores</a:t>
            </a:r>
            <a:endParaRPr sz="3200"/>
          </a:p>
          <a:p>
            <a:pPr marL="990575" lvl="1" indent="-380990" algn="l" rtl="0">
              <a:spcBef>
                <a:spcPts val="1800"/>
              </a:spcBef>
              <a:spcAft>
                <a:spcPts val="0"/>
              </a:spcAft>
              <a:buClr>
                <a:schemeClr val="dk1"/>
              </a:buClr>
              <a:buSzPts val="3200"/>
              <a:buChar char="–"/>
            </a:pPr>
            <a:r>
              <a:rPr lang="en-US" sz="3200"/>
              <a:t>Protección contra la discriminación</a:t>
            </a:r>
            <a:endParaRPr sz="3200"/>
          </a:p>
          <a:p>
            <a:pPr marL="457200" lvl="1" indent="0" algn="l" rtl="0">
              <a:spcBef>
                <a:spcPts val="1840"/>
              </a:spcBef>
              <a:spcAft>
                <a:spcPts val="0"/>
              </a:spcAft>
              <a:buClr>
                <a:schemeClr val="dk1"/>
              </a:buClr>
              <a:buSzPts val="3200"/>
              <a:buNone/>
            </a:pPr>
            <a:endParaRPr sz="3200"/>
          </a:p>
        </p:txBody>
      </p:sp>
      <p:sp>
        <p:nvSpPr>
          <p:cNvPr id="237" name="Google Shape;237;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3"/>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Definición</a:t>
            </a:r>
            <a:endParaRPr>
              <a:latin typeface="Arial Black"/>
              <a:ea typeface="Arial Black"/>
              <a:cs typeface="Arial Black"/>
              <a:sym typeface="Arial Black"/>
            </a:endParaRPr>
          </a:p>
        </p:txBody>
      </p:sp>
      <p:sp>
        <p:nvSpPr>
          <p:cNvPr id="244" name="Google Shape;244;p33"/>
          <p:cNvSpPr txBox="1">
            <a:spLocks noGrp="1"/>
          </p:cNvSpPr>
          <p:nvPr>
            <p:ph type="body" idx="1"/>
          </p:nvPr>
        </p:nvSpPr>
        <p:spPr>
          <a:xfrm>
            <a:off x="838200" y="1951173"/>
            <a:ext cx="10172700" cy="435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r>
              <a:rPr lang="en-US" sz="3600" dirty="0" err="1"/>
              <a:t>Excavación</a:t>
            </a:r>
            <a:r>
              <a:rPr lang="en-US" sz="3600" dirty="0"/>
              <a:t>:</a:t>
            </a:r>
            <a:endParaRPr dirty="0"/>
          </a:p>
          <a:p>
            <a:pPr marL="0" lvl="0" indent="0" algn="l" rtl="0">
              <a:spcBef>
                <a:spcPts val="720"/>
              </a:spcBef>
              <a:spcAft>
                <a:spcPts val="0"/>
              </a:spcAft>
              <a:buClr>
                <a:schemeClr val="dk1"/>
              </a:buClr>
              <a:buSzPts val="3600"/>
              <a:buNone/>
            </a:pPr>
            <a:endParaRPr sz="3600" dirty="0"/>
          </a:p>
          <a:p>
            <a:pPr marL="457200" lvl="1" indent="0" algn="l" rtl="0">
              <a:spcBef>
                <a:spcPts val="640"/>
              </a:spcBef>
              <a:spcAft>
                <a:spcPts val="0"/>
              </a:spcAft>
              <a:buClr>
                <a:schemeClr val="dk1"/>
              </a:buClr>
              <a:buSzPts val="3200"/>
              <a:buNone/>
            </a:pPr>
            <a:r>
              <a:rPr lang="en-US" sz="3200" i="1" dirty="0" err="1"/>
              <a:t>cualquier</a:t>
            </a:r>
            <a:r>
              <a:rPr lang="en-US" sz="3200" i="1" dirty="0"/>
              <a:t> </a:t>
            </a:r>
            <a:r>
              <a:rPr lang="en-US" sz="3200" i="1" dirty="0" err="1"/>
              <a:t>corte</a:t>
            </a:r>
            <a:r>
              <a:rPr lang="en-US" sz="3200" i="1" dirty="0"/>
              <a:t>, </a:t>
            </a:r>
            <a:r>
              <a:rPr lang="en-US" sz="3200" i="1" dirty="0" err="1"/>
              <a:t>cavidad</a:t>
            </a:r>
            <a:r>
              <a:rPr lang="en-US" sz="3200" i="1" dirty="0"/>
              <a:t>, </a:t>
            </a:r>
            <a:r>
              <a:rPr lang="en-US" sz="3200" i="1" dirty="0" err="1"/>
              <a:t>zanja</a:t>
            </a:r>
            <a:r>
              <a:rPr lang="en-US" sz="3200" i="1" dirty="0"/>
              <a:t> o </a:t>
            </a:r>
            <a:r>
              <a:rPr lang="en-US" sz="3200" i="1" dirty="0" err="1"/>
              <a:t>depresión</a:t>
            </a:r>
            <a:r>
              <a:rPr lang="en-US" sz="3200" i="1" dirty="0"/>
              <a:t> </a:t>
            </a:r>
            <a:r>
              <a:rPr lang="en-US" sz="3200" i="1" dirty="0" err="1"/>
              <a:t>hecha</a:t>
            </a:r>
            <a:r>
              <a:rPr lang="en-US" sz="3200" i="1" dirty="0"/>
              <a:t> </a:t>
            </a:r>
            <a:r>
              <a:rPr lang="en-US" sz="3200" i="1" dirty="0" err="1"/>
              <a:t>por</a:t>
            </a:r>
            <a:r>
              <a:rPr lang="en-US" sz="3200" i="1" dirty="0"/>
              <a:t> el hombre </a:t>
            </a:r>
            <a:r>
              <a:rPr lang="en-US" sz="3200" i="1" dirty="0" err="1"/>
              <a:t>en</a:t>
            </a:r>
            <a:r>
              <a:rPr lang="en-US" sz="3200" i="1" dirty="0"/>
              <a:t> </a:t>
            </a:r>
            <a:r>
              <a:rPr lang="en-US" sz="3200" i="1" dirty="0" err="1"/>
              <a:t>una</a:t>
            </a:r>
            <a:r>
              <a:rPr lang="en-US" sz="3200" i="1" dirty="0"/>
              <a:t> </a:t>
            </a:r>
            <a:r>
              <a:rPr lang="en-US" sz="3200" i="1" dirty="0" err="1"/>
              <a:t>superficie</a:t>
            </a:r>
            <a:r>
              <a:rPr lang="en-US" sz="3200" i="1" dirty="0"/>
              <a:t> de </a:t>
            </a:r>
            <a:r>
              <a:rPr lang="en-US" sz="3200" i="1" dirty="0" err="1"/>
              <a:t>tierra</a:t>
            </a:r>
            <a:r>
              <a:rPr lang="en-US" sz="3200" i="1" dirty="0"/>
              <a:t>, </a:t>
            </a:r>
            <a:r>
              <a:rPr lang="en-US" sz="3200" i="1" dirty="0" err="1"/>
              <a:t>formada</a:t>
            </a:r>
            <a:r>
              <a:rPr lang="en-US" sz="3200" i="1" dirty="0"/>
              <a:t> </a:t>
            </a:r>
            <a:r>
              <a:rPr lang="en-US" sz="3200" i="1" dirty="0" err="1"/>
              <a:t>por</a:t>
            </a:r>
            <a:r>
              <a:rPr lang="en-US" sz="3200" i="1" dirty="0"/>
              <a:t> </a:t>
            </a:r>
            <a:r>
              <a:rPr lang="en-US" sz="3200" i="1" u="sng" dirty="0" err="1"/>
              <a:t>extracción</a:t>
            </a:r>
            <a:r>
              <a:rPr lang="en-US" sz="3200" i="1" dirty="0"/>
              <a:t> de </a:t>
            </a:r>
            <a:r>
              <a:rPr lang="en-US" sz="3200" i="1" dirty="0" err="1"/>
              <a:t>tierra</a:t>
            </a:r>
            <a:endParaRPr sz="3200" i="1" dirty="0"/>
          </a:p>
        </p:txBody>
      </p:sp>
      <p:sp>
        <p:nvSpPr>
          <p:cNvPr id="245" name="Google Shape;245;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pic>
        <p:nvPicPr>
          <p:cNvPr id="252" name="Google Shape;252;p34" descr="A hole dug at a job site demonstrating excavation. "/>
          <p:cNvPicPr preferRelativeResize="0"/>
          <p:nvPr/>
        </p:nvPicPr>
        <p:blipFill rotWithShape="1">
          <a:blip r:embed="rId3">
            <a:alphaModFix/>
          </a:blip>
          <a:srcRect b="15485"/>
          <a:stretch/>
        </p:blipFill>
        <p:spPr>
          <a:xfrm>
            <a:off x="5264452" y="1730444"/>
            <a:ext cx="5343525" cy="3397111"/>
          </a:xfrm>
          <a:prstGeom prst="rect">
            <a:avLst/>
          </a:prstGeom>
          <a:noFill/>
          <a:ln>
            <a:noFill/>
          </a:ln>
        </p:spPr>
      </p:pic>
      <p:sp>
        <p:nvSpPr>
          <p:cNvPr id="253" name="Google Shape;253;p34"/>
          <p:cNvSpPr txBox="1">
            <a:spLocks noGrp="1"/>
          </p:cNvSpPr>
          <p:nvPr>
            <p:ph type="body" idx="1"/>
          </p:nvPr>
        </p:nvSpPr>
        <p:spPr>
          <a:xfrm>
            <a:off x="1311015" y="3189730"/>
            <a:ext cx="3194154" cy="121737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r>
              <a:rPr lang="en-US" sz="3600"/>
              <a:t>Excavación</a:t>
            </a:r>
            <a:endParaRPr sz="3600"/>
          </a:p>
        </p:txBody>
      </p:sp>
      <p:sp>
        <p:nvSpPr>
          <p:cNvPr id="254" name="Google Shape;254;p34"/>
          <p:cNvSpPr txBox="1">
            <a:spLocks noGrp="1"/>
          </p:cNvSpPr>
          <p:nvPr>
            <p:ph type="title"/>
          </p:nvPr>
        </p:nvSpPr>
        <p:spPr>
          <a:xfrm>
            <a:off x="838200" y="136018"/>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Ejemplo</a:t>
            </a:r>
            <a:endParaRPr>
              <a:latin typeface="Arial Black"/>
              <a:ea typeface="Arial Black"/>
              <a:cs typeface="Arial Black"/>
              <a:sym typeface="Arial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260" name="Google Shape;260;p35" descr="Close up of excavation at a jobsite highlighting common problems with ladders, equipment, pooled water, and sloping."/>
          <p:cNvPicPr preferRelativeResize="0"/>
          <p:nvPr/>
        </p:nvPicPr>
        <p:blipFill rotWithShape="1">
          <a:blip r:embed="rId3">
            <a:alphaModFix/>
          </a:blip>
          <a:srcRect b="15485"/>
          <a:stretch/>
        </p:blipFill>
        <p:spPr>
          <a:xfrm>
            <a:off x="919807" y="1114706"/>
            <a:ext cx="8666882" cy="5509913"/>
          </a:xfrm>
          <a:prstGeom prst="rect">
            <a:avLst/>
          </a:prstGeom>
          <a:noFill/>
          <a:ln>
            <a:noFill/>
          </a:ln>
        </p:spPr>
      </p:pic>
      <p:cxnSp>
        <p:nvCxnSpPr>
          <p:cNvPr id="261" name="Google Shape;261;p35" descr="Excavation at a jobsite, emphasis on the middle-side of a hole with the caption: &quot;The first bench has to be double the height to a max of 4’. So if the bench is 4’ (A) tall the width would have to be 8’ (B) &quot;"/>
          <p:cNvCxnSpPr/>
          <p:nvPr/>
        </p:nvCxnSpPr>
        <p:spPr>
          <a:xfrm>
            <a:off x="6082089" y="4876414"/>
            <a:ext cx="1379621" cy="0"/>
          </a:xfrm>
          <a:prstGeom prst="straightConnector1">
            <a:avLst/>
          </a:prstGeom>
          <a:noFill/>
          <a:ln w="38100" cap="flat" cmpd="sng">
            <a:solidFill>
              <a:schemeClr val="accent2"/>
            </a:solidFill>
            <a:prstDash val="solid"/>
            <a:round/>
            <a:headEnd type="triangle" w="med" len="med"/>
            <a:tailEnd type="triangle" w="med" len="med"/>
          </a:ln>
          <a:effectLst>
            <a:outerShdw blurRad="40000" dist="23000" dir="5400000" rotWithShape="0">
              <a:srgbClr val="000000">
                <a:alpha val="34901"/>
              </a:srgbClr>
            </a:outerShdw>
          </a:effectLst>
        </p:spPr>
      </p:cxnSp>
      <p:sp>
        <p:nvSpPr>
          <p:cNvPr id="262" name="Google Shape;262;p35"/>
          <p:cNvSpPr txBox="1"/>
          <p:nvPr/>
        </p:nvSpPr>
        <p:spPr>
          <a:xfrm>
            <a:off x="6610643" y="4373056"/>
            <a:ext cx="338554" cy="36933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B</a:t>
            </a:r>
            <a:endParaRPr/>
          </a:p>
        </p:txBody>
      </p:sp>
      <p:cxnSp>
        <p:nvCxnSpPr>
          <p:cNvPr id="263" name="Google Shape;263;p35" descr="Excavation at a jobsite, emphasis on the bottom-side of a hole with the caption: &quot;The first bench has to be double the height to a max of 4’. So if the bench is 4’ (A) tall the width would have to be 8’ (B) &quot;"/>
          <p:cNvCxnSpPr/>
          <p:nvPr/>
        </p:nvCxnSpPr>
        <p:spPr>
          <a:xfrm rot="10800000">
            <a:off x="5937710" y="4876414"/>
            <a:ext cx="0" cy="1383080"/>
          </a:xfrm>
          <a:prstGeom prst="straightConnector1">
            <a:avLst/>
          </a:prstGeom>
          <a:noFill/>
          <a:ln w="38100" cap="flat" cmpd="sng">
            <a:solidFill>
              <a:schemeClr val="accent2"/>
            </a:solidFill>
            <a:prstDash val="solid"/>
            <a:round/>
            <a:headEnd type="triangle" w="med" len="med"/>
            <a:tailEnd type="triangle" w="med" len="med"/>
          </a:ln>
          <a:effectLst>
            <a:outerShdw blurRad="40000" dist="23000" dir="5400000" rotWithShape="0">
              <a:srgbClr val="000000">
                <a:alpha val="34901"/>
              </a:srgbClr>
            </a:outerShdw>
          </a:effectLst>
        </p:spPr>
      </p:cxnSp>
      <p:sp>
        <p:nvSpPr>
          <p:cNvPr id="264" name="Google Shape;264;p35"/>
          <p:cNvSpPr txBox="1"/>
          <p:nvPr/>
        </p:nvSpPr>
        <p:spPr>
          <a:xfrm>
            <a:off x="5466791" y="5391127"/>
            <a:ext cx="351378" cy="36933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A</a:t>
            </a:r>
            <a:endParaRPr/>
          </a:p>
        </p:txBody>
      </p:sp>
      <p:sp>
        <p:nvSpPr>
          <p:cNvPr id="265" name="Google Shape;265;p35"/>
          <p:cNvSpPr txBox="1"/>
          <p:nvPr/>
        </p:nvSpPr>
        <p:spPr>
          <a:xfrm>
            <a:off x="6098131" y="4977692"/>
            <a:ext cx="2550690" cy="20313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El primer banco tiene que tener el doble de altura hasta un máximo de 4 pies. Entonces, si el banco mide 4 '(A) de alto, de ancho debería ser 8' (B)</a:t>
            </a:r>
            <a:endParaRPr sz="1800">
              <a:solidFill>
                <a:schemeClr val="dk1"/>
              </a:solidFill>
              <a:latin typeface="Times New Roman"/>
              <a:ea typeface="Times New Roman"/>
              <a:cs typeface="Times New Roman"/>
              <a:sym typeface="Times New Roman"/>
            </a:endParaRPr>
          </a:p>
        </p:txBody>
      </p:sp>
      <p:cxnSp>
        <p:nvCxnSpPr>
          <p:cNvPr id="266" name="Google Shape;266;p35" descr="Excavation at a jobsite, emphasis on the bottom of a hole with the caption: &quot;Improper Bench&#10;This has caused the slope to become to shear&quot;"/>
          <p:cNvCxnSpPr/>
          <p:nvPr/>
        </p:nvCxnSpPr>
        <p:spPr>
          <a:xfrm flipH="1">
            <a:off x="5135605" y="3240119"/>
            <a:ext cx="962526" cy="2021305"/>
          </a:xfrm>
          <a:prstGeom prst="straightConnector1">
            <a:avLst/>
          </a:prstGeom>
          <a:noFill/>
          <a:ln w="38100" cap="flat" cmpd="sng">
            <a:solidFill>
              <a:schemeClr val="accent2"/>
            </a:solidFill>
            <a:prstDash val="solid"/>
            <a:round/>
            <a:headEnd type="stealth" w="med" len="med"/>
            <a:tailEnd type="stealth" w="med" len="med"/>
          </a:ln>
          <a:effectLst>
            <a:outerShdw blurRad="40000" dist="23000" dir="5400000" rotWithShape="0">
              <a:srgbClr val="000000">
                <a:alpha val="34901"/>
              </a:srgbClr>
            </a:outerShdw>
          </a:effectLst>
        </p:spPr>
      </p:cxnSp>
      <p:cxnSp>
        <p:nvCxnSpPr>
          <p:cNvPr id="267" name="Google Shape;267;p35" descr="Excavation at a jobsite, emphasis on the top-side of a hole with the caption: &quot;The first bench has to be double the height to a max of 4’. So if the bench is 4’ (A) tall the width would have to be 8’ (B) &quot;"/>
          <p:cNvCxnSpPr/>
          <p:nvPr/>
        </p:nvCxnSpPr>
        <p:spPr>
          <a:xfrm rot="10800000">
            <a:off x="7461710" y="3251408"/>
            <a:ext cx="0" cy="1491916"/>
          </a:xfrm>
          <a:prstGeom prst="straightConnector1">
            <a:avLst/>
          </a:prstGeom>
          <a:noFill/>
          <a:ln w="38100" cap="flat" cmpd="sng">
            <a:solidFill>
              <a:schemeClr val="accent2"/>
            </a:solidFill>
            <a:prstDash val="solid"/>
            <a:round/>
            <a:headEnd type="triangle" w="med" len="med"/>
            <a:tailEnd type="triangle" w="med" len="med"/>
          </a:ln>
          <a:effectLst>
            <a:outerShdw blurRad="40000" dist="23000" dir="5400000" rotWithShape="0">
              <a:srgbClr val="000000">
                <a:alpha val="34901"/>
              </a:srgbClr>
            </a:outerShdw>
          </a:effectLst>
        </p:spPr>
      </p:cxnSp>
      <p:sp>
        <p:nvSpPr>
          <p:cNvPr id="268" name="Google Shape;268;p35"/>
          <p:cNvSpPr txBox="1"/>
          <p:nvPr/>
        </p:nvSpPr>
        <p:spPr>
          <a:xfrm>
            <a:off x="6135560" y="2095620"/>
            <a:ext cx="2069431" cy="147732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u="sng">
                <a:solidFill>
                  <a:schemeClr val="dk1"/>
                </a:solidFill>
                <a:latin typeface="Times New Roman"/>
                <a:ea typeface="Times New Roman"/>
                <a:cs typeface="Times New Roman"/>
                <a:sym typeface="Times New Roman"/>
              </a:rPr>
              <a:t>Banco inadecuado</a:t>
            </a:r>
            <a:endParaRPr sz="1800" b="1" u="sng">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Esto ha provocado que la pendiente se vuelva demasiado cortante.</a:t>
            </a:r>
            <a:endParaRPr sz="1800">
              <a:solidFill>
                <a:schemeClr val="dk1"/>
              </a:solidFill>
              <a:latin typeface="Times New Roman"/>
              <a:ea typeface="Times New Roman"/>
              <a:cs typeface="Times New Roman"/>
              <a:sym typeface="Times New Roman"/>
            </a:endParaRPr>
          </a:p>
        </p:txBody>
      </p:sp>
      <p:cxnSp>
        <p:nvCxnSpPr>
          <p:cNvPr id="269" name="Google Shape;269;p35" descr="Excavation at a jobsite, emphasis on a tank near the edge of a hole with the caption: &quot;Material/Equipment/Spoils must be kept back 2’&quot;"/>
          <p:cNvCxnSpPr/>
          <p:nvPr/>
        </p:nvCxnSpPr>
        <p:spPr>
          <a:xfrm flipH="1">
            <a:off x="5363431" y="1831275"/>
            <a:ext cx="506874" cy="461665"/>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70" name="Google Shape;270;p35" descr="Excavation at a jobsite, emphasis on an excavator near the edge of a hole with the caption: &quot;Material/Equipment/Spoils must be kept back 2’&quot;"/>
          <p:cNvCxnSpPr/>
          <p:nvPr/>
        </p:nvCxnSpPr>
        <p:spPr>
          <a:xfrm>
            <a:off x="8479786" y="1951241"/>
            <a:ext cx="538008" cy="1352546"/>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271" name="Google Shape;271;p35"/>
          <p:cNvSpPr txBox="1"/>
          <p:nvPr/>
        </p:nvSpPr>
        <p:spPr>
          <a:xfrm>
            <a:off x="5818169" y="1491529"/>
            <a:ext cx="4846198" cy="36933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u="sng">
                <a:solidFill>
                  <a:schemeClr val="dk1"/>
                </a:solidFill>
                <a:latin typeface="Times New Roman"/>
                <a:ea typeface="Times New Roman"/>
                <a:cs typeface="Times New Roman"/>
                <a:sym typeface="Times New Roman"/>
              </a:rPr>
              <a:t>Material / Equipo / Botín</a:t>
            </a:r>
            <a:r>
              <a:rPr lang="en-US" sz="1800">
                <a:solidFill>
                  <a:schemeClr val="dk1"/>
                </a:solidFill>
                <a:latin typeface="Times New Roman"/>
                <a:ea typeface="Times New Roman"/>
                <a:cs typeface="Times New Roman"/>
                <a:sym typeface="Times New Roman"/>
              </a:rPr>
              <a:t> debe mantenerse a 2’ </a:t>
            </a:r>
            <a:endParaRPr/>
          </a:p>
        </p:txBody>
      </p:sp>
      <p:cxnSp>
        <p:nvCxnSpPr>
          <p:cNvPr id="272" name="Google Shape;272;p35" descr="Excavation at a jobsite, emphasis on the water pooled at the bottom of a hole with the caption: &quot;Water can not be allowed to pool in the bottom&quot;"/>
          <p:cNvCxnSpPr/>
          <p:nvPr/>
        </p:nvCxnSpPr>
        <p:spPr>
          <a:xfrm rot="10800000" flipH="1">
            <a:off x="3274720" y="5391127"/>
            <a:ext cx="914400" cy="369332"/>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273" name="Google Shape;273;p35"/>
          <p:cNvSpPr txBox="1"/>
          <p:nvPr/>
        </p:nvSpPr>
        <p:spPr>
          <a:xfrm>
            <a:off x="1647047" y="5084961"/>
            <a:ext cx="1627673" cy="147732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u="sng">
                <a:solidFill>
                  <a:schemeClr val="dk1"/>
                </a:solidFill>
                <a:latin typeface="Times New Roman"/>
                <a:ea typeface="Times New Roman"/>
                <a:cs typeface="Times New Roman"/>
                <a:sym typeface="Times New Roman"/>
              </a:rPr>
              <a:t>No se puede permitir que el agua se acumule en el fondo</a:t>
            </a:r>
            <a:endParaRPr sz="1800" b="1" u="sng">
              <a:solidFill>
                <a:schemeClr val="dk1"/>
              </a:solidFill>
              <a:latin typeface="Times New Roman"/>
              <a:ea typeface="Times New Roman"/>
              <a:cs typeface="Times New Roman"/>
              <a:sym typeface="Times New Roman"/>
            </a:endParaRPr>
          </a:p>
        </p:txBody>
      </p:sp>
      <p:cxnSp>
        <p:nvCxnSpPr>
          <p:cNvPr id="274" name="Google Shape;274;p35" descr="Excavation at a jobsite, emphasis on the ladder in the hole with the caption: &quot;Improper Ladder Angle&quot;"/>
          <p:cNvCxnSpPr/>
          <p:nvPr/>
        </p:nvCxnSpPr>
        <p:spPr>
          <a:xfrm flipH="1">
            <a:off x="3174322" y="3705340"/>
            <a:ext cx="597704" cy="701842"/>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275" name="Google Shape;275;p35"/>
          <p:cNvSpPr txBox="1"/>
          <p:nvPr/>
        </p:nvSpPr>
        <p:spPr>
          <a:xfrm>
            <a:off x="3772026" y="3240119"/>
            <a:ext cx="1472598"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u="sng">
                <a:solidFill>
                  <a:schemeClr val="dk1"/>
                </a:solidFill>
                <a:latin typeface="Times New Roman"/>
                <a:ea typeface="Times New Roman"/>
                <a:cs typeface="Times New Roman"/>
                <a:sym typeface="Times New Roman"/>
              </a:rPr>
              <a:t>Ángulo de escalera inadecuado</a:t>
            </a:r>
            <a:endParaRPr sz="1800" b="1" u="sng">
              <a:solidFill>
                <a:schemeClr val="dk1"/>
              </a:solidFill>
              <a:latin typeface="Times New Roman"/>
              <a:ea typeface="Times New Roman"/>
              <a:cs typeface="Times New Roman"/>
              <a:sym typeface="Times New Roman"/>
            </a:endParaRPr>
          </a:p>
        </p:txBody>
      </p:sp>
      <p:cxnSp>
        <p:nvCxnSpPr>
          <p:cNvPr id="276" name="Google Shape;276;p35" descr="Excavation at a jobsite, emphasis on the ladder in the hole with the caption: &quot;Improper use of a Step-Ladder&quot;"/>
          <p:cNvCxnSpPr/>
          <p:nvPr/>
        </p:nvCxnSpPr>
        <p:spPr>
          <a:xfrm flipH="1">
            <a:off x="2392405" y="2389887"/>
            <a:ext cx="882315" cy="850232"/>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277" name="Google Shape;277;p35"/>
          <p:cNvSpPr txBox="1"/>
          <p:nvPr/>
        </p:nvSpPr>
        <p:spPr>
          <a:xfrm>
            <a:off x="3174322" y="1651950"/>
            <a:ext cx="1472598" cy="147732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u="sng">
                <a:solidFill>
                  <a:schemeClr val="dk1"/>
                </a:solidFill>
                <a:latin typeface="Times New Roman"/>
                <a:ea typeface="Times New Roman"/>
                <a:cs typeface="Times New Roman"/>
                <a:sym typeface="Times New Roman"/>
              </a:rPr>
              <a:t>Uso inadecuado de una escalera de mano</a:t>
            </a:r>
            <a:endParaRPr sz="1800" b="1" u="sng">
              <a:solidFill>
                <a:schemeClr val="dk1"/>
              </a:solidFill>
              <a:latin typeface="Times New Roman"/>
              <a:ea typeface="Times New Roman"/>
              <a:cs typeface="Times New Roman"/>
              <a:sym typeface="Times New Roman"/>
            </a:endParaRPr>
          </a:p>
        </p:txBody>
      </p:sp>
      <p:sp>
        <p:nvSpPr>
          <p:cNvPr id="278" name="Google Shape;278;p35"/>
          <p:cNvSpPr txBox="1">
            <a:spLocks noGrp="1"/>
          </p:cNvSpPr>
          <p:nvPr>
            <p:ph type="title"/>
          </p:nvPr>
        </p:nvSpPr>
        <p:spPr>
          <a:xfrm>
            <a:off x="595689" y="230400"/>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3600"/>
              <a:buFont typeface="Arial Black"/>
              <a:buNone/>
            </a:pPr>
            <a:br>
              <a:rPr lang="en-US" sz="3600">
                <a:solidFill>
                  <a:srgbClr val="000000"/>
                </a:solidFill>
                <a:latin typeface="Arial Black"/>
                <a:ea typeface="Arial Black"/>
                <a:cs typeface="Arial Black"/>
                <a:sym typeface="Arial Black"/>
              </a:rPr>
            </a:br>
            <a:r>
              <a:rPr lang="en-US" sz="3600">
                <a:solidFill>
                  <a:srgbClr val="000000"/>
                </a:solidFill>
                <a:latin typeface="Arial Black"/>
                <a:ea typeface="Arial Black"/>
                <a:cs typeface="Arial Black"/>
                <a:sym typeface="Arial Black"/>
              </a:rPr>
              <a:t>Peligros identificados en la foto</a:t>
            </a:r>
            <a:br>
              <a:rPr lang="en-US" sz="3600">
                <a:solidFill>
                  <a:srgbClr val="000000"/>
                </a:solidFill>
                <a:latin typeface="Times New Roman"/>
                <a:ea typeface="Times New Roman"/>
                <a:cs typeface="Times New Roman"/>
                <a:sym typeface="Times New Roman"/>
              </a:rPr>
            </a:br>
            <a:endParaRPr sz="528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285" name="Google Shape;285;p36"/>
          <p:cNvSpPr txBox="1">
            <a:spLocks noGrp="1"/>
          </p:cNvSpPr>
          <p:nvPr>
            <p:ph type="body" idx="1"/>
          </p:nvPr>
        </p:nvSpPr>
        <p:spPr>
          <a:xfrm>
            <a:off x="838200" y="1951173"/>
            <a:ext cx="10172700" cy="435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r>
              <a:rPr lang="en-US" sz="3600"/>
              <a:t>Zanja (o excavación de zanja):</a:t>
            </a:r>
            <a:endParaRPr sz="3600"/>
          </a:p>
          <a:p>
            <a:pPr marL="914400" lvl="1" indent="-457200" algn="l" rtl="0">
              <a:spcBef>
                <a:spcPts val="640"/>
              </a:spcBef>
              <a:spcAft>
                <a:spcPts val="0"/>
              </a:spcAft>
              <a:buClr>
                <a:schemeClr val="dk1"/>
              </a:buClr>
              <a:buSzPts val="3200"/>
              <a:buChar char="–"/>
            </a:pPr>
            <a:r>
              <a:rPr lang="en-US" sz="3200" i="1"/>
              <a:t>una excavación estrecha (en relación a su longitud) realizada debajo de la superficie del suelo. </a:t>
            </a:r>
            <a:endParaRPr/>
          </a:p>
          <a:p>
            <a:pPr marL="914400" lvl="1" indent="-457200" algn="l" rtl="0">
              <a:spcBef>
                <a:spcPts val="640"/>
              </a:spcBef>
              <a:spcAft>
                <a:spcPts val="0"/>
              </a:spcAft>
              <a:buClr>
                <a:schemeClr val="dk1"/>
              </a:buClr>
              <a:buSzPts val="3200"/>
              <a:buChar char="–"/>
            </a:pPr>
            <a:r>
              <a:rPr lang="en-US" sz="3200" i="1"/>
              <a:t>generalmente más profunda que ancha, pero no más de 15 pies de ancho en la parte inferior.</a:t>
            </a:r>
            <a:endParaRPr sz="3200" i="1"/>
          </a:p>
          <a:p>
            <a:pPr marL="914400" lvl="1" indent="-457200" algn="l" rtl="0">
              <a:spcBef>
                <a:spcPts val="640"/>
              </a:spcBef>
              <a:spcAft>
                <a:spcPts val="0"/>
              </a:spcAft>
              <a:buClr>
                <a:schemeClr val="dk1"/>
              </a:buClr>
              <a:buSzPts val="3200"/>
              <a:buChar char="–"/>
            </a:pPr>
            <a:r>
              <a:rPr lang="en-US" sz="3200" i="1"/>
              <a:t>también se puede hacer teniendo encofrados u otras estructuras dentro de una excavación.</a:t>
            </a:r>
            <a:endParaRPr sz="3200" i="1"/>
          </a:p>
        </p:txBody>
      </p:sp>
      <p:sp>
        <p:nvSpPr>
          <p:cNvPr id="286" name="Google Shape;286;p36"/>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Definición</a:t>
            </a:r>
            <a:endParaRPr>
              <a:latin typeface="Arial Black"/>
              <a:ea typeface="Arial Black"/>
              <a:cs typeface="Arial Black"/>
              <a:sym typeface="Arial Black"/>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pic>
        <p:nvPicPr>
          <p:cNvPr id="293" name="Google Shape;293;p37" descr="A trench dug in the earth with a water pipe in it. "/>
          <p:cNvPicPr preferRelativeResize="0"/>
          <p:nvPr/>
        </p:nvPicPr>
        <p:blipFill rotWithShape="1">
          <a:blip r:embed="rId3">
            <a:alphaModFix/>
          </a:blip>
          <a:srcRect b="16404"/>
          <a:stretch/>
        </p:blipFill>
        <p:spPr>
          <a:xfrm>
            <a:off x="5943600" y="1890190"/>
            <a:ext cx="5587999" cy="3596210"/>
          </a:xfrm>
          <a:prstGeom prst="rect">
            <a:avLst/>
          </a:prstGeom>
          <a:noFill/>
          <a:ln>
            <a:noFill/>
          </a:ln>
        </p:spPr>
      </p:pic>
      <p:sp>
        <p:nvSpPr>
          <p:cNvPr id="294" name="Google Shape;294;p37"/>
          <p:cNvSpPr txBox="1">
            <a:spLocks noGrp="1"/>
          </p:cNvSpPr>
          <p:nvPr>
            <p:ph type="body" idx="1"/>
          </p:nvPr>
        </p:nvSpPr>
        <p:spPr>
          <a:xfrm>
            <a:off x="1286189" y="3246438"/>
            <a:ext cx="3912433" cy="13255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sz="3200"/>
              <a:t>Zanja para línea de agua</a:t>
            </a:r>
            <a:endParaRPr sz="3200"/>
          </a:p>
        </p:txBody>
      </p:sp>
      <p:sp>
        <p:nvSpPr>
          <p:cNvPr id="295" name="Google Shape;295;p37"/>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Ejemplo</a:t>
            </a:r>
            <a:endParaRPr>
              <a:latin typeface="Arial Black"/>
              <a:ea typeface="Arial Black"/>
              <a:cs typeface="Arial Black"/>
              <a:sym typeface="Arial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302" name="Google Shape;302;p38"/>
          <p:cNvSpPr txBox="1">
            <a:spLocks noGrp="1"/>
          </p:cNvSpPr>
          <p:nvPr>
            <p:ph type="body" idx="1"/>
          </p:nvPr>
        </p:nvSpPr>
        <p:spPr>
          <a:xfrm>
            <a:off x="838199" y="1951173"/>
            <a:ext cx="10389433" cy="435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r>
              <a:rPr lang="en-US" sz="3600" dirty="0" err="1"/>
              <a:t>Derrumbe</a:t>
            </a:r>
            <a:r>
              <a:rPr lang="en-US" sz="3600" dirty="0"/>
              <a:t>:</a:t>
            </a:r>
            <a:endParaRPr dirty="0"/>
          </a:p>
          <a:p>
            <a:pPr marL="0" lvl="0" indent="0" algn="l" rtl="0">
              <a:spcBef>
                <a:spcPts val="720"/>
              </a:spcBef>
              <a:spcAft>
                <a:spcPts val="0"/>
              </a:spcAft>
              <a:buClr>
                <a:schemeClr val="dk1"/>
              </a:buClr>
              <a:buSzPts val="3600"/>
              <a:buNone/>
            </a:pPr>
            <a:endParaRPr sz="3600" dirty="0"/>
          </a:p>
          <a:p>
            <a:pPr marL="457200" lvl="1" indent="0" algn="l" rtl="0">
              <a:spcBef>
                <a:spcPts val="640"/>
              </a:spcBef>
              <a:spcAft>
                <a:spcPts val="0"/>
              </a:spcAft>
              <a:buClr>
                <a:schemeClr val="dk1"/>
              </a:buClr>
              <a:buSzPts val="3200"/>
              <a:buNone/>
            </a:pPr>
            <a:r>
              <a:rPr lang="en-US" sz="3200" i="1" dirty="0" err="1"/>
              <a:t>separación</a:t>
            </a:r>
            <a:r>
              <a:rPr lang="en-US" sz="3200" i="1" dirty="0"/>
              <a:t> de </a:t>
            </a:r>
            <a:r>
              <a:rPr lang="en-US" sz="3200" i="1" dirty="0" err="1"/>
              <a:t>una</a:t>
            </a:r>
            <a:r>
              <a:rPr lang="en-US" sz="3200" i="1" dirty="0"/>
              <a:t> masa de </a:t>
            </a:r>
            <a:r>
              <a:rPr lang="en-US" sz="3200" i="1" dirty="0" err="1"/>
              <a:t>suelo</a:t>
            </a:r>
            <a:r>
              <a:rPr lang="en-US" sz="3200" i="1" dirty="0"/>
              <a:t> o material </a:t>
            </a:r>
            <a:r>
              <a:rPr lang="en-US" sz="3200" i="1" dirty="0" err="1"/>
              <a:t>rocoso</a:t>
            </a:r>
            <a:r>
              <a:rPr lang="en-US" sz="3200" i="1" dirty="0"/>
              <a:t> del </a:t>
            </a:r>
            <a:r>
              <a:rPr lang="en-US" sz="3200" i="1" dirty="0" err="1"/>
              <a:t>lado</a:t>
            </a:r>
            <a:r>
              <a:rPr lang="en-US" sz="3200" i="1" dirty="0"/>
              <a:t> de </a:t>
            </a:r>
            <a:r>
              <a:rPr lang="en-US" sz="3200" i="1" dirty="0" err="1"/>
              <a:t>una</a:t>
            </a:r>
            <a:r>
              <a:rPr lang="en-US" sz="3200" i="1" dirty="0"/>
              <a:t> </a:t>
            </a:r>
            <a:r>
              <a:rPr lang="en-US" sz="3200" i="1" dirty="0" err="1"/>
              <a:t>excavación</a:t>
            </a:r>
            <a:r>
              <a:rPr lang="en-US" sz="3200" i="1" dirty="0"/>
              <a:t> ... </a:t>
            </a:r>
            <a:r>
              <a:rPr lang="en-US" sz="3200" i="1" dirty="0" err="1"/>
              <a:t>en</a:t>
            </a:r>
            <a:r>
              <a:rPr lang="en-US" sz="3200" i="1" dirty="0"/>
              <a:t> </a:t>
            </a:r>
            <a:r>
              <a:rPr lang="en-US" sz="3200" i="1" dirty="0" err="1"/>
              <a:t>cantidad</a:t>
            </a:r>
            <a:r>
              <a:rPr lang="en-US" sz="3200" i="1" dirty="0"/>
              <a:t> </a:t>
            </a:r>
            <a:r>
              <a:rPr lang="en-US" sz="3200" i="1" dirty="0" err="1"/>
              <a:t>suficiente</a:t>
            </a:r>
            <a:r>
              <a:rPr lang="en-US" sz="3200" i="1" dirty="0"/>
              <a:t> para que </a:t>
            </a:r>
            <a:r>
              <a:rPr lang="en-US" sz="3200" i="1" dirty="0" err="1"/>
              <a:t>pueda</a:t>
            </a:r>
            <a:r>
              <a:rPr lang="en-US" sz="3200" i="1" dirty="0"/>
              <a:t> </a:t>
            </a:r>
            <a:r>
              <a:rPr lang="en-US" sz="3200" i="1" dirty="0" err="1"/>
              <a:t>atrapar</a:t>
            </a:r>
            <a:r>
              <a:rPr lang="en-US" sz="3200" i="1" dirty="0"/>
              <a:t>, </a:t>
            </a:r>
            <a:r>
              <a:rPr lang="en-US" sz="3200" i="1" dirty="0" err="1"/>
              <a:t>enterrar</a:t>
            </a:r>
            <a:r>
              <a:rPr lang="en-US" sz="3200" i="1" dirty="0"/>
              <a:t> o </a:t>
            </a:r>
            <a:r>
              <a:rPr lang="en-US" sz="3200" i="1" dirty="0" err="1"/>
              <a:t>lesionar</a:t>
            </a:r>
            <a:r>
              <a:rPr lang="en-US" sz="3200" i="1" dirty="0"/>
              <a:t> e </a:t>
            </a:r>
            <a:r>
              <a:rPr lang="en-US" sz="3200" i="1" dirty="0" err="1"/>
              <a:t>inmovilizar</a:t>
            </a:r>
            <a:r>
              <a:rPr lang="en-US" sz="3200" i="1" dirty="0"/>
              <a:t> a </a:t>
            </a:r>
            <a:r>
              <a:rPr lang="en-US" sz="3200" i="1" dirty="0" err="1"/>
              <a:t>una</a:t>
            </a:r>
            <a:r>
              <a:rPr lang="en-US" sz="3200" i="1" dirty="0"/>
              <a:t> persona.</a:t>
            </a:r>
            <a:endParaRPr sz="3200" i="1" dirty="0"/>
          </a:p>
        </p:txBody>
      </p:sp>
      <p:sp>
        <p:nvSpPr>
          <p:cNvPr id="303" name="Google Shape;303;p38"/>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Definición</a:t>
            </a:r>
            <a:endParaRPr>
              <a:latin typeface="Arial Black"/>
              <a:ea typeface="Arial Black"/>
              <a:cs typeface="Arial Black"/>
              <a:sym typeface="Arial Black"/>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310" name="Google Shape;310;p39"/>
          <p:cNvSpPr txBox="1"/>
          <p:nvPr/>
        </p:nvSpPr>
        <p:spPr>
          <a:xfrm>
            <a:off x="4902548" y="5875250"/>
            <a:ext cx="4692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Esta imagen por cortesía de </a:t>
            </a:r>
            <a:r>
              <a:rPr lang="en-US" sz="1800" u="sng">
                <a:solidFill>
                  <a:schemeClr val="hlink"/>
                </a:solidFill>
                <a:latin typeface="Times New Roman"/>
                <a:ea typeface="Times New Roman"/>
                <a:cs typeface="Times New Roman"/>
                <a:sym typeface="Times New Roman"/>
                <a:hlinkClick r:id="rId3"/>
              </a:rPr>
              <a:t>NIOSH Michigan</a:t>
            </a:r>
            <a:endParaRPr sz="1800">
              <a:solidFill>
                <a:schemeClr val="dk1"/>
              </a:solidFill>
              <a:latin typeface="Times New Roman"/>
              <a:ea typeface="Times New Roman"/>
              <a:cs typeface="Times New Roman"/>
              <a:sym typeface="Times New Roman"/>
            </a:endParaRPr>
          </a:p>
        </p:txBody>
      </p:sp>
      <p:pic>
        <p:nvPicPr>
          <p:cNvPr id="311" name="Google Shape;311;p39" descr="Excavation at a job site which has caved in."/>
          <p:cNvPicPr preferRelativeResize="0"/>
          <p:nvPr/>
        </p:nvPicPr>
        <p:blipFill rotWithShape="1">
          <a:blip r:embed="rId4">
            <a:alphaModFix/>
          </a:blip>
          <a:srcRect/>
          <a:stretch/>
        </p:blipFill>
        <p:spPr>
          <a:xfrm>
            <a:off x="4646603" y="1690688"/>
            <a:ext cx="5894118" cy="4060393"/>
          </a:xfrm>
          <a:prstGeom prst="rect">
            <a:avLst/>
          </a:prstGeom>
          <a:noFill/>
          <a:ln>
            <a:noFill/>
          </a:ln>
        </p:spPr>
      </p:pic>
      <p:sp>
        <p:nvSpPr>
          <p:cNvPr id="312" name="Google Shape;312;p39"/>
          <p:cNvSpPr txBox="1">
            <a:spLocks noGrp="1"/>
          </p:cNvSpPr>
          <p:nvPr>
            <p:ph type="body" idx="1"/>
          </p:nvPr>
        </p:nvSpPr>
        <p:spPr>
          <a:xfrm>
            <a:off x="1311015" y="3189730"/>
            <a:ext cx="3194154" cy="121737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r>
              <a:rPr lang="en-US" sz="3600"/>
              <a:t>Derrumbe</a:t>
            </a:r>
            <a:endParaRPr sz="3600"/>
          </a:p>
        </p:txBody>
      </p:sp>
      <p:sp>
        <p:nvSpPr>
          <p:cNvPr id="313" name="Google Shape;313;p39"/>
          <p:cNvSpPr txBox="1">
            <a:spLocks noGrp="1"/>
          </p:cNvSpPr>
          <p:nvPr>
            <p:ph type="title"/>
          </p:nvPr>
        </p:nvSpPr>
        <p:spPr>
          <a:xfrm>
            <a:off x="838200" y="119470"/>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Ejemplo</a:t>
            </a:r>
            <a:endParaRPr>
              <a:latin typeface="Arial Black"/>
              <a:ea typeface="Arial Black"/>
              <a:cs typeface="Arial Black"/>
              <a:sym typeface="Arial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pic>
        <p:nvPicPr>
          <p:cNvPr id="320" name="Google Shape;320;p40" descr="Workers working in a shored trench, which has walls and cylinders between the walls."/>
          <p:cNvPicPr preferRelativeResize="0"/>
          <p:nvPr/>
        </p:nvPicPr>
        <p:blipFill rotWithShape="1">
          <a:blip r:embed="rId3">
            <a:alphaModFix/>
          </a:blip>
          <a:srcRect l="12074" t="2147" r="23342" b="23980"/>
          <a:stretch/>
        </p:blipFill>
        <p:spPr>
          <a:xfrm>
            <a:off x="8737600" y="1210459"/>
            <a:ext cx="2844800" cy="4181301"/>
          </a:xfrm>
          <a:prstGeom prst="rect">
            <a:avLst/>
          </a:prstGeom>
          <a:noFill/>
          <a:ln>
            <a:noFill/>
          </a:ln>
        </p:spPr>
      </p:pic>
      <p:sp>
        <p:nvSpPr>
          <p:cNvPr id="321" name="Google Shape;321;p40"/>
          <p:cNvSpPr txBox="1">
            <a:spLocks noGrp="1"/>
          </p:cNvSpPr>
          <p:nvPr>
            <p:ph type="body" idx="3"/>
          </p:nvPr>
        </p:nvSpPr>
        <p:spPr>
          <a:xfrm>
            <a:off x="9371823" y="206398"/>
            <a:ext cx="1642713" cy="823912"/>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2480"/>
              <a:buNone/>
            </a:pPr>
            <a:r>
              <a:rPr lang="en-US" sz="2480"/>
              <a:t>Puntales</a:t>
            </a:r>
            <a:endParaRPr sz="2480"/>
          </a:p>
        </p:txBody>
      </p:sp>
      <p:pic>
        <p:nvPicPr>
          <p:cNvPr id="322" name="Google Shape;322;p40" descr="A trench shield (also called a trench box)."/>
          <p:cNvPicPr preferRelativeResize="0"/>
          <p:nvPr/>
        </p:nvPicPr>
        <p:blipFill rotWithShape="1">
          <a:blip r:embed="rId4">
            <a:alphaModFix/>
          </a:blip>
          <a:srcRect l="26003" r="16900" b="14287"/>
          <a:stretch/>
        </p:blipFill>
        <p:spPr>
          <a:xfrm>
            <a:off x="4555401" y="2298334"/>
            <a:ext cx="3048642" cy="3819447"/>
          </a:xfrm>
          <a:prstGeom prst="rect">
            <a:avLst/>
          </a:prstGeom>
          <a:noFill/>
          <a:ln>
            <a:noFill/>
          </a:ln>
        </p:spPr>
      </p:pic>
      <p:sp>
        <p:nvSpPr>
          <p:cNvPr id="323" name="Google Shape;323;p40"/>
          <p:cNvSpPr txBox="1"/>
          <p:nvPr/>
        </p:nvSpPr>
        <p:spPr>
          <a:xfrm>
            <a:off x="5069117" y="1314238"/>
            <a:ext cx="2021209" cy="82391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b="1">
                <a:solidFill>
                  <a:schemeClr val="dk1"/>
                </a:solidFill>
                <a:latin typeface="Times New Roman"/>
                <a:ea typeface="Times New Roman"/>
                <a:cs typeface="Times New Roman"/>
                <a:sym typeface="Times New Roman"/>
              </a:rPr>
              <a:t>Blindaje</a:t>
            </a:r>
            <a:endParaRPr sz="3200" b="1">
              <a:solidFill>
                <a:schemeClr val="dk1"/>
              </a:solidFill>
              <a:latin typeface="Times New Roman"/>
              <a:ea typeface="Times New Roman"/>
              <a:cs typeface="Times New Roman"/>
              <a:sym typeface="Times New Roman"/>
            </a:endParaRPr>
          </a:p>
        </p:txBody>
      </p:sp>
      <p:pic>
        <p:nvPicPr>
          <p:cNvPr id="324" name="Google Shape;324;p40" descr="A jobsite showing sloped landscape."/>
          <p:cNvPicPr preferRelativeResize="0"/>
          <p:nvPr/>
        </p:nvPicPr>
        <p:blipFill rotWithShape="1">
          <a:blip r:embed="rId5">
            <a:alphaModFix/>
          </a:blip>
          <a:srcRect/>
          <a:stretch/>
        </p:blipFill>
        <p:spPr>
          <a:xfrm>
            <a:off x="219167" y="3005908"/>
            <a:ext cx="3444209" cy="3111873"/>
          </a:xfrm>
          <a:prstGeom prst="rect">
            <a:avLst/>
          </a:prstGeom>
          <a:noFill/>
          <a:ln>
            <a:noFill/>
          </a:ln>
        </p:spPr>
      </p:pic>
      <p:sp>
        <p:nvSpPr>
          <p:cNvPr id="325" name="Google Shape;325;p40"/>
          <p:cNvSpPr txBox="1">
            <a:spLocks noGrp="1"/>
          </p:cNvSpPr>
          <p:nvPr>
            <p:ph type="body" idx="1"/>
          </p:nvPr>
        </p:nvSpPr>
        <p:spPr>
          <a:xfrm>
            <a:off x="600502" y="2009303"/>
            <a:ext cx="2076918" cy="823912"/>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2480"/>
              <a:buNone/>
            </a:pPr>
            <a:r>
              <a:rPr lang="en-US" sz="2480" dirty="0" err="1"/>
              <a:t>En</a:t>
            </a:r>
            <a:r>
              <a:rPr lang="en-US" sz="2480" dirty="0"/>
              <a:t> </a:t>
            </a:r>
            <a:r>
              <a:rPr lang="en-US" sz="2480" dirty="0" err="1"/>
              <a:t>pendiente</a:t>
            </a:r>
            <a:endParaRPr sz="2480" dirty="0"/>
          </a:p>
        </p:txBody>
      </p:sp>
      <p:sp>
        <p:nvSpPr>
          <p:cNvPr id="326" name="Google Shape;326;p40"/>
          <p:cNvSpPr txBox="1">
            <a:spLocks noGrp="1"/>
          </p:cNvSpPr>
          <p:nvPr>
            <p:ph type="title"/>
          </p:nvPr>
        </p:nvSpPr>
        <p:spPr>
          <a:xfrm>
            <a:off x="471201" y="144012"/>
            <a:ext cx="7903494"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Sistemas de protección</a:t>
            </a:r>
            <a:endParaRPr sz="5280">
              <a:latin typeface="Arial Black"/>
              <a:ea typeface="Arial Black"/>
              <a:cs typeface="Arial Black"/>
              <a:sym typeface="Arial Black"/>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333" name="Google Shape;333;p41"/>
          <p:cNvSpPr txBox="1"/>
          <p:nvPr/>
        </p:nvSpPr>
        <p:spPr>
          <a:xfrm>
            <a:off x="4507042" y="6375915"/>
            <a:ext cx="317791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This image courtesy of </a:t>
            </a:r>
            <a:r>
              <a:rPr lang="en-US" sz="1800" u="sng">
                <a:solidFill>
                  <a:schemeClr val="hlink"/>
                </a:solidFill>
                <a:latin typeface="Times New Roman"/>
                <a:ea typeface="Times New Roman"/>
                <a:cs typeface="Times New Roman"/>
                <a:sym typeface="Times New Roman"/>
                <a:hlinkClick r:id="rId3"/>
              </a:rPr>
              <a:t>OSHA</a:t>
            </a:r>
            <a:r>
              <a:rPr lang="en-US" sz="1800">
                <a:solidFill>
                  <a:schemeClr val="dk1"/>
                </a:solidFill>
                <a:latin typeface="Times New Roman"/>
                <a:ea typeface="Times New Roman"/>
                <a:cs typeface="Times New Roman"/>
                <a:sym typeface="Times New Roman"/>
              </a:rPr>
              <a:t>.</a:t>
            </a:r>
            <a:endParaRPr/>
          </a:p>
        </p:txBody>
      </p:sp>
      <p:pic>
        <p:nvPicPr>
          <p:cNvPr id="334" name="Google Shape;334;p41" descr="A graphic displaying &quot;Slope It, Shore it&quot; Shield It&quot; with the phone number 1-800-321-OSHA (6742)."/>
          <p:cNvPicPr preferRelativeResize="0"/>
          <p:nvPr/>
        </p:nvPicPr>
        <p:blipFill rotWithShape="1">
          <a:blip r:embed="rId4">
            <a:alphaModFix/>
          </a:blip>
          <a:srcRect/>
          <a:stretch/>
        </p:blipFill>
        <p:spPr>
          <a:xfrm>
            <a:off x="4051011" y="1940312"/>
            <a:ext cx="4479680" cy="4225220"/>
          </a:xfrm>
          <a:prstGeom prst="rect">
            <a:avLst/>
          </a:prstGeom>
          <a:noFill/>
          <a:ln>
            <a:noFill/>
          </a:ln>
        </p:spPr>
      </p:pic>
      <p:sp>
        <p:nvSpPr>
          <p:cNvPr id="335" name="Google Shape;335;p41"/>
          <p:cNvSpPr txBox="1">
            <a:spLocks noGrp="1"/>
          </p:cNvSpPr>
          <p:nvPr>
            <p:ph type="title"/>
          </p:nvPr>
        </p:nvSpPr>
        <p:spPr>
          <a:xfrm>
            <a:off x="609600" y="425740"/>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Sistemas de Protección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02124"/>
              </a:buClr>
              <a:buSzPts val="5800"/>
              <a:buFont typeface="Arial"/>
              <a:buNone/>
            </a:pPr>
            <a:r>
              <a:rPr lang="en-US" b="1" i="0">
                <a:solidFill>
                  <a:srgbClr val="202124"/>
                </a:solidFill>
                <a:latin typeface="Arial"/>
                <a:ea typeface="Arial"/>
                <a:cs typeface="Arial"/>
                <a:sym typeface="Arial"/>
              </a:rPr>
              <a:t>Introducción</a:t>
            </a:r>
            <a:endParaRPr b="1">
              <a:latin typeface="Arial Black"/>
              <a:ea typeface="Arial Black"/>
              <a:cs typeface="Arial Black"/>
              <a:sym typeface="Arial Black"/>
            </a:endParaRPr>
          </a:p>
        </p:txBody>
      </p:sp>
      <p:sp>
        <p:nvSpPr>
          <p:cNvPr id="104" name="Google Shape;104;p15"/>
          <p:cNvSpPr txBox="1">
            <a:spLocks noGrp="1"/>
          </p:cNvSpPr>
          <p:nvPr>
            <p:ph type="body" idx="1"/>
          </p:nvPr>
        </p:nvSpPr>
        <p:spPr>
          <a:xfrm>
            <a:off x="838200" y="1825625"/>
            <a:ext cx="10515600" cy="2221719"/>
          </a:xfrm>
          <a:prstGeom prst="rect">
            <a:avLst/>
          </a:prstGeom>
          <a:noFill/>
          <a:ln>
            <a:noFill/>
          </a:ln>
        </p:spPr>
        <p:txBody>
          <a:bodyPr spcFirstLastPara="1" wrap="square" lIns="91425" tIns="45700" rIns="91425" bIns="45700" anchor="t" anchorCtr="0">
            <a:noAutofit/>
          </a:bodyPr>
          <a:lstStyle/>
          <a:p>
            <a:pPr marL="0" lvl="0" indent="0">
              <a:spcBef>
                <a:spcPts val="0"/>
              </a:spcBef>
              <a:buSzPts val="3200"/>
              <a:buNone/>
            </a:pPr>
            <a:r>
              <a:rPr lang="es-ES" sz="3200" dirty="0"/>
              <a:t>En este curso desarrollaremos un conocimiento profundo de las excavaciones y las zanjas, </a:t>
            </a:r>
            <a:r>
              <a:rPr lang="es-ES" sz="3200" u="sng" dirty="0"/>
              <a:t>y a su vez nos enfocaremos en los conceptos de alto nivel para aquellos que tienen responsabilidades de supervisión y seguridad en el trabajo.</a:t>
            </a:r>
            <a:endParaRPr sz="3200" u="sng" dirty="0"/>
          </a:p>
        </p:txBody>
      </p:sp>
      <p:sp>
        <p:nvSpPr>
          <p:cNvPr id="105" name="Google Shape;105;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15081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342" name="Google Shape;342;p42"/>
          <p:cNvSpPr txBox="1">
            <a:spLocks noGrp="1"/>
          </p:cNvSpPr>
          <p:nvPr>
            <p:ph type="body" idx="1"/>
          </p:nvPr>
        </p:nvSpPr>
        <p:spPr>
          <a:xfrm>
            <a:off x="838199" y="1951173"/>
            <a:ext cx="10389433" cy="435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r>
              <a:rPr lang="en-US" sz="3600" dirty="0" err="1"/>
              <a:t>En</a:t>
            </a:r>
            <a:r>
              <a:rPr lang="en-US" sz="3600" dirty="0"/>
              <a:t> </a:t>
            </a:r>
            <a:r>
              <a:rPr lang="en-US" sz="3600" dirty="0" err="1"/>
              <a:t>pendiente</a:t>
            </a:r>
            <a:r>
              <a:rPr lang="en-US" sz="3600" dirty="0"/>
              <a:t>:</a:t>
            </a:r>
            <a:endParaRPr dirty="0"/>
          </a:p>
          <a:p>
            <a:pPr marL="0" lvl="0" indent="0" algn="l" rtl="0">
              <a:spcBef>
                <a:spcPts val="720"/>
              </a:spcBef>
              <a:spcAft>
                <a:spcPts val="0"/>
              </a:spcAft>
              <a:buClr>
                <a:schemeClr val="dk1"/>
              </a:buClr>
              <a:buSzPts val="3600"/>
              <a:buNone/>
            </a:pPr>
            <a:endParaRPr sz="3600" dirty="0"/>
          </a:p>
          <a:p>
            <a:pPr marL="457200" lvl="1" indent="0" algn="l" rtl="0">
              <a:spcBef>
                <a:spcPts val="640"/>
              </a:spcBef>
              <a:spcAft>
                <a:spcPts val="0"/>
              </a:spcAft>
              <a:buClr>
                <a:schemeClr val="dk1"/>
              </a:buClr>
              <a:buSzPts val="3200"/>
              <a:buNone/>
            </a:pPr>
            <a:r>
              <a:rPr lang="en-US" sz="3200" i="1" dirty="0" err="1"/>
              <a:t>método</a:t>
            </a:r>
            <a:r>
              <a:rPr lang="en-US" sz="3200" i="1" dirty="0"/>
              <a:t> para </a:t>
            </a:r>
            <a:r>
              <a:rPr lang="en-US" sz="3200" i="1" dirty="0" err="1"/>
              <a:t>proteger</a:t>
            </a:r>
            <a:r>
              <a:rPr lang="en-US" sz="3200" i="1" dirty="0"/>
              <a:t> a </a:t>
            </a:r>
            <a:r>
              <a:rPr lang="en-US" sz="3200" i="1" dirty="0" err="1"/>
              <a:t>los</a:t>
            </a:r>
            <a:r>
              <a:rPr lang="en-US" sz="3200" i="1" dirty="0"/>
              <a:t> </a:t>
            </a:r>
            <a:r>
              <a:rPr lang="en-US" sz="3200" i="1" dirty="0" err="1"/>
              <a:t>empleados</a:t>
            </a:r>
            <a:r>
              <a:rPr lang="en-US" sz="3200" i="1" dirty="0"/>
              <a:t> de </a:t>
            </a:r>
            <a:r>
              <a:rPr lang="en-US" sz="3200" i="1" dirty="0" err="1"/>
              <a:t>derrumbes</a:t>
            </a:r>
            <a:r>
              <a:rPr lang="en-US" sz="3200" i="1" dirty="0"/>
              <a:t> de la </a:t>
            </a:r>
            <a:r>
              <a:rPr lang="en-US" sz="3200" i="1" dirty="0" err="1"/>
              <a:t>excavación</a:t>
            </a:r>
            <a:r>
              <a:rPr lang="en-US" sz="3200" i="1" dirty="0"/>
              <a:t>, </a:t>
            </a:r>
            <a:r>
              <a:rPr lang="en-US" sz="3200" i="1" u="sng" dirty="0" err="1"/>
              <a:t>diseñndo</a:t>
            </a:r>
            <a:r>
              <a:rPr lang="en-US" sz="3200" i="1" u="sng" dirty="0"/>
              <a:t> </a:t>
            </a:r>
            <a:r>
              <a:rPr lang="en-US" sz="3200" i="1" u="sng" dirty="0" err="1"/>
              <a:t>los</a:t>
            </a:r>
            <a:r>
              <a:rPr lang="en-US" sz="3200" i="1" u="sng" dirty="0"/>
              <a:t> </a:t>
            </a:r>
            <a:r>
              <a:rPr lang="en-US" sz="3200" i="1" u="sng" dirty="0" err="1"/>
              <a:t>lados</a:t>
            </a:r>
            <a:r>
              <a:rPr lang="en-US" sz="3200" i="1" u="sng" dirty="0"/>
              <a:t> de la </a:t>
            </a:r>
            <a:r>
              <a:rPr lang="en-US" sz="3200" i="1" u="sng" dirty="0" err="1"/>
              <a:t>cavidad</a:t>
            </a:r>
            <a:r>
              <a:rPr lang="en-US" sz="3200" i="1" u="sng" dirty="0"/>
              <a:t> </a:t>
            </a:r>
            <a:r>
              <a:rPr lang="en-US" sz="3200" i="1" u="sng" dirty="0" err="1"/>
              <a:t>en</a:t>
            </a:r>
            <a:r>
              <a:rPr lang="en-US" sz="3200" i="1" u="sng" dirty="0"/>
              <a:t> </a:t>
            </a:r>
            <a:r>
              <a:rPr lang="en-US" sz="3200" i="1" u="sng" dirty="0" err="1"/>
              <a:t>una</a:t>
            </a:r>
            <a:r>
              <a:rPr lang="en-US" sz="3200" i="1" u="sng" dirty="0"/>
              <a:t> forma </a:t>
            </a:r>
            <a:r>
              <a:rPr lang="en-US" sz="3200" i="1" u="sng" dirty="0" err="1"/>
              <a:t>inclinada</a:t>
            </a:r>
            <a:r>
              <a:rPr lang="en-US" sz="3200" i="1" u="sng" dirty="0"/>
              <a:t> </a:t>
            </a:r>
            <a:r>
              <a:rPr lang="en-US" sz="3200" i="1" u="sng" dirty="0" err="1"/>
              <a:t>hacia</a:t>
            </a:r>
            <a:r>
              <a:rPr lang="en-US" sz="3200" i="1" u="sng" dirty="0"/>
              <a:t> </a:t>
            </a:r>
            <a:r>
              <a:rPr lang="en-US" sz="3200" i="1" u="sng" dirty="0" err="1"/>
              <a:t>afuera</a:t>
            </a:r>
            <a:r>
              <a:rPr lang="en-US" sz="3200" i="1" u="sng" dirty="0"/>
              <a:t>, </a:t>
            </a:r>
            <a:r>
              <a:rPr lang="en-US" sz="3200" i="1" u="sng" dirty="0" err="1"/>
              <a:t>previniendo</a:t>
            </a:r>
            <a:r>
              <a:rPr lang="en-US" sz="3200" i="1" u="sng" dirty="0"/>
              <a:t> </a:t>
            </a:r>
            <a:r>
              <a:rPr lang="en-US" sz="3200" i="1" u="sng" dirty="0" err="1"/>
              <a:t>así</a:t>
            </a:r>
            <a:r>
              <a:rPr lang="en-US" sz="3200" i="1" u="sng" dirty="0"/>
              <a:t> </a:t>
            </a:r>
            <a:r>
              <a:rPr lang="en-US" sz="3200" i="1" u="sng" dirty="0" err="1"/>
              <a:t>los</a:t>
            </a:r>
            <a:r>
              <a:rPr lang="en-US" sz="3200" i="1" u="sng" dirty="0"/>
              <a:t> </a:t>
            </a:r>
            <a:r>
              <a:rPr lang="en-US" sz="3200" i="1" u="sng" dirty="0" err="1"/>
              <a:t>colapsos</a:t>
            </a:r>
            <a:r>
              <a:rPr lang="en-US" sz="3200" i="1" u="sng" dirty="0"/>
              <a:t>. </a:t>
            </a:r>
            <a:endParaRPr sz="3200" i="1" u="sng" dirty="0"/>
          </a:p>
        </p:txBody>
      </p:sp>
      <p:sp>
        <p:nvSpPr>
          <p:cNvPr id="343" name="Google Shape;343;p42"/>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Definición</a:t>
            </a:r>
            <a:endParaRPr>
              <a:latin typeface="Arial Black"/>
              <a:ea typeface="Arial Black"/>
              <a:cs typeface="Arial Black"/>
              <a:sym typeface="Arial Black"/>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350" name="Google Shape;350;p43"/>
          <p:cNvSpPr txBox="1">
            <a:spLocks noGrp="1"/>
          </p:cNvSpPr>
          <p:nvPr>
            <p:ph type="body" idx="1"/>
          </p:nvPr>
        </p:nvSpPr>
        <p:spPr>
          <a:xfrm>
            <a:off x="838199" y="1951173"/>
            <a:ext cx="10389433" cy="435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r>
              <a:rPr lang="en-US" sz="3600" dirty="0" err="1"/>
              <a:t>Puntales</a:t>
            </a:r>
            <a:r>
              <a:rPr lang="en-US" sz="3600" dirty="0"/>
              <a:t>:</a:t>
            </a:r>
            <a:endParaRPr dirty="0"/>
          </a:p>
          <a:p>
            <a:pPr marL="0" lvl="0" indent="0" algn="l" rtl="0">
              <a:spcBef>
                <a:spcPts val="720"/>
              </a:spcBef>
              <a:spcAft>
                <a:spcPts val="0"/>
              </a:spcAft>
              <a:buClr>
                <a:schemeClr val="dk1"/>
              </a:buClr>
              <a:buSzPts val="3600"/>
              <a:buNone/>
            </a:pPr>
            <a:endParaRPr sz="3600" dirty="0"/>
          </a:p>
          <a:p>
            <a:pPr marL="457200" lvl="1" indent="0" algn="l" rtl="0">
              <a:spcBef>
                <a:spcPts val="640"/>
              </a:spcBef>
              <a:spcAft>
                <a:spcPts val="0"/>
              </a:spcAft>
              <a:buClr>
                <a:schemeClr val="dk1"/>
              </a:buClr>
              <a:buSzPts val="3200"/>
              <a:buNone/>
            </a:pPr>
            <a:r>
              <a:rPr lang="en-US" sz="3200" i="1" dirty="0" err="1"/>
              <a:t>una</a:t>
            </a:r>
            <a:r>
              <a:rPr lang="en-US" sz="3200" i="1" dirty="0"/>
              <a:t> </a:t>
            </a:r>
            <a:r>
              <a:rPr lang="en-US" sz="3200" i="1" dirty="0" err="1"/>
              <a:t>estructura</a:t>
            </a:r>
            <a:r>
              <a:rPr lang="en-US" sz="3200" i="1" dirty="0"/>
              <a:t> </a:t>
            </a:r>
            <a:r>
              <a:rPr lang="en-US" sz="3200" i="1" dirty="0" err="1"/>
              <a:t>como</a:t>
            </a:r>
            <a:r>
              <a:rPr lang="en-US" sz="3200" i="1" dirty="0"/>
              <a:t> un </a:t>
            </a:r>
            <a:r>
              <a:rPr lang="en-US" sz="3200" i="1" dirty="0" err="1"/>
              <a:t>sistema</a:t>
            </a:r>
            <a:r>
              <a:rPr lang="en-US" sz="3200" i="1" dirty="0"/>
              <a:t> de </a:t>
            </a:r>
            <a:r>
              <a:rPr lang="en-US" sz="3200" i="1" dirty="0" err="1"/>
              <a:t>apuntalamiento</a:t>
            </a:r>
            <a:r>
              <a:rPr lang="en-US" sz="3200" i="1" dirty="0"/>
              <a:t> de </a:t>
            </a:r>
            <a:r>
              <a:rPr lang="en-US" sz="3200" i="1" dirty="0" err="1"/>
              <a:t>madera</a:t>
            </a:r>
            <a:r>
              <a:rPr lang="en-US" sz="3200" i="1" dirty="0"/>
              <a:t>, </a:t>
            </a:r>
            <a:r>
              <a:rPr lang="en-US" sz="3200" i="1" dirty="0" err="1"/>
              <a:t>hidráulica</a:t>
            </a:r>
            <a:r>
              <a:rPr lang="en-US" sz="3200" i="1" dirty="0"/>
              <a:t>, </a:t>
            </a:r>
            <a:r>
              <a:rPr lang="en-US" sz="3200" i="1" dirty="0" err="1"/>
              <a:t>mecánica</a:t>
            </a:r>
            <a:r>
              <a:rPr lang="en-US" sz="3200" i="1" dirty="0"/>
              <a:t> o de metal que </a:t>
            </a:r>
            <a:r>
              <a:rPr lang="en-US" sz="3200" i="1" dirty="0" err="1"/>
              <a:t>soporta</a:t>
            </a:r>
            <a:r>
              <a:rPr lang="en-US" sz="3200" i="1" dirty="0"/>
              <a:t> </a:t>
            </a:r>
            <a:r>
              <a:rPr lang="en-US" sz="3200" i="1" dirty="0" err="1"/>
              <a:t>los</a:t>
            </a:r>
            <a:r>
              <a:rPr lang="en-US" sz="3200" i="1" dirty="0"/>
              <a:t> </a:t>
            </a:r>
            <a:r>
              <a:rPr lang="en-US" sz="3200" i="1" dirty="0" err="1"/>
              <a:t>lados</a:t>
            </a:r>
            <a:r>
              <a:rPr lang="en-US" sz="3200" i="1" dirty="0"/>
              <a:t> de </a:t>
            </a:r>
            <a:r>
              <a:rPr lang="en-US" sz="3200" i="1" dirty="0" err="1"/>
              <a:t>una</a:t>
            </a:r>
            <a:r>
              <a:rPr lang="en-US" sz="3200" i="1" dirty="0"/>
              <a:t> </a:t>
            </a:r>
            <a:r>
              <a:rPr lang="en-US" sz="3200" i="1" dirty="0" err="1"/>
              <a:t>excavación</a:t>
            </a:r>
            <a:r>
              <a:rPr lang="en-US" sz="3200" i="1" dirty="0"/>
              <a:t> y que </a:t>
            </a:r>
            <a:r>
              <a:rPr lang="en-US" sz="3200" i="1" dirty="0" err="1"/>
              <a:t>está</a:t>
            </a:r>
            <a:r>
              <a:rPr lang="en-US" sz="3200" i="1" dirty="0"/>
              <a:t> </a:t>
            </a:r>
            <a:r>
              <a:rPr lang="en-US" sz="3200" i="1" dirty="0" err="1"/>
              <a:t>diseñada</a:t>
            </a:r>
            <a:r>
              <a:rPr lang="en-US" sz="3200" i="1" dirty="0"/>
              <a:t> para </a:t>
            </a:r>
            <a:r>
              <a:rPr lang="en-US" sz="3200" i="1" dirty="0" err="1"/>
              <a:t>evitar</a:t>
            </a:r>
            <a:r>
              <a:rPr lang="en-US" sz="3200" i="1" dirty="0"/>
              <a:t> </a:t>
            </a:r>
            <a:r>
              <a:rPr lang="en-US" sz="3200" i="1" dirty="0" err="1"/>
              <a:t>derrumbes</a:t>
            </a:r>
            <a:r>
              <a:rPr lang="en-US" sz="3200" i="1" dirty="0"/>
              <a:t>.</a:t>
            </a:r>
            <a:endParaRPr sz="3200" i="1" dirty="0"/>
          </a:p>
        </p:txBody>
      </p:sp>
      <p:sp>
        <p:nvSpPr>
          <p:cNvPr id="351" name="Google Shape;351;p43"/>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Definición</a:t>
            </a:r>
            <a:endParaRPr>
              <a:latin typeface="Arial Black"/>
              <a:ea typeface="Arial Black"/>
              <a:cs typeface="Arial Black"/>
              <a:sym typeface="Arial Black"/>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358" name="Google Shape;358;p44"/>
          <p:cNvSpPr txBox="1">
            <a:spLocks noGrp="1"/>
          </p:cNvSpPr>
          <p:nvPr>
            <p:ph type="body" idx="1"/>
          </p:nvPr>
        </p:nvSpPr>
        <p:spPr>
          <a:xfrm>
            <a:off x="838199" y="1951173"/>
            <a:ext cx="10389433" cy="435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r>
              <a:rPr lang="en-US" sz="3600" dirty="0"/>
              <a:t>Escudo: </a:t>
            </a:r>
            <a:endParaRPr dirty="0"/>
          </a:p>
          <a:p>
            <a:pPr marL="0" lvl="0" indent="0" algn="l" rtl="0">
              <a:spcBef>
                <a:spcPts val="720"/>
              </a:spcBef>
              <a:spcAft>
                <a:spcPts val="0"/>
              </a:spcAft>
              <a:buClr>
                <a:schemeClr val="dk1"/>
              </a:buClr>
              <a:buSzPts val="3600"/>
              <a:buNone/>
            </a:pPr>
            <a:endParaRPr sz="3600" dirty="0"/>
          </a:p>
          <a:p>
            <a:pPr marL="457200" lvl="1" indent="0" algn="l" rtl="0">
              <a:spcBef>
                <a:spcPts val="640"/>
              </a:spcBef>
              <a:spcAft>
                <a:spcPts val="0"/>
              </a:spcAft>
              <a:buClr>
                <a:schemeClr val="dk1"/>
              </a:buClr>
              <a:buSzPts val="3200"/>
              <a:buNone/>
            </a:pPr>
            <a:r>
              <a:rPr lang="en-US" sz="3200" i="1" dirty="0" err="1"/>
              <a:t>una</a:t>
            </a:r>
            <a:r>
              <a:rPr lang="en-US" sz="3200" i="1" dirty="0"/>
              <a:t> </a:t>
            </a:r>
            <a:r>
              <a:rPr lang="en-US" sz="3200" i="1" dirty="0" err="1"/>
              <a:t>estructura</a:t>
            </a:r>
            <a:r>
              <a:rPr lang="en-US" sz="3200" i="1" dirty="0"/>
              <a:t> que </a:t>
            </a:r>
            <a:r>
              <a:rPr lang="en-US" sz="3200" i="1" dirty="0" err="1"/>
              <a:t>es</a:t>
            </a:r>
            <a:r>
              <a:rPr lang="en-US" sz="3200" i="1" dirty="0"/>
              <a:t> </a:t>
            </a:r>
            <a:r>
              <a:rPr lang="en-US" sz="3200" i="1" dirty="0" err="1"/>
              <a:t>capaz</a:t>
            </a:r>
            <a:r>
              <a:rPr lang="en-US" sz="3200" i="1" dirty="0"/>
              <a:t> de </a:t>
            </a:r>
            <a:r>
              <a:rPr lang="en-US" sz="3200" i="1" dirty="0" err="1"/>
              <a:t>resistir</a:t>
            </a:r>
            <a:r>
              <a:rPr lang="en-US" sz="3200" i="1" dirty="0"/>
              <a:t> las </a:t>
            </a:r>
            <a:r>
              <a:rPr lang="en-US" sz="3200" i="1" u="sng" dirty="0" err="1"/>
              <a:t>tensiones</a:t>
            </a:r>
            <a:r>
              <a:rPr lang="en-US" sz="3200" i="1" dirty="0"/>
              <a:t> </a:t>
            </a:r>
            <a:r>
              <a:rPr lang="en-US" sz="3200" i="1" dirty="0" err="1"/>
              <a:t>impuestas</a:t>
            </a:r>
            <a:r>
              <a:rPr lang="en-US" sz="3200" i="1" dirty="0"/>
              <a:t> </a:t>
            </a:r>
            <a:r>
              <a:rPr lang="en-US" sz="3200" i="1" dirty="0" err="1"/>
              <a:t>por</a:t>
            </a:r>
            <a:r>
              <a:rPr lang="en-US" sz="3200" i="1" dirty="0"/>
              <a:t> un </a:t>
            </a:r>
            <a:r>
              <a:rPr lang="en-US" sz="3200" i="1" dirty="0" err="1"/>
              <a:t>derrumbe</a:t>
            </a:r>
            <a:r>
              <a:rPr lang="en-US" sz="3200" i="1" dirty="0"/>
              <a:t> y </a:t>
            </a:r>
            <a:r>
              <a:rPr lang="en-US" sz="3200" i="1" dirty="0" err="1"/>
              <a:t>proteger</a:t>
            </a:r>
            <a:r>
              <a:rPr lang="en-US" sz="3200" i="1" dirty="0"/>
              <a:t> </a:t>
            </a:r>
            <a:r>
              <a:rPr lang="en-US" sz="3200" i="1" dirty="0" err="1"/>
              <a:t>así</a:t>
            </a:r>
            <a:r>
              <a:rPr lang="en-US" sz="3200" i="1" dirty="0"/>
              <a:t> a </a:t>
            </a:r>
            <a:r>
              <a:rPr lang="en-US" sz="3200" i="1" dirty="0" err="1"/>
              <a:t>los</a:t>
            </a:r>
            <a:r>
              <a:rPr lang="en-US" sz="3200" i="1" dirty="0"/>
              <a:t> </a:t>
            </a:r>
            <a:r>
              <a:rPr lang="en-US" sz="3200" i="1" dirty="0" err="1"/>
              <a:t>empleados</a:t>
            </a:r>
            <a:r>
              <a:rPr lang="en-US" sz="3200" i="1" dirty="0"/>
              <a:t> </a:t>
            </a:r>
            <a:r>
              <a:rPr lang="en-US" sz="3200" i="1" dirty="0" err="1"/>
              <a:t>dentro</a:t>
            </a:r>
            <a:r>
              <a:rPr lang="en-US" sz="3200" i="1" dirty="0"/>
              <a:t> de la </a:t>
            </a:r>
            <a:r>
              <a:rPr lang="en-US" sz="3200" i="1" dirty="0" err="1"/>
              <a:t>excavación</a:t>
            </a:r>
            <a:r>
              <a:rPr lang="en-US" sz="3200" i="1" dirty="0"/>
              <a:t>.</a:t>
            </a:r>
            <a:endParaRPr sz="3200" i="1" dirty="0"/>
          </a:p>
        </p:txBody>
      </p:sp>
      <p:sp>
        <p:nvSpPr>
          <p:cNvPr id="359" name="Google Shape;359;p44"/>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Definición</a:t>
            </a:r>
            <a:endParaRPr>
              <a:latin typeface="Arial Black"/>
              <a:ea typeface="Arial Black"/>
              <a:cs typeface="Arial Black"/>
              <a:sym typeface="Arial Black"/>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366" name="Google Shape;366;p45"/>
          <p:cNvSpPr txBox="1">
            <a:spLocks noGrp="1"/>
          </p:cNvSpPr>
          <p:nvPr>
            <p:ph type="body" idx="1"/>
          </p:nvPr>
        </p:nvSpPr>
        <p:spPr>
          <a:xfrm>
            <a:off x="838199" y="1951173"/>
            <a:ext cx="10389433" cy="435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r>
              <a:rPr lang="en-US" sz="3600" u="sng" dirty="0" err="1"/>
              <a:t>Banqueo</a:t>
            </a:r>
            <a:r>
              <a:rPr lang="en-US" sz="3600" u="sng" dirty="0"/>
              <a:t>:</a:t>
            </a:r>
            <a:endParaRPr u="sng" dirty="0"/>
          </a:p>
          <a:p>
            <a:pPr marL="0" lvl="0" indent="0" algn="l" rtl="0">
              <a:spcBef>
                <a:spcPts val="720"/>
              </a:spcBef>
              <a:spcAft>
                <a:spcPts val="0"/>
              </a:spcAft>
              <a:buClr>
                <a:schemeClr val="dk1"/>
              </a:buClr>
              <a:buSzPts val="3600"/>
              <a:buNone/>
            </a:pPr>
            <a:endParaRPr sz="3600" dirty="0"/>
          </a:p>
          <a:p>
            <a:pPr marL="457200" lvl="1" indent="0" algn="l" rtl="0">
              <a:spcBef>
                <a:spcPts val="640"/>
              </a:spcBef>
              <a:spcAft>
                <a:spcPts val="0"/>
              </a:spcAft>
              <a:buClr>
                <a:schemeClr val="dk1"/>
              </a:buClr>
              <a:buSzPts val="3200"/>
              <a:buNone/>
            </a:pPr>
            <a:r>
              <a:rPr lang="en-US" sz="3200" i="1" dirty="0" err="1"/>
              <a:t>método</a:t>
            </a:r>
            <a:r>
              <a:rPr lang="en-US" sz="3200" i="1" dirty="0"/>
              <a:t> para </a:t>
            </a:r>
            <a:r>
              <a:rPr lang="en-US" sz="3200" i="1" dirty="0" err="1"/>
              <a:t>proteger</a:t>
            </a:r>
            <a:r>
              <a:rPr lang="en-US" sz="3200" i="1" dirty="0"/>
              <a:t> a </a:t>
            </a:r>
            <a:r>
              <a:rPr lang="en-US" sz="3200" i="1" dirty="0" err="1"/>
              <a:t>los</a:t>
            </a:r>
            <a:r>
              <a:rPr lang="en-US" sz="3200" i="1" dirty="0"/>
              <a:t> </a:t>
            </a:r>
            <a:r>
              <a:rPr lang="en-US" sz="3200" i="1" dirty="0" err="1"/>
              <a:t>empleados</a:t>
            </a:r>
            <a:r>
              <a:rPr lang="en-US" sz="3200" i="1" dirty="0"/>
              <a:t> de </a:t>
            </a:r>
            <a:r>
              <a:rPr lang="en-US" sz="3200" i="1" dirty="0" err="1"/>
              <a:t>derrumbes</a:t>
            </a:r>
            <a:r>
              <a:rPr lang="en-US" sz="3200" i="1" dirty="0"/>
              <a:t> </a:t>
            </a:r>
            <a:r>
              <a:rPr lang="en-US" sz="3200" i="1" u="sng" dirty="0" err="1"/>
              <a:t>mediante</a:t>
            </a:r>
            <a:r>
              <a:rPr lang="en-US" sz="3200" i="1" u="sng" dirty="0"/>
              <a:t> la </a:t>
            </a:r>
            <a:r>
              <a:rPr lang="en-US" sz="3200" i="1" u="sng" dirty="0" err="1"/>
              <a:t>formación</a:t>
            </a:r>
            <a:r>
              <a:rPr lang="en-US" sz="3200" i="1" u="sng" dirty="0"/>
              <a:t> de </a:t>
            </a:r>
            <a:r>
              <a:rPr lang="en-US" sz="3200" i="1" u="sng" dirty="0" err="1"/>
              <a:t>una</a:t>
            </a:r>
            <a:r>
              <a:rPr lang="en-US" sz="3200" i="1" u="sng" dirty="0"/>
              <a:t> </a:t>
            </a:r>
            <a:r>
              <a:rPr lang="en-US" sz="3200" i="1" u="sng" dirty="0" err="1"/>
              <a:t>serie</a:t>
            </a:r>
            <a:r>
              <a:rPr lang="en-US" sz="3200" i="1" u="sng" dirty="0"/>
              <a:t> de </a:t>
            </a:r>
            <a:r>
              <a:rPr lang="en-US" sz="3200" i="1" u="sng" dirty="0" err="1"/>
              <a:t>escalones</a:t>
            </a:r>
            <a:r>
              <a:rPr lang="en-US" sz="3200" i="1" u="sng" dirty="0"/>
              <a:t> </a:t>
            </a:r>
            <a:r>
              <a:rPr lang="en-US" sz="3200" i="1" u="sng" dirty="0" err="1"/>
              <a:t>horizontales</a:t>
            </a:r>
            <a:r>
              <a:rPr lang="en-US" sz="3200" i="1" u="sng" dirty="0"/>
              <a:t> </a:t>
            </a:r>
            <a:r>
              <a:rPr lang="en-US" sz="3200" i="1" u="sng" dirty="0" err="1"/>
              <a:t>en</a:t>
            </a:r>
            <a:r>
              <a:rPr lang="en-US" sz="3200" i="1" u="sng" dirty="0"/>
              <a:t> </a:t>
            </a:r>
            <a:r>
              <a:rPr lang="en-US" sz="3200" i="1" u="sng" dirty="0" err="1"/>
              <a:t>los</a:t>
            </a:r>
            <a:r>
              <a:rPr lang="en-US" sz="3200" i="1" u="sng" dirty="0"/>
              <a:t> </a:t>
            </a:r>
            <a:r>
              <a:rPr lang="en-US" sz="3200" i="1" u="sng" dirty="0" err="1"/>
              <a:t>lados</a:t>
            </a:r>
            <a:r>
              <a:rPr lang="en-US" sz="3200" i="1" u="sng" dirty="0"/>
              <a:t> de </a:t>
            </a:r>
            <a:r>
              <a:rPr lang="en-US" sz="3200" i="1" u="sng" dirty="0" err="1"/>
              <a:t>una</a:t>
            </a:r>
            <a:r>
              <a:rPr lang="en-US" sz="3200" i="1" u="sng" dirty="0"/>
              <a:t> </a:t>
            </a:r>
            <a:r>
              <a:rPr lang="en-US" sz="3200" i="1" u="sng" dirty="0" err="1"/>
              <a:t>excavación</a:t>
            </a:r>
            <a:r>
              <a:rPr lang="en-US" sz="3200" i="1" u="sng" dirty="0"/>
              <a:t>.</a:t>
            </a:r>
            <a:endParaRPr sz="3200" i="1" u="sng" dirty="0"/>
          </a:p>
        </p:txBody>
      </p:sp>
      <p:sp>
        <p:nvSpPr>
          <p:cNvPr id="367" name="Google Shape;367;p45"/>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Definición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374" name="Google Shape;374;p46"/>
          <p:cNvSpPr txBox="1">
            <a:spLocks noGrp="1"/>
          </p:cNvSpPr>
          <p:nvPr>
            <p:ph type="body" idx="1"/>
          </p:nvPr>
        </p:nvSpPr>
        <p:spPr>
          <a:xfrm>
            <a:off x="1112018" y="2156519"/>
            <a:ext cx="6052457" cy="4323795"/>
          </a:xfrm>
          <a:prstGeom prst="rect">
            <a:avLst/>
          </a:prstGeom>
          <a:noFill/>
          <a:ln>
            <a:noFill/>
          </a:ln>
        </p:spPr>
        <p:txBody>
          <a:bodyPr spcFirstLastPara="1" wrap="square" lIns="91425" tIns="45700" rIns="91425" bIns="45700" anchor="t" anchorCtr="0">
            <a:noAutofit/>
          </a:bodyPr>
          <a:lstStyle/>
          <a:p>
            <a:pPr marL="457189" lvl="0" indent="-457189" algn="l" rtl="0">
              <a:spcBef>
                <a:spcPts val="0"/>
              </a:spcBef>
              <a:spcAft>
                <a:spcPts val="0"/>
              </a:spcAft>
              <a:buClr>
                <a:schemeClr val="dk1"/>
              </a:buClr>
              <a:buSzPts val="3600"/>
              <a:buChar char="•"/>
            </a:pPr>
            <a:r>
              <a:rPr lang="en-US" sz="3600"/>
              <a:t>Atmósfera peligrosa</a:t>
            </a:r>
            <a:endParaRPr sz="3600"/>
          </a:p>
          <a:p>
            <a:pPr marL="457189" lvl="0" indent="-457189" algn="l" rtl="0">
              <a:spcBef>
                <a:spcPts val="720"/>
              </a:spcBef>
              <a:spcAft>
                <a:spcPts val="0"/>
              </a:spcAft>
              <a:buClr>
                <a:schemeClr val="dk1"/>
              </a:buClr>
              <a:buSzPts val="3600"/>
              <a:buChar char="•"/>
            </a:pPr>
            <a:r>
              <a:rPr lang="en-US" sz="3600"/>
              <a:t>Soporte cruzado</a:t>
            </a:r>
            <a:endParaRPr/>
          </a:p>
          <a:p>
            <a:pPr marL="457189" lvl="0" indent="-457189" algn="l" rtl="0">
              <a:spcBef>
                <a:spcPts val="720"/>
              </a:spcBef>
              <a:spcAft>
                <a:spcPts val="0"/>
              </a:spcAft>
              <a:buClr>
                <a:schemeClr val="dk1"/>
              </a:buClr>
              <a:buSzPts val="3600"/>
              <a:buChar char="•"/>
            </a:pPr>
            <a:r>
              <a:rPr lang="en-US" sz="3600"/>
              <a:t>Sistema de apoyo</a:t>
            </a:r>
            <a:endParaRPr sz="3600"/>
          </a:p>
          <a:p>
            <a:pPr marL="457189" lvl="0" indent="-457189" algn="l" rtl="0">
              <a:spcBef>
                <a:spcPts val="720"/>
              </a:spcBef>
              <a:spcAft>
                <a:spcPts val="0"/>
              </a:spcAft>
              <a:buClr>
                <a:schemeClr val="dk1"/>
              </a:buClr>
              <a:buSzPts val="3600"/>
              <a:buChar char="•"/>
            </a:pPr>
            <a:r>
              <a:rPr lang="en-US" sz="3600"/>
              <a:t>Vertical</a:t>
            </a:r>
            <a:endParaRPr/>
          </a:p>
          <a:p>
            <a:pPr marL="457189" lvl="0" indent="-457189" algn="l" rtl="0">
              <a:spcBef>
                <a:spcPts val="720"/>
              </a:spcBef>
              <a:spcAft>
                <a:spcPts val="0"/>
              </a:spcAft>
              <a:buClr>
                <a:schemeClr val="dk1"/>
              </a:buClr>
              <a:buSzPts val="3600"/>
              <a:buChar char="•"/>
            </a:pPr>
            <a:r>
              <a:rPr lang="en-US" sz="3600"/>
              <a:t>Vigas</a:t>
            </a:r>
            <a:endParaRPr/>
          </a:p>
          <a:p>
            <a:pPr marL="457189" lvl="0" indent="-457189" algn="l" rtl="0">
              <a:spcBef>
                <a:spcPts val="720"/>
              </a:spcBef>
              <a:spcAft>
                <a:spcPts val="0"/>
              </a:spcAft>
              <a:buClr>
                <a:schemeClr val="dk1"/>
              </a:buClr>
              <a:buSzPts val="3600"/>
              <a:buChar char="•"/>
            </a:pPr>
            <a:r>
              <a:rPr lang="en-US" sz="3600"/>
              <a:t>Expulsión</a:t>
            </a:r>
            <a:endParaRPr sz="3600"/>
          </a:p>
          <a:p>
            <a:pPr marL="457189" lvl="0" indent="-228589" algn="l" rtl="0">
              <a:spcBef>
                <a:spcPts val="720"/>
              </a:spcBef>
              <a:spcAft>
                <a:spcPts val="0"/>
              </a:spcAft>
              <a:buClr>
                <a:schemeClr val="dk1"/>
              </a:buClr>
              <a:buSzPts val="3600"/>
              <a:buNone/>
            </a:pPr>
            <a:endParaRPr sz="3600"/>
          </a:p>
        </p:txBody>
      </p:sp>
      <p:sp>
        <p:nvSpPr>
          <p:cNvPr id="375" name="Google Shape;375;p46"/>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b="1">
                <a:latin typeface="Arial Black"/>
                <a:ea typeface="Arial Black"/>
                <a:cs typeface="Arial Black"/>
                <a:sym typeface="Arial Black"/>
              </a:rPr>
              <a:t>Otros términos claves</a:t>
            </a:r>
            <a:br>
              <a:rPr lang="en-US" sz="5280" b="1"/>
            </a:br>
            <a:r>
              <a:rPr lang="en-US" sz="3240"/>
              <a:t>(Consulte su libro de trabajo)</a:t>
            </a:r>
            <a:endParaRPr sz="324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
        <p:nvSpPr>
          <p:cNvPr id="382" name="Google Shape;382;p47"/>
          <p:cNvSpPr txBox="1">
            <a:spLocks noGrp="1"/>
          </p:cNvSpPr>
          <p:nvPr>
            <p:ph type="body" idx="1"/>
          </p:nvPr>
        </p:nvSpPr>
        <p:spPr>
          <a:xfrm>
            <a:off x="1091921" y="2397681"/>
            <a:ext cx="5529943" cy="3375055"/>
          </a:xfrm>
          <a:prstGeom prst="rect">
            <a:avLst/>
          </a:prstGeom>
          <a:noFill/>
          <a:ln>
            <a:noFill/>
          </a:ln>
        </p:spPr>
        <p:txBody>
          <a:bodyPr spcFirstLastPara="1" wrap="square" lIns="91425" tIns="45700" rIns="91425" bIns="45700" anchor="t" anchorCtr="0">
            <a:noAutofit/>
          </a:bodyPr>
          <a:lstStyle/>
          <a:p>
            <a:pPr marL="457189" lvl="0" indent="-457189" algn="l" rtl="0">
              <a:spcBef>
                <a:spcPts val="0"/>
              </a:spcBef>
              <a:spcAft>
                <a:spcPts val="0"/>
              </a:spcAft>
              <a:buClr>
                <a:schemeClr val="dk1"/>
              </a:buClr>
              <a:buSzPts val="3600"/>
              <a:buChar char="•"/>
            </a:pPr>
            <a:r>
              <a:rPr lang="en-US" sz="3600" u="sng" dirty="0" err="1"/>
              <a:t>Fallo</a:t>
            </a:r>
            <a:endParaRPr sz="3600" u="sng" dirty="0"/>
          </a:p>
          <a:p>
            <a:pPr marL="457189" lvl="0" indent="-457189" algn="l" rtl="0">
              <a:spcBef>
                <a:spcPts val="720"/>
              </a:spcBef>
              <a:spcAft>
                <a:spcPts val="0"/>
              </a:spcAft>
              <a:buClr>
                <a:schemeClr val="dk1"/>
              </a:buClr>
              <a:buSzPts val="3600"/>
              <a:buChar char="•"/>
            </a:pPr>
            <a:r>
              <a:rPr lang="en-US" sz="3600" dirty="0"/>
              <a:t>Cara</a:t>
            </a:r>
            <a:endParaRPr dirty="0"/>
          </a:p>
          <a:p>
            <a:pPr marL="457189" lvl="0" indent="-457189" algn="l" rtl="0">
              <a:spcBef>
                <a:spcPts val="720"/>
              </a:spcBef>
              <a:spcAft>
                <a:spcPts val="0"/>
              </a:spcAft>
              <a:buClr>
                <a:schemeClr val="dk1"/>
              </a:buClr>
              <a:buSzPts val="3600"/>
              <a:buChar char="•"/>
            </a:pPr>
            <a:r>
              <a:rPr lang="en-US" sz="3600" dirty="0"/>
              <a:t>Roca </a:t>
            </a:r>
            <a:r>
              <a:rPr lang="en-US" sz="3600" dirty="0" err="1"/>
              <a:t>Estable</a:t>
            </a:r>
            <a:endParaRPr sz="3600" dirty="0"/>
          </a:p>
          <a:p>
            <a:pPr marL="457189" lvl="0" indent="-457189" algn="l" rtl="0">
              <a:spcBef>
                <a:spcPts val="720"/>
              </a:spcBef>
              <a:spcAft>
                <a:spcPts val="0"/>
              </a:spcAft>
              <a:buClr>
                <a:schemeClr val="dk1"/>
              </a:buClr>
              <a:buSzPts val="3600"/>
              <a:buChar char="•"/>
            </a:pPr>
            <a:r>
              <a:rPr lang="en-US" sz="3600" dirty="0" err="1"/>
              <a:t>Rampa</a:t>
            </a:r>
            <a:r>
              <a:rPr lang="en-US" sz="3600" dirty="0"/>
              <a:t> </a:t>
            </a:r>
            <a:r>
              <a:rPr lang="en-US" sz="3600" dirty="0" err="1"/>
              <a:t>estructural</a:t>
            </a:r>
            <a:r>
              <a:rPr lang="en-US" sz="3600" dirty="0"/>
              <a:t> </a:t>
            </a:r>
            <a:endParaRPr dirty="0"/>
          </a:p>
        </p:txBody>
      </p:sp>
      <p:sp>
        <p:nvSpPr>
          <p:cNvPr id="383" name="Google Shape;383;p47"/>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b="1">
                <a:latin typeface="Arial Black"/>
                <a:ea typeface="Arial Black"/>
                <a:cs typeface="Arial Black"/>
                <a:sym typeface="Arial Black"/>
              </a:rPr>
              <a:t>Otros términos claves continuado</a:t>
            </a:r>
            <a:br>
              <a:rPr lang="en-US" sz="5280" b="1"/>
            </a:br>
            <a:r>
              <a:rPr lang="en-US" sz="3240"/>
              <a:t>(Consulte su libro de trabajo)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
        <p:nvSpPr>
          <p:cNvPr id="390" name="Google Shape;390;p48"/>
          <p:cNvSpPr txBox="1"/>
          <p:nvPr/>
        </p:nvSpPr>
        <p:spPr>
          <a:xfrm>
            <a:off x="5527199" y="5355533"/>
            <a:ext cx="2766936"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Times New Roman"/>
                <a:ea typeface="Times New Roman"/>
                <a:cs typeface="Times New Roman"/>
                <a:sym typeface="Times New Roman"/>
              </a:rPr>
              <a:t>Fatal Boston trench collapse</a:t>
            </a:r>
            <a:endParaRPr/>
          </a:p>
          <a:p>
            <a:pPr marL="0" marR="0" lvl="0" indent="0" algn="l" rtl="0">
              <a:spcBef>
                <a:spcPts val="0"/>
              </a:spcBef>
              <a:spcAft>
                <a:spcPts val="0"/>
              </a:spcAft>
              <a:buNone/>
            </a:pPr>
            <a:r>
              <a:rPr lang="en-US" sz="1100">
                <a:solidFill>
                  <a:schemeClr val="dk1"/>
                </a:solidFill>
                <a:latin typeface="Times New Roman"/>
                <a:ea typeface="Times New Roman"/>
                <a:cs typeface="Times New Roman"/>
                <a:sym typeface="Times New Roman"/>
              </a:rPr>
              <a:t>Video Courtesy of </a:t>
            </a:r>
            <a:r>
              <a:rPr lang="en-US" sz="1100" u="sng">
                <a:solidFill>
                  <a:schemeClr val="hlink"/>
                </a:solidFill>
                <a:latin typeface="Times New Roman"/>
                <a:ea typeface="Times New Roman"/>
                <a:cs typeface="Times New Roman"/>
                <a:sym typeface="Times New Roman"/>
                <a:hlinkClick r:id="rId3"/>
              </a:rPr>
              <a:t>WCVB Channel 5 Boston </a:t>
            </a:r>
            <a:endParaRPr sz="1100">
              <a:solidFill>
                <a:schemeClr val="dk1"/>
              </a:solidFill>
              <a:latin typeface="Times New Roman"/>
              <a:ea typeface="Times New Roman"/>
              <a:cs typeface="Times New Roman"/>
              <a:sym typeface="Times New Roman"/>
            </a:endParaRPr>
          </a:p>
        </p:txBody>
      </p:sp>
      <p:pic>
        <p:nvPicPr>
          <p:cNvPr id="391" name="Google Shape;391;p48" descr="A thumbnail of a youtube video showing the attempted rescue from a trench collapse.">
            <a:hlinkClick r:id="rId3"/>
          </p:cNvPr>
          <p:cNvPicPr preferRelativeResize="0"/>
          <p:nvPr/>
        </p:nvPicPr>
        <p:blipFill rotWithShape="1">
          <a:blip r:embed="rId4">
            <a:alphaModFix/>
          </a:blip>
          <a:srcRect/>
          <a:stretch/>
        </p:blipFill>
        <p:spPr>
          <a:xfrm>
            <a:off x="5638924" y="1627860"/>
            <a:ext cx="6420803" cy="3602281"/>
          </a:xfrm>
          <a:prstGeom prst="rect">
            <a:avLst/>
          </a:prstGeom>
          <a:noFill/>
          <a:ln>
            <a:noFill/>
          </a:ln>
        </p:spPr>
      </p:pic>
      <p:sp>
        <p:nvSpPr>
          <p:cNvPr id="392" name="Google Shape;392;p48"/>
          <p:cNvSpPr txBox="1">
            <a:spLocks noGrp="1"/>
          </p:cNvSpPr>
          <p:nvPr>
            <p:ph type="body" idx="1"/>
          </p:nvPr>
        </p:nvSpPr>
        <p:spPr>
          <a:xfrm>
            <a:off x="425156" y="1567596"/>
            <a:ext cx="5377515" cy="4351338"/>
          </a:xfrm>
          <a:prstGeom prst="rect">
            <a:avLst/>
          </a:prstGeom>
          <a:noFill/>
          <a:ln>
            <a:noFill/>
          </a:ln>
        </p:spPr>
        <p:txBody>
          <a:bodyPr spcFirstLastPara="1" wrap="square" lIns="91425" tIns="45700" rIns="91425" bIns="45700" anchor="t" anchorCtr="0">
            <a:noAutofit/>
          </a:bodyPr>
          <a:lstStyle/>
          <a:p>
            <a:pPr marL="457189" lvl="0" indent="-457189" algn="l" rtl="0">
              <a:spcBef>
                <a:spcPts val="0"/>
              </a:spcBef>
              <a:spcAft>
                <a:spcPts val="0"/>
              </a:spcAft>
              <a:buClr>
                <a:schemeClr val="dk1"/>
              </a:buClr>
              <a:buSzPts val="3330"/>
              <a:buChar char="•"/>
            </a:pPr>
            <a:r>
              <a:rPr lang="en-US" sz="3330" dirty="0" err="1"/>
              <a:t>Revisar</a:t>
            </a:r>
            <a:r>
              <a:rPr lang="en-US" sz="3330" dirty="0"/>
              <a:t> el clip de YouTube</a:t>
            </a:r>
            <a:endParaRPr sz="3330" dirty="0"/>
          </a:p>
          <a:p>
            <a:pPr marL="457189" lvl="0" indent="-457189" algn="l" rtl="0">
              <a:spcBef>
                <a:spcPts val="666"/>
              </a:spcBef>
              <a:spcAft>
                <a:spcPts val="0"/>
              </a:spcAft>
              <a:buClr>
                <a:schemeClr val="dk1"/>
              </a:buClr>
              <a:buSzPts val="3330"/>
              <a:buChar char="•"/>
            </a:pPr>
            <a:r>
              <a:rPr lang="en-US" sz="3330" u="sng" dirty="0" err="1"/>
              <a:t>Muertes</a:t>
            </a:r>
            <a:r>
              <a:rPr lang="en-US" sz="3330" u="sng" dirty="0"/>
              <a:t> </a:t>
            </a:r>
            <a:r>
              <a:rPr lang="en-US" sz="3330" u="sng" dirty="0" err="1"/>
              <a:t>en</a:t>
            </a:r>
            <a:r>
              <a:rPr lang="en-US" sz="3330" u="sng" dirty="0"/>
              <a:t> </a:t>
            </a:r>
            <a:r>
              <a:rPr lang="en-US" sz="3330" u="sng" dirty="0" err="1"/>
              <a:t>zanjeo</a:t>
            </a:r>
            <a:r>
              <a:rPr lang="en-US" sz="3330" dirty="0"/>
              <a:t> entre 2013-2017</a:t>
            </a:r>
            <a:endParaRPr dirty="0"/>
          </a:p>
          <a:p>
            <a:pPr marL="990575" lvl="1" indent="-380990" algn="l" rtl="0">
              <a:spcBef>
                <a:spcPts val="567"/>
              </a:spcBef>
              <a:spcAft>
                <a:spcPts val="0"/>
              </a:spcAft>
              <a:buClr>
                <a:schemeClr val="dk1"/>
              </a:buClr>
              <a:buSzPts val="2836"/>
              <a:buChar char="–"/>
            </a:pPr>
            <a:r>
              <a:rPr lang="en-US" sz="2836" dirty="0" err="1"/>
              <a:t>Sitios</a:t>
            </a:r>
            <a:r>
              <a:rPr lang="en-US" sz="2836" dirty="0"/>
              <a:t> de </a:t>
            </a:r>
            <a:r>
              <a:rPr lang="en-US" sz="2836" dirty="0" err="1"/>
              <a:t>construcción</a:t>
            </a:r>
            <a:r>
              <a:rPr lang="en-US" sz="2836" dirty="0"/>
              <a:t> industrial (45)</a:t>
            </a:r>
            <a:endParaRPr dirty="0"/>
          </a:p>
          <a:p>
            <a:pPr marL="990575" lvl="1" indent="-380990" algn="l" rtl="0">
              <a:spcBef>
                <a:spcPts val="567"/>
              </a:spcBef>
              <a:spcAft>
                <a:spcPts val="0"/>
              </a:spcAft>
              <a:buClr>
                <a:schemeClr val="dk1"/>
              </a:buClr>
              <a:buSzPts val="2836"/>
              <a:buChar char="–"/>
            </a:pPr>
            <a:r>
              <a:rPr lang="en-US" sz="2836" dirty="0" err="1"/>
              <a:t>Residencias</a:t>
            </a:r>
            <a:r>
              <a:rPr lang="en-US" sz="2836" dirty="0"/>
              <a:t> </a:t>
            </a:r>
            <a:r>
              <a:rPr lang="en-US" sz="2836" dirty="0" err="1"/>
              <a:t>privadas</a:t>
            </a:r>
            <a:r>
              <a:rPr lang="en-US" sz="2836" dirty="0"/>
              <a:t> (39) </a:t>
            </a:r>
            <a:endParaRPr dirty="0"/>
          </a:p>
          <a:p>
            <a:pPr marL="990575" lvl="1" indent="-380990" algn="l" rtl="0">
              <a:spcBef>
                <a:spcPts val="567"/>
              </a:spcBef>
              <a:spcAft>
                <a:spcPts val="0"/>
              </a:spcAft>
              <a:buClr>
                <a:schemeClr val="dk1"/>
              </a:buClr>
              <a:buSzPts val="2836"/>
              <a:buChar char="–"/>
            </a:pPr>
            <a:r>
              <a:rPr lang="en-US" sz="2836" dirty="0" err="1"/>
              <a:t>Sitios</a:t>
            </a:r>
            <a:r>
              <a:rPr lang="en-US" sz="2836" dirty="0"/>
              <a:t> de </a:t>
            </a:r>
            <a:r>
              <a:rPr lang="en-US" sz="2836" dirty="0" err="1"/>
              <a:t>construcción</a:t>
            </a:r>
            <a:r>
              <a:rPr lang="en-US" sz="2836" dirty="0"/>
              <a:t> </a:t>
            </a:r>
            <a:r>
              <a:rPr lang="en-US" sz="2836" dirty="0" err="1"/>
              <a:t>en</a:t>
            </a:r>
            <a:r>
              <a:rPr lang="en-US" sz="2836" dirty="0"/>
              <a:t> </a:t>
            </a:r>
            <a:r>
              <a:rPr lang="en-US" sz="2836" dirty="0" err="1"/>
              <a:t>calles</a:t>
            </a:r>
            <a:r>
              <a:rPr lang="en-US" sz="2836" dirty="0"/>
              <a:t> y </a:t>
            </a:r>
            <a:r>
              <a:rPr lang="en-US" sz="2836" dirty="0" err="1"/>
              <a:t>carreteras</a:t>
            </a:r>
            <a:r>
              <a:rPr lang="en-US" sz="2836" dirty="0"/>
              <a:t> (28)</a:t>
            </a:r>
            <a:endParaRPr dirty="0"/>
          </a:p>
        </p:txBody>
      </p:sp>
      <p:sp>
        <p:nvSpPr>
          <p:cNvPr id="393" name="Google Shape;393;p48"/>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Estadísticas y Datos</a:t>
            </a:r>
            <a:endParaRPr>
              <a:latin typeface="Arial Black"/>
              <a:ea typeface="Arial Black"/>
              <a:cs typeface="Arial Black"/>
              <a:sym typeface="Arial Black"/>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
        <p:nvSpPr>
          <p:cNvPr id="400" name="Google Shape;400;p49"/>
          <p:cNvSpPr txBox="1"/>
          <p:nvPr/>
        </p:nvSpPr>
        <p:spPr>
          <a:xfrm>
            <a:off x="1627834" y="5586897"/>
            <a:ext cx="6213212"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L</a:t>
            </a:r>
            <a:r>
              <a:rPr lang="en-US" sz="1800" u="sng">
                <a:solidFill>
                  <a:schemeClr val="hlink"/>
                </a:solidFill>
                <a:latin typeface="Times New Roman"/>
                <a:ea typeface="Times New Roman"/>
                <a:cs typeface="Times New Roman"/>
                <a:sym typeface="Times New Roman"/>
                <a:hlinkClick r:id="rId3"/>
              </a:rPr>
              <a:t>o</a:t>
            </a:r>
            <a:r>
              <a:rPr lang="en-US" sz="1800">
                <a:solidFill>
                  <a:schemeClr val="dk1"/>
                </a:solidFill>
                <a:latin typeface="Times New Roman"/>
                <a:ea typeface="Times New Roman"/>
                <a:cs typeface="Times New Roman"/>
                <a:sym typeface="Times New Roman"/>
              </a:rPr>
              <a:t>s datos son de cortesía de </a:t>
            </a:r>
            <a:r>
              <a:rPr lang="en-US" sz="1800" u="sng">
                <a:solidFill>
                  <a:schemeClr val="hlink"/>
                </a:solidFill>
                <a:latin typeface="Times New Roman"/>
                <a:ea typeface="Times New Roman"/>
                <a:cs typeface="Times New Roman"/>
                <a:sym typeface="Times New Roman"/>
                <a:hlinkClick r:id="rId3"/>
              </a:rPr>
              <a:t>OSHA</a:t>
            </a:r>
            <a:r>
              <a:rPr lang="en-US" sz="1800">
                <a:solidFill>
                  <a:schemeClr val="dk1"/>
                </a:solidFill>
                <a:latin typeface="Times New Roman"/>
                <a:ea typeface="Times New Roman"/>
                <a:cs typeface="Times New Roman"/>
                <a:sym typeface="Times New Roman"/>
              </a:rPr>
              <a:t> (citado por la OSHA federal durante el período de octubre de 2018 a septiembre de 2019. Las sanciones que se muestran reflejan cantidades actuales en lugar de iniciales).</a:t>
            </a:r>
            <a:endParaRPr sz="1800">
              <a:solidFill>
                <a:schemeClr val="dk1"/>
              </a:solidFill>
              <a:latin typeface="Times New Roman"/>
              <a:ea typeface="Times New Roman"/>
              <a:cs typeface="Times New Roman"/>
              <a:sym typeface="Times New Roman"/>
            </a:endParaRPr>
          </a:p>
        </p:txBody>
      </p:sp>
      <p:graphicFrame>
        <p:nvGraphicFramePr>
          <p:cNvPr id="401" name="Google Shape;401;p49"/>
          <p:cNvGraphicFramePr/>
          <p:nvPr/>
        </p:nvGraphicFramePr>
        <p:xfrm>
          <a:off x="971024" y="2070978"/>
          <a:ext cx="10611375" cy="3368700"/>
        </p:xfrm>
        <a:graphic>
          <a:graphicData uri="http://schemas.openxmlformats.org/drawingml/2006/table">
            <a:tbl>
              <a:tblPr firstRow="1" bandRow="1">
                <a:noFill/>
                <a:tableStyleId>{83114596-1E36-4958-BE55-06045969AA6E}</a:tableStyleId>
              </a:tblPr>
              <a:tblGrid>
                <a:gridCol w="3537125">
                  <a:extLst>
                    <a:ext uri="{9D8B030D-6E8A-4147-A177-3AD203B41FA5}">
                      <a16:colId xmlns:a16="http://schemas.microsoft.com/office/drawing/2014/main" val="20000"/>
                    </a:ext>
                  </a:extLst>
                </a:gridCol>
                <a:gridCol w="3537125">
                  <a:extLst>
                    <a:ext uri="{9D8B030D-6E8A-4147-A177-3AD203B41FA5}">
                      <a16:colId xmlns:a16="http://schemas.microsoft.com/office/drawing/2014/main" val="20001"/>
                    </a:ext>
                  </a:extLst>
                </a:gridCol>
                <a:gridCol w="3537125">
                  <a:extLst>
                    <a:ext uri="{9D8B030D-6E8A-4147-A177-3AD203B41FA5}">
                      <a16:colId xmlns:a16="http://schemas.microsoft.com/office/drawing/2014/main" val="20002"/>
                    </a:ext>
                  </a:extLst>
                </a:gridCol>
              </a:tblGrid>
              <a:tr h="756650">
                <a:tc>
                  <a:txBody>
                    <a:bodyPr/>
                    <a:lstStyle/>
                    <a:p>
                      <a:pPr marL="0" marR="0" lvl="0" indent="0" algn="ctr" rtl="0">
                        <a:spcBef>
                          <a:spcPts val="0"/>
                        </a:spcBef>
                        <a:spcAft>
                          <a:spcPts val="0"/>
                        </a:spcAft>
                        <a:buNone/>
                      </a:pPr>
                      <a:r>
                        <a:rPr lang="en-US" sz="2400" u="none" strike="noStrike" cap="none"/>
                        <a:t>Est</a:t>
                      </a:r>
                      <a:r>
                        <a:rPr lang="en-US" sz="2400"/>
                        <a:t>á</a:t>
                      </a:r>
                      <a:r>
                        <a:rPr lang="en-US" sz="2400" u="none" strike="noStrike" cap="none"/>
                        <a:t>ndar</a:t>
                      </a:r>
                      <a:endParaRPr sz="2400" u="none" strike="noStrike" cap="none"/>
                    </a:p>
                  </a:txBody>
                  <a:tcPr marL="91450" marR="91450" marT="45725" marB="45725"/>
                </a:tc>
                <a:tc>
                  <a:txBody>
                    <a:bodyPr/>
                    <a:lstStyle/>
                    <a:p>
                      <a:pPr marL="0" marR="0" lvl="0" indent="0" algn="ctr" rtl="0">
                        <a:spcBef>
                          <a:spcPts val="0"/>
                        </a:spcBef>
                        <a:spcAft>
                          <a:spcPts val="0"/>
                        </a:spcAft>
                        <a:buNone/>
                      </a:pPr>
                      <a:r>
                        <a:rPr lang="en-US" sz="2400" u="none" strike="noStrike" cap="none"/>
                        <a:t># de Citas</a:t>
                      </a:r>
                      <a:endParaRPr sz="2400" u="none" strike="noStrike" cap="none"/>
                    </a:p>
                  </a:txBody>
                  <a:tcPr marL="91450" marR="91450" marT="45725" marB="45725"/>
                </a:tc>
                <a:tc>
                  <a:txBody>
                    <a:bodyPr/>
                    <a:lstStyle/>
                    <a:p>
                      <a:pPr marL="0" marR="0" lvl="0" indent="0" algn="ctr" rtl="0">
                        <a:spcBef>
                          <a:spcPts val="0"/>
                        </a:spcBef>
                        <a:spcAft>
                          <a:spcPts val="0"/>
                        </a:spcAft>
                        <a:buNone/>
                      </a:pPr>
                      <a:r>
                        <a:rPr lang="en-US" sz="2400" u="none" strike="noStrike" cap="none"/>
                        <a:t>Importe de la Multa</a:t>
                      </a:r>
                      <a:endParaRPr sz="2400" u="none" strike="noStrike" cap="none"/>
                    </a:p>
                  </a:txBody>
                  <a:tcPr marL="91450" marR="91450" marT="45725" marB="45725"/>
                </a:tc>
                <a:extLst>
                  <a:ext uri="{0D108BD9-81ED-4DB2-BD59-A6C34878D82A}">
                    <a16:rowId xmlns:a16="http://schemas.microsoft.com/office/drawing/2014/main" val="10000"/>
                  </a:ext>
                </a:extLst>
              </a:tr>
              <a:tr h="1306025">
                <a:tc>
                  <a:txBody>
                    <a:bodyPr/>
                    <a:lstStyle/>
                    <a:p>
                      <a:pPr marL="0" marR="0" lvl="0" indent="0" algn="l" rtl="0">
                        <a:spcBef>
                          <a:spcPts val="0"/>
                        </a:spcBef>
                        <a:spcAft>
                          <a:spcPts val="0"/>
                        </a:spcAft>
                        <a:buNone/>
                      </a:pPr>
                      <a:r>
                        <a:rPr lang="en-US" sz="2400" u="none" strike="noStrike" cap="none"/>
                        <a:t>1926.651 </a:t>
                      </a:r>
                      <a:endParaRPr/>
                    </a:p>
                    <a:p>
                      <a:pPr marL="0" marR="0" lvl="0" indent="0" algn="l" rtl="0">
                        <a:spcBef>
                          <a:spcPts val="0"/>
                        </a:spcBef>
                        <a:spcAft>
                          <a:spcPts val="0"/>
                        </a:spcAft>
                        <a:buNone/>
                      </a:pPr>
                      <a:r>
                        <a:rPr lang="en-US" sz="2400"/>
                        <a:t>Requisitos específicos de excavación</a:t>
                      </a:r>
                      <a:endParaRPr sz="2400"/>
                    </a:p>
                  </a:txBody>
                  <a:tcPr marL="91450" marR="91450" marT="45725" marB="45725"/>
                </a:tc>
                <a:tc>
                  <a:txBody>
                    <a:bodyPr/>
                    <a:lstStyle/>
                    <a:p>
                      <a:pPr marL="0" marR="0" lvl="0" indent="0" algn="ctr" rtl="0">
                        <a:spcBef>
                          <a:spcPts val="0"/>
                        </a:spcBef>
                        <a:spcAft>
                          <a:spcPts val="0"/>
                        </a:spcAft>
                        <a:buNone/>
                      </a:pPr>
                      <a:r>
                        <a:rPr lang="en-US" sz="2400"/>
                        <a:t>795</a:t>
                      </a:r>
                      <a:endParaRPr/>
                    </a:p>
                  </a:txBody>
                  <a:tcPr marL="91450" marR="91450" marT="45725" marB="45725"/>
                </a:tc>
                <a:tc>
                  <a:txBody>
                    <a:bodyPr/>
                    <a:lstStyle/>
                    <a:p>
                      <a:pPr marL="0" marR="0" lvl="0" indent="0" algn="ctr" rtl="0">
                        <a:spcBef>
                          <a:spcPts val="0"/>
                        </a:spcBef>
                        <a:spcAft>
                          <a:spcPts val="0"/>
                        </a:spcAft>
                        <a:buNone/>
                      </a:pPr>
                      <a:r>
                        <a:rPr lang="en-US" sz="2400"/>
                        <a:t>$3.4  Mil Millones</a:t>
                      </a:r>
                      <a:endParaRPr sz="2400"/>
                    </a:p>
                  </a:txBody>
                  <a:tcPr marL="91450" marR="91450" marT="45725" marB="45725"/>
                </a:tc>
                <a:extLst>
                  <a:ext uri="{0D108BD9-81ED-4DB2-BD59-A6C34878D82A}">
                    <a16:rowId xmlns:a16="http://schemas.microsoft.com/office/drawing/2014/main" val="10001"/>
                  </a:ext>
                </a:extLst>
              </a:tr>
              <a:tr h="1306025">
                <a:tc>
                  <a:txBody>
                    <a:bodyPr/>
                    <a:lstStyle/>
                    <a:p>
                      <a:pPr marL="0" marR="0" lvl="0" indent="0" algn="l" rtl="0">
                        <a:spcBef>
                          <a:spcPts val="0"/>
                        </a:spcBef>
                        <a:spcAft>
                          <a:spcPts val="0"/>
                        </a:spcAft>
                        <a:buNone/>
                      </a:pPr>
                      <a:r>
                        <a:rPr lang="en-US" sz="2400"/>
                        <a:t>1926.652 </a:t>
                      </a:r>
                      <a:endParaRPr sz="2400"/>
                    </a:p>
                    <a:p>
                      <a:pPr marL="0" marR="0" lvl="0" indent="0" algn="l" rtl="0">
                        <a:spcBef>
                          <a:spcPts val="0"/>
                        </a:spcBef>
                        <a:spcAft>
                          <a:spcPts val="0"/>
                        </a:spcAft>
                        <a:buNone/>
                      </a:pPr>
                      <a:r>
                        <a:rPr lang="en-US" sz="2400"/>
                        <a:t>Requisitos de los sistemas de protección</a:t>
                      </a:r>
                      <a:endParaRPr sz="2400"/>
                    </a:p>
                  </a:txBody>
                  <a:tcPr marL="91450" marR="91450" marT="45725" marB="45725"/>
                </a:tc>
                <a:tc>
                  <a:txBody>
                    <a:bodyPr/>
                    <a:lstStyle/>
                    <a:p>
                      <a:pPr marL="0" marR="0" lvl="0" indent="0" algn="ctr" rtl="0">
                        <a:spcBef>
                          <a:spcPts val="0"/>
                        </a:spcBef>
                        <a:spcAft>
                          <a:spcPts val="0"/>
                        </a:spcAft>
                        <a:buNone/>
                      </a:pPr>
                      <a:r>
                        <a:rPr lang="en-US" sz="2400"/>
                        <a:t>613</a:t>
                      </a:r>
                      <a:endParaRPr/>
                    </a:p>
                  </a:txBody>
                  <a:tcPr marL="91450" marR="91450" marT="45725" marB="45725"/>
                </a:tc>
                <a:tc>
                  <a:txBody>
                    <a:bodyPr/>
                    <a:lstStyle/>
                    <a:p>
                      <a:pPr marL="0" marR="0" lvl="0" indent="0" algn="ctr" rtl="0">
                        <a:spcBef>
                          <a:spcPts val="0"/>
                        </a:spcBef>
                        <a:spcAft>
                          <a:spcPts val="0"/>
                        </a:spcAft>
                        <a:buNone/>
                      </a:pPr>
                      <a:r>
                        <a:rPr lang="en-US" sz="2400"/>
                        <a:t>$4.2 Mil Millones</a:t>
                      </a:r>
                      <a:endParaRPr sz="2400"/>
                    </a:p>
                  </a:txBody>
                  <a:tcPr marL="91450" marR="91450" marT="45725" marB="45725"/>
                </a:tc>
                <a:extLst>
                  <a:ext uri="{0D108BD9-81ED-4DB2-BD59-A6C34878D82A}">
                    <a16:rowId xmlns:a16="http://schemas.microsoft.com/office/drawing/2014/main" val="10002"/>
                  </a:ext>
                </a:extLst>
              </a:tr>
            </a:tbl>
          </a:graphicData>
        </a:graphic>
      </p:graphicFrame>
      <p:sp>
        <p:nvSpPr>
          <p:cNvPr id="402" name="Google Shape;402;p49"/>
          <p:cNvSpPr txBox="1">
            <a:spLocks noGrp="1"/>
          </p:cNvSpPr>
          <p:nvPr>
            <p:ph type="body" idx="1"/>
          </p:nvPr>
        </p:nvSpPr>
        <p:spPr>
          <a:xfrm>
            <a:off x="838199" y="1328176"/>
            <a:ext cx="4525371" cy="6436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r>
              <a:rPr lang="en-US" sz="3600" u="sng" dirty="0" err="1"/>
              <a:t>Citaciones</a:t>
            </a:r>
            <a:r>
              <a:rPr lang="en-US" sz="3600" dirty="0"/>
              <a:t> y </a:t>
            </a:r>
            <a:r>
              <a:rPr lang="en-US" sz="3600" dirty="0" err="1"/>
              <a:t>costos</a:t>
            </a:r>
            <a:r>
              <a:rPr lang="en-US" sz="3600" dirty="0"/>
              <a:t>:</a:t>
            </a:r>
            <a:endParaRPr dirty="0"/>
          </a:p>
          <a:p>
            <a:pPr marL="0" lvl="0" indent="0" algn="l" rtl="0">
              <a:spcBef>
                <a:spcPts val="720"/>
              </a:spcBef>
              <a:spcAft>
                <a:spcPts val="0"/>
              </a:spcAft>
              <a:buClr>
                <a:schemeClr val="dk1"/>
              </a:buClr>
              <a:buSzPts val="3600"/>
              <a:buNone/>
            </a:pPr>
            <a:endParaRPr sz="3600" dirty="0"/>
          </a:p>
          <a:p>
            <a:pPr marL="0" lvl="0" indent="0" algn="l" rtl="0">
              <a:spcBef>
                <a:spcPts val="720"/>
              </a:spcBef>
              <a:spcAft>
                <a:spcPts val="0"/>
              </a:spcAft>
              <a:buClr>
                <a:schemeClr val="dk1"/>
              </a:buClr>
              <a:buSzPts val="3600"/>
              <a:buNone/>
            </a:pPr>
            <a:endParaRPr sz="3600" dirty="0"/>
          </a:p>
        </p:txBody>
      </p:sp>
      <p:sp>
        <p:nvSpPr>
          <p:cNvPr id="403" name="Google Shape;403;p49"/>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Estadísticas y Datos</a:t>
            </a:r>
            <a:endParaRPr>
              <a:latin typeface="Arial Black"/>
              <a:ea typeface="Arial Black"/>
              <a:cs typeface="Arial Black"/>
              <a:sym typeface="Arial Black"/>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
        <p:nvSpPr>
          <p:cNvPr id="410" name="Google Shape;410;p50"/>
          <p:cNvSpPr txBox="1">
            <a:spLocks noGrp="1"/>
          </p:cNvSpPr>
          <p:nvPr>
            <p:ph type="body" idx="1"/>
          </p:nvPr>
        </p:nvSpPr>
        <p:spPr>
          <a:xfrm>
            <a:off x="1471250" y="1462225"/>
            <a:ext cx="7772400" cy="5395800"/>
          </a:xfrm>
          <a:prstGeom prst="rect">
            <a:avLst/>
          </a:prstGeom>
          <a:noFill/>
          <a:ln>
            <a:noFill/>
          </a:ln>
        </p:spPr>
        <p:txBody>
          <a:bodyPr spcFirstLastPara="1" wrap="square" lIns="91425" tIns="45700" rIns="91425" bIns="45700" anchor="t" anchorCtr="0">
            <a:noAutofit/>
          </a:bodyPr>
          <a:lstStyle/>
          <a:p>
            <a:pPr marL="457189" lvl="0" indent="-406389" algn="l" rtl="0">
              <a:lnSpc>
                <a:spcPct val="90000"/>
              </a:lnSpc>
              <a:spcBef>
                <a:spcPts val="0"/>
              </a:spcBef>
              <a:spcAft>
                <a:spcPts val="0"/>
              </a:spcAft>
              <a:buClr>
                <a:schemeClr val="dk1"/>
              </a:buClr>
              <a:buSzPts val="2530"/>
              <a:buChar char="•"/>
            </a:pPr>
            <a:r>
              <a:rPr lang="en-US" sz="2530" dirty="0" err="1"/>
              <a:t>Avulsión</a:t>
            </a:r>
            <a:endParaRPr sz="2530" dirty="0"/>
          </a:p>
          <a:p>
            <a:pPr marL="457189" lvl="0" indent="-406389" algn="l" rtl="0">
              <a:lnSpc>
                <a:spcPct val="90000"/>
              </a:lnSpc>
              <a:spcBef>
                <a:spcPts val="666"/>
              </a:spcBef>
              <a:spcAft>
                <a:spcPts val="0"/>
              </a:spcAft>
              <a:buClr>
                <a:schemeClr val="dk1"/>
              </a:buClr>
              <a:buSzPts val="2530"/>
              <a:buChar char="•"/>
            </a:pPr>
            <a:r>
              <a:rPr lang="en-US" sz="2530" dirty="0" err="1"/>
              <a:t>Concusión</a:t>
            </a:r>
            <a:endParaRPr sz="2530" dirty="0"/>
          </a:p>
          <a:p>
            <a:pPr marL="457189" lvl="0" indent="-406389" algn="l" rtl="0">
              <a:lnSpc>
                <a:spcPct val="90000"/>
              </a:lnSpc>
              <a:spcBef>
                <a:spcPts val="666"/>
              </a:spcBef>
              <a:spcAft>
                <a:spcPts val="0"/>
              </a:spcAft>
              <a:buClr>
                <a:schemeClr val="dk1"/>
              </a:buClr>
              <a:buSzPts val="2530"/>
              <a:buChar char="•"/>
            </a:pPr>
            <a:r>
              <a:rPr lang="en-US" sz="2530" dirty="0" err="1"/>
              <a:t>Lesión</a:t>
            </a:r>
            <a:r>
              <a:rPr lang="en-US" sz="2530" dirty="0"/>
              <a:t> </a:t>
            </a:r>
            <a:r>
              <a:rPr lang="en-US" sz="2530" dirty="0" err="1"/>
              <a:t>por</a:t>
            </a:r>
            <a:r>
              <a:rPr lang="en-US" sz="2530" dirty="0"/>
              <a:t> </a:t>
            </a:r>
            <a:r>
              <a:rPr lang="en-US" sz="2530" dirty="0" err="1"/>
              <a:t>aplastamiento</a:t>
            </a:r>
            <a:endParaRPr sz="2530" dirty="0"/>
          </a:p>
          <a:p>
            <a:pPr marL="457189" lvl="0" indent="-406389" algn="l" rtl="0">
              <a:lnSpc>
                <a:spcPct val="90000"/>
              </a:lnSpc>
              <a:spcBef>
                <a:spcPts val="666"/>
              </a:spcBef>
              <a:spcAft>
                <a:spcPts val="0"/>
              </a:spcAft>
              <a:buClr>
                <a:schemeClr val="dk1"/>
              </a:buClr>
              <a:buSzPts val="2530"/>
              <a:buChar char="•"/>
            </a:pPr>
            <a:r>
              <a:rPr lang="en-US" sz="2530" dirty="0"/>
              <a:t>Corte, </a:t>
            </a:r>
            <a:r>
              <a:rPr lang="en-US" sz="2530" dirty="0" err="1"/>
              <a:t>laceración</a:t>
            </a:r>
            <a:endParaRPr sz="2530" dirty="0"/>
          </a:p>
          <a:p>
            <a:pPr marL="457189" lvl="0" indent="-406389" algn="l" rtl="0">
              <a:lnSpc>
                <a:spcPct val="90000"/>
              </a:lnSpc>
              <a:spcBef>
                <a:spcPts val="666"/>
              </a:spcBef>
              <a:spcAft>
                <a:spcPts val="0"/>
              </a:spcAft>
              <a:buClr>
                <a:schemeClr val="dk1"/>
              </a:buClr>
              <a:buSzPts val="2530"/>
              <a:buChar char="•"/>
            </a:pPr>
            <a:r>
              <a:rPr lang="en-US" sz="2530" dirty="0" err="1"/>
              <a:t>Luxación</a:t>
            </a:r>
            <a:r>
              <a:rPr lang="en-US" sz="2530" dirty="0"/>
              <a:t> articular</a:t>
            </a:r>
            <a:endParaRPr sz="3466" dirty="0"/>
          </a:p>
          <a:p>
            <a:pPr marL="457189" lvl="0" indent="-406389" algn="l" rtl="0">
              <a:lnSpc>
                <a:spcPct val="90000"/>
              </a:lnSpc>
              <a:spcBef>
                <a:spcPts val="666"/>
              </a:spcBef>
              <a:spcAft>
                <a:spcPts val="0"/>
              </a:spcAft>
              <a:buClr>
                <a:schemeClr val="dk1"/>
              </a:buClr>
              <a:buSzPts val="2530"/>
              <a:buChar char="•"/>
            </a:pPr>
            <a:r>
              <a:rPr lang="en-US" sz="2530" dirty="0" err="1"/>
              <a:t>Fractura</a:t>
            </a:r>
            <a:endParaRPr sz="2530" dirty="0"/>
          </a:p>
          <a:p>
            <a:pPr marL="457189" lvl="0" indent="-406389" algn="l" rtl="0">
              <a:lnSpc>
                <a:spcPct val="90000"/>
              </a:lnSpc>
              <a:spcBef>
                <a:spcPts val="666"/>
              </a:spcBef>
              <a:spcAft>
                <a:spcPts val="0"/>
              </a:spcAft>
              <a:buClr>
                <a:schemeClr val="dk1"/>
              </a:buClr>
              <a:buSzPts val="2530"/>
              <a:buChar char="•"/>
            </a:pPr>
            <a:r>
              <a:rPr lang="en-US" sz="2530" dirty="0" err="1"/>
              <a:t>Lesiones</a:t>
            </a:r>
            <a:r>
              <a:rPr lang="en-US" sz="2530" dirty="0"/>
              <a:t> </a:t>
            </a:r>
            <a:r>
              <a:rPr lang="en-US" sz="2530" dirty="0" err="1"/>
              <a:t>internas</a:t>
            </a:r>
            <a:endParaRPr sz="2530" dirty="0"/>
          </a:p>
          <a:p>
            <a:pPr marL="457189" lvl="0" indent="-406389" algn="l" rtl="0">
              <a:lnSpc>
                <a:spcPct val="90000"/>
              </a:lnSpc>
              <a:spcBef>
                <a:spcPts val="666"/>
              </a:spcBef>
              <a:spcAft>
                <a:spcPts val="0"/>
              </a:spcAft>
              <a:buClr>
                <a:schemeClr val="dk1"/>
              </a:buClr>
              <a:buSzPts val="2530"/>
              <a:buChar char="•"/>
            </a:pPr>
            <a:r>
              <a:rPr lang="en-US" sz="2530" dirty="0" err="1"/>
              <a:t>Intracraneal</a:t>
            </a:r>
            <a:endParaRPr sz="2530" dirty="0"/>
          </a:p>
          <a:p>
            <a:pPr marL="457189" lvl="0" indent="-406389" algn="l" rtl="0">
              <a:lnSpc>
                <a:spcPct val="90000"/>
              </a:lnSpc>
              <a:spcBef>
                <a:spcPts val="666"/>
              </a:spcBef>
              <a:spcAft>
                <a:spcPts val="0"/>
              </a:spcAft>
              <a:buClr>
                <a:schemeClr val="dk1"/>
              </a:buClr>
              <a:buSzPts val="2530"/>
              <a:buChar char="•"/>
            </a:pPr>
            <a:r>
              <a:rPr lang="en-US" sz="2530" dirty="0" err="1"/>
              <a:t>Punción</a:t>
            </a:r>
            <a:endParaRPr sz="2530" dirty="0"/>
          </a:p>
          <a:p>
            <a:pPr marL="457189" lvl="0" indent="-406389" algn="l" rtl="0">
              <a:lnSpc>
                <a:spcPct val="90000"/>
              </a:lnSpc>
              <a:spcBef>
                <a:spcPts val="666"/>
              </a:spcBef>
              <a:spcAft>
                <a:spcPts val="0"/>
              </a:spcAft>
              <a:buClr>
                <a:schemeClr val="dk1"/>
              </a:buClr>
              <a:buSzPts val="2530"/>
              <a:buChar char="•"/>
            </a:pPr>
            <a:r>
              <a:rPr lang="en-US" sz="2530" dirty="0"/>
              <a:t>Dolor</a:t>
            </a:r>
            <a:endParaRPr sz="3466" dirty="0"/>
          </a:p>
          <a:p>
            <a:pPr marL="457189" lvl="0" indent="-406389" algn="l" rtl="0">
              <a:lnSpc>
                <a:spcPct val="90000"/>
              </a:lnSpc>
              <a:spcBef>
                <a:spcPts val="666"/>
              </a:spcBef>
              <a:spcAft>
                <a:spcPts val="0"/>
              </a:spcAft>
              <a:buClr>
                <a:schemeClr val="dk1"/>
              </a:buClr>
              <a:buSzPts val="2530"/>
              <a:buChar char="•"/>
            </a:pPr>
            <a:r>
              <a:rPr lang="en-US" sz="2530" dirty="0" err="1"/>
              <a:t>Estar</a:t>
            </a:r>
            <a:r>
              <a:rPr lang="en-US" sz="2530" dirty="0"/>
              <a:t> </a:t>
            </a:r>
            <a:r>
              <a:rPr lang="en-US" sz="2530" dirty="0" err="1"/>
              <a:t>adolorido</a:t>
            </a:r>
            <a:endParaRPr sz="2530" dirty="0"/>
          </a:p>
          <a:p>
            <a:pPr marL="457189" lvl="0" indent="-406389" algn="l" rtl="0">
              <a:lnSpc>
                <a:spcPct val="90000"/>
              </a:lnSpc>
              <a:spcBef>
                <a:spcPts val="666"/>
              </a:spcBef>
              <a:spcAft>
                <a:spcPts val="0"/>
              </a:spcAft>
              <a:buClr>
                <a:schemeClr val="dk1"/>
              </a:buClr>
              <a:buSzPts val="2530"/>
              <a:buChar char="•"/>
            </a:pPr>
            <a:r>
              <a:rPr lang="en-US" sz="2530" dirty="0" err="1"/>
              <a:t>Traumático</a:t>
            </a:r>
            <a:endParaRPr sz="2530" dirty="0"/>
          </a:p>
          <a:p>
            <a:pPr marL="457189" lvl="0" indent="-245734" algn="l" rtl="0">
              <a:lnSpc>
                <a:spcPct val="90000"/>
              </a:lnSpc>
              <a:spcBef>
                <a:spcPts val="666"/>
              </a:spcBef>
              <a:spcAft>
                <a:spcPts val="0"/>
              </a:spcAft>
              <a:buClr>
                <a:schemeClr val="dk1"/>
              </a:buClr>
              <a:buSzPts val="3330"/>
              <a:buNone/>
            </a:pPr>
            <a:endParaRPr sz="2530" dirty="0"/>
          </a:p>
        </p:txBody>
      </p:sp>
      <p:sp>
        <p:nvSpPr>
          <p:cNvPr id="411" name="Google Shape;411;p50"/>
          <p:cNvSpPr txBox="1">
            <a:spLocks noGrp="1"/>
          </p:cNvSpPr>
          <p:nvPr>
            <p:ph type="title"/>
          </p:nvPr>
        </p:nvSpPr>
        <p:spPr>
          <a:xfrm>
            <a:off x="-68400" y="136525"/>
            <a:ext cx="12192000" cy="1325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Tipos de lesiones no fatales:</a:t>
            </a:r>
            <a:endParaRPr sz="5280">
              <a:latin typeface="Arial Black"/>
              <a:ea typeface="Arial Black"/>
              <a:cs typeface="Arial Black"/>
              <a:sym typeface="Arial Black"/>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sp>
        <p:nvSpPr>
          <p:cNvPr id="418" name="Google Shape;418;p51"/>
          <p:cNvSpPr txBox="1">
            <a:spLocks noGrp="1"/>
          </p:cNvSpPr>
          <p:nvPr>
            <p:ph type="body" idx="1"/>
          </p:nvPr>
        </p:nvSpPr>
        <p:spPr>
          <a:xfrm>
            <a:off x="1360713" y="1774273"/>
            <a:ext cx="7772401" cy="4947203"/>
          </a:xfrm>
          <a:prstGeom prst="rect">
            <a:avLst/>
          </a:prstGeom>
          <a:noFill/>
          <a:ln>
            <a:noFill/>
          </a:ln>
        </p:spPr>
        <p:txBody>
          <a:bodyPr spcFirstLastPara="1" wrap="square" lIns="91425" tIns="45700" rIns="91425" bIns="45700" anchor="t" anchorCtr="0">
            <a:noAutofit/>
          </a:bodyPr>
          <a:lstStyle/>
          <a:p>
            <a:pPr marL="457189" lvl="0" indent="-457189" algn="l" rtl="0">
              <a:spcBef>
                <a:spcPts val="0"/>
              </a:spcBef>
              <a:spcAft>
                <a:spcPts val="0"/>
              </a:spcAft>
              <a:buClr>
                <a:schemeClr val="dk1"/>
              </a:buClr>
              <a:buSzPts val="3600"/>
              <a:buChar char="•"/>
            </a:pPr>
            <a:r>
              <a:rPr lang="en-US" sz="3600"/>
              <a:t>Derrumbes</a:t>
            </a:r>
            <a:endParaRPr sz="3600"/>
          </a:p>
          <a:p>
            <a:pPr marL="457189" lvl="0" indent="-457189" algn="l" rtl="0">
              <a:spcBef>
                <a:spcPts val="720"/>
              </a:spcBef>
              <a:spcAft>
                <a:spcPts val="0"/>
              </a:spcAft>
              <a:buClr>
                <a:schemeClr val="dk1"/>
              </a:buClr>
              <a:buSzPts val="3600"/>
              <a:buChar char="•"/>
            </a:pPr>
            <a:r>
              <a:rPr lang="en-US" sz="3600"/>
              <a:t>Caer a través de la superficie</a:t>
            </a:r>
            <a:endParaRPr sz="3600"/>
          </a:p>
          <a:p>
            <a:pPr marL="457189" lvl="0" indent="-457189" algn="l" rtl="0">
              <a:spcBef>
                <a:spcPts val="720"/>
              </a:spcBef>
              <a:spcAft>
                <a:spcPts val="0"/>
              </a:spcAft>
              <a:buClr>
                <a:schemeClr val="dk1"/>
              </a:buClr>
              <a:buSzPts val="3600"/>
              <a:buChar char="•"/>
            </a:pPr>
            <a:r>
              <a:rPr lang="en-US" sz="3600"/>
              <a:t>Caer a un nivel más bajo</a:t>
            </a:r>
            <a:endParaRPr/>
          </a:p>
          <a:p>
            <a:pPr marL="457189" lvl="0" indent="-457189" algn="l" rtl="0">
              <a:spcBef>
                <a:spcPts val="720"/>
              </a:spcBef>
              <a:spcAft>
                <a:spcPts val="0"/>
              </a:spcAft>
              <a:buClr>
                <a:schemeClr val="dk1"/>
              </a:buClr>
              <a:buSzPts val="3600"/>
              <a:buChar char="•"/>
            </a:pPr>
            <a:r>
              <a:rPr lang="en-US" sz="3600"/>
              <a:t>Caída de estructura colapsada</a:t>
            </a:r>
            <a:endParaRPr sz="3600"/>
          </a:p>
          <a:p>
            <a:pPr marL="457189" lvl="0" indent="-457189" algn="l" rtl="0">
              <a:spcBef>
                <a:spcPts val="720"/>
              </a:spcBef>
              <a:spcAft>
                <a:spcPts val="0"/>
              </a:spcAft>
              <a:buClr>
                <a:schemeClr val="dk1"/>
              </a:buClr>
              <a:buSzPts val="3600"/>
              <a:buChar char="•"/>
            </a:pPr>
            <a:r>
              <a:rPr lang="en-US" sz="3600"/>
              <a:t>Caer al mismo nivel</a:t>
            </a:r>
            <a:endParaRPr sz="3600"/>
          </a:p>
          <a:p>
            <a:pPr marL="457189" lvl="0" indent="-457189" algn="l" rtl="0">
              <a:spcBef>
                <a:spcPts val="720"/>
              </a:spcBef>
              <a:spcAft>
                <a:spcPts val="0"/>
              </a:spcAft>
              <a:buClr>
                <a:schemeClr val="dk1"/>
              </a:buClr>
              <a:buSzPts val="3600"/>
              <a:buChar char="•"/>
            </a:pPr>
            <a:r>
              <a:rPr lang="en-US" sz="3600"/>
              <a:t>Corrimiento</a:t>
            </a:r>
            <a:endParaRPr sz="3600"/>
          </a:p>
          <a:p>
            <a:pPr marL="457189" lvl="0" indent="-457189" algn="l" rtl="0">
              <a:spcBef>
                <a:spcPts val="720"/>
              </a:spcBef>
              <a:spcAft>
                <a:spcPts val="0"/>
              </a:spcAft>
              <a:buClr>
                <a:schemeClr val="dk1"/>
              </a:buClr>
              <a:buSzPts val="3600"/>
              <a:buChar char="•"/>
            </a:pPr>
            <a:r>
              <a:rPr lang="en-US" sz="3600"/>
              <a:t>Saltar sobre o a una ubicación</a:t>
            </a:r>
            <a:endParaRPr sz="3600"/>
          </a:p>
          <a:p>
            <a:pPr marL="457189" lvl="0" indent="-228589" algn="l" rtl="0">
              <a:spcBef>
                <a:spcPts val="720"/>
              </a:spcBef>
              <a:spcAft>
                <a:spcPts val="0"/>
              </a:spcAft>
              <a:buClr>
                <a:schemeClr val="dk1"/>
              </a:buClr>
              <a:buSzPts val="3600"/>
              <a:buNone/>
            </a:pPr>
            <a:endParaRPr sz="3600"/>
          </a:p>
        </p:txBody>
      </p:sp>
      <p:sp>
        <p:nvSpPr>
          <p:cNvPr id="419" name="Google Shape;419;p51"/>
          <p:cNvSpPr txBox="1">
            <a:spLocks noGrp="1"/>
          </p:cNvSpPr>
          <p:nvPr>
            <p:ph type="title"/>
          </p:nvPr>
        </p:nvSpPr>
        <p:spPr>
          <a:xfrm>
            <a:off x="592873" y="-139340"/>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br>
              <a:rPr lang="en-US" sz="5280">
                <a:latin typeface="Arial Black"/>
                <a:ea typeface="Arial Black"/>
                <a:cs typeface="Arial Black"/>
                <a:sym typeface="Arial Black"/>
              </a:rPr>
            </a:br>
            <a:r>
              <a:rPr lang="en-US" sz="5280">
                <a:latin typeface="Arial Black"/>
                <a:ea typeface="Arial Black"/>
                <a:cs typeface="Arial Black"/>
                <a:sym typeface="Arial Black"/>
              </a:rPr>
              <a:t>Eventos de lesiones no fatales: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11" name="Google Shape;111;p16"/>
          <p:cNvSpPr/>
          <p:nvPr/>
        </p:nvSpPr>
        <p:spPr>
          <a:xfrm>
            <a:off x="1695152" y="1567901"/>
            <a:ext cx="8464848" cy="433965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202124"/>
              </a:buClr>
              <a:buSzPts val="3200"/>
              <a:buFont typeface="Arial"/>
              <a:buChar char="•"/>
            </a:pPr>
            <a:r>
              <a:rPr lang="en-US" sz="3200" b="0" i="0" u="none" strike="noStrike" cap="none" dirty="0" err="1">
                <a:solidFill>
                  <a:srgbClr val="202124"/>
                </a:solidFill>
                <a:latin typeface="Arial"/>
                <a:ea typeface="Arial"/>
                <a:cs typeface="Arial"/>
                <a:sym typeface="Arial"/>
              </a:rPr>
              <a:t>Identificar</a:t>
            </a:r>
            <a:r>
              <a:rPr lang="en-US" sz="3200" b="0" i="0" u="none" strike="noStrike" cap="none" dirty="0">
                <a:solidFill>
                  <a:srgbClr val="202124"/>
                </a:solidFill>
                <a:latin typeface="Arial"/>
                <a:ea typeface="Arial"/>
                <a:cs typeface="Arial"/>
                <a:sym typeface="Arial"/>
              </a:rPr>
              <a:t> </a:t>
            </a:r>
            <a:r>
              <a:rPr lang="en-US" sz="3200" b="0" i="0" u="none" strike="noStrike" cap="none" dirty="0" err="1">
                <a:solidFill>
                  <a:srgbClr val="202124"/>
                </a:solidFill>
                <a:latin typeface="Arial"/>
                <a:ea typeface="Arial"/>
                <a:cs typeface="Arial"/>
                <a:sym typeface="Arial"/>
              </a:rPr>
              <a:t>los</a:t>
            </a:r>
            <a:r>
              <a:rPr lang="en-US" sz="3200" b="0" i="0" u="none" strike="noStrike" cap="none" dirty="0">
                <a:solidFill>
                  <a:srgbClr val="202124"/>
                </a:solidFill>
                <a:latin typeface="Arial"/>
                <a:ea typeface="Arial"/>
                <a:cs typeface="Arial"/>
                <a:sym typeface="Arial"/>
              </a:rPr>
              <a:t> derechos de </a:t>
            </a:r>
            <a:r>
              <a:rPr lang="en-US" sz="3200" b="0" i="0" u="none" strike="noStrike" cap="none" dirty="0" err="1">
                <a:solidFill>
                  <a:srgbClr val="202124"/>
                </a:solidFill>
                <a:latin typeface="Arial"/>
                <a:ea typeface="Arial"/>
                <a:cs typeface="Arial"/>
                <a:sym typeface="Arial"/>
              </a:rPr>
              <a:t>los</a:t>
            </a:r>
            <a:r>
              <a:rPr lang="en-US" sz="3200" b="0" i="0" u="none" strike="noStrike" cap="none" dirty="0">
                <a:solidFill>
                  <a:srgbClr val="202124"/>
                </a:solidFill>
                <a:latin typeface="Arial"/>
                <a:ea typeface="Arial"/>
                <a:cs typeface="Arial"/>
                <a:sym typeface="Arial"/>
              </a:rPr>
              <a:t> </a:t>
            </a:r>
            <a:r>
              <a:rPr lang="en-US" sz="3200" b="0" i="0" u="none" strike="noStrike" cap="none" dirty="0" err="1">
                <a:solidFill>
                  <a:srgbClr val="202124"/>
                </a:solidFill>
                <a:latin typeface="Arial"/>
                <a:ea typeface="Arial"/>
                <a:cs typeface="Arial"/>
                <a:sym typeface="Arial"/>
              </a:rPr>
              <a:t>trabajadores</a:t>
            </a:r>
            <a:r>
              <a:rPr lang="en-US" sz="3200" b="0" i="0" u="none" strike="noStrike" cap="none" dirty="0">
                <a:solidFill>
                  <a:srgbClr val="202124"/>
                </a:solidFill>
                <a:latin typeface="Arial"/>
                <a:ea typeface="Arial"/>
                <a:cs typeface="Arial"/>
                <a:sym typeface="Arial"/>
              </a:rPr>
              <a:t> </a:t>
            </a:r>
            <a:r>
              <a:rPr lang="en-US" sz="3200" b="0" i="0" u="none" strike="noStrike" cap="none" dirty="0" err="1">
                <a:solidFill>
                  <a:srgbClr val="202124"/>
                </a:solidFill>
                <a:latin typeface="Arial"/>
                <a:ea typeface="Arial"/>
                <a:cs typeface="Arial"/>
                <a:sym typeface="Arial"/>
              </a:rPr>
              <a:t>bajo</a:t>
            </a:r>
            <a:r>
              <a:rPr lang="en-US" sz="3200" b="0" i="0" u="none" strike="noStrike" cap="none" dirty="0">
                <a:solidFill>
                  <a:srgbClr val="202124"/>
                </a:solidFill>
                <a:latin typeface="Arial"/>
                <a:ea typeface="Arial"/>
                <a:cs typeface="Arial"/>
                <a:sym typeface="Arial"/>
              </a:rPr>
              <a:t> la Ley OSHA</a:t>
            </a:r>
            <a:endParaRPr sz="3200" b="0" i="0" u="none" strike="noStrike" cap="none" dirty="0">
              <a:solidFill>
                <a:schemeClr val="dk1"/>
              </a:solidFill>
              <a:latin typeface="Calibri"/>
              <a:ea typeface="Calibri"/>
              <a:cs typeface="Calibri"/>
              <a:sym typeface="Calibri"/>
            </a:endParaRPr>
          </a:p>
          <a:p>
            <a:pPr marL="457200" lvl="0" indent="-457200">
              <a:spcBef>
                <a:spcPts val="1200"/>
              </a:spcBef>
              <a:buClr>
                <a:schemeClr val="dk1"/>
              </a:buClr>
              <a:buSzPts val="3200"/>
              <a:buFont typeface="Arial"/>
              <a:buChar char="•"/>
            </a:pPr>
            <a:r>
              <a:rPr lang="es-ES" sz="3200" dirty="0">
                <a:solidFill>
                  <a:schemeClr val="dk1"/>
                </a:solidFill>
                <a:latin typeface="Calibri"/>
                <a:ea typeface="Calibri"/>
                <a:cs typeface="Calibri"/>
                <a:sym typeface="Calibri"/>
              </a:rPr>
              <a:t>Definir entre 15 y 20 términos clave </a:t>
            </a:r>
            <a:r>
              <a:rPr lang="es-ES" sz="3200" u="sng" dirty="0">
                <a:solidFill>
                  <a:schemeClr val="dk1"/>
                </a:solidFill>
                <a:latin typeface="Calibri"/>
                <a:ea typeface="Calibri"/>
                <a:cs typeface="Calibri"/>
                <a:sym typeface="Calibri"/>
              </a:rPr>
              <a:t>relacionados con los riesgos y las protecciones </a:t>
            </a:r>
            <a:r>
              <a:rPr lang="es-ES" sz="3200" dirty="0">
                <a:solidFill>
                  <a:schemeClr val="dk1"/>
                </a:solidFill>
                <a:latin typeface="Calibri"/>
                <a:ea typeface="Calibri"/>
                <a:cs typeface="Calibri"/>
                <a:sym typeface="Calibri"/>
              </a:rPr>
              <a:t>de las zanjas y las excavaciones</a:t>
            </a:r>
            <a:endParaRPr lang="en-US" sz="3200" b="0" i="0" u="none" strike="noStrike" cap="none" dirty="0">
              <a:solidFill>
                <a:schemeClr val="dk1"/>
              </a:solidFill>
              <a:latin typeface="Calibri"/>
              <a:ea typeface="Calibri"/>
              <a:cs typeface="Calibri"/>
              <a:sym typeface="Calibri"/>
            </a:endParaRPr>
          </a:p>
          <a:p>
            <a:pPr marL="457200" marR="0" lvl="0" indent="-457200" algn="l" rtl="0">
              <a:spcBef>
                <a:spcPts val="1200"/>
              </a:spcBef>
              <a:spcAft>
                <a:spcPts val="0"/>
              </a:spcAft>
              <a:buClr>
                <a:schemeClr val="dk1"/>
              </a:buClr>
              <a:buSzPts val="3200"/>
              <a:buFont typeface="Arial"/>
              <a:buChar char="•"/>
            </a:pPr>
            <a:r>
              <a:rPr lang="en-US" sz="3200" b="0" i="0" u="none" strike="noStrike" cap="none" dirty="0" err="1">
                <a:solidFill>
                  <a:schemeClr val="dk1"/>
                </a:solidFill>
                <a:latin typeface="Calibri"/>
                <a:ea typeface="Calibri"/>
                <a:cs typeface="Calibri"/>
                <a:sym typeface="Calibri"/>
              </a:rPr>
              <a:t>Discutir</a:t>
            </a:r>
            <a:r>
              <a:rPr lang="en-US" sz="3200" b="0" i="0" u="none" strike="noStrike" cap="none" dirty="0">
                <a:solidFill>
                  <a:schemeClr val="dk1"/>
                </a:solidFill>
                <a:latin typeface="Calibri"/>
                <a:ea typeface="Calibri"/>
                <a:cs typeface="Calibri"/>
                <a:sym typeface="Calibri"/>
              </a:rPr>
              <a:t> las </a:t>
            </a:r>
            <a:r>
              <a:rPr lang="en-US" sz="3200" b="0" i="0" u="none" strike="noStrike" cap="none" dirty="0" err="1">
                <a:solidFill>
                  <a:schemeClr val="dk1"/>
                </a:solidFill>
                <a:latin typeface="Calibri"/>
                <a:ea typeface="Calibri"/>
                <a:cs typeface="Calibri"/>
                <a:sym typeface="Calibri"/>
              </a:rPr>
              <a:t>estadísticas</a:t>
            </a:r>
            <a:r>
              <a:rPr lang="en-US" sz="3200" b="0" i="0" u="none" strike="noStrike" cap="none" dirty="0">
                <a:solidFill>
                  <a:schemeClr val="dk1"/>
                </a:solidFill>
                <a:latin typeface="Calibri"/>
                <a:ea typeface="Calibri"/>
                <a:cs typeface="Calibri"/>
                <a:sym typeface="Calibri"/>
              </a:rPr>
              <a:t> de </a:t>
            </a:r>
            <a:r>
              <a:rPr lang="en-US" sz="3200" b="0" i="0" u="none" strike="noStrike" cap="none" dirty="0" err="1">
                <a:solidFill>
                  <a:schemeClr val="dk1"/>
                </a:solidFill>
                <a:latin typeface="Calibri"/>
                <a:ea typeface="Calibri"/>
                <a:cs typeface="Calibri"/>
                <a:sym typeface="Calibri"/>
              </a:rPr>
              <a:t>lesiones</a:t>
            </a:r>
            <a:r>
              <a:rPr lang="en-US" sz="3200" b="0" i="0" u="none" strike="noStrike" cap="none" dirty="0">
                <a:solidFill>
                  <a:schemeClr val="dk1"/>
                </a:solidFill>
                <a:latin typeface="Calibri"/>
                <a:ea typeface="Calibri"/>
                <a:cs typeface="Calibri"/>
                <a:sym typeface="Calibri"/>
              </a:rPr>
              <a:t> y </a:t>
            </a:r>
            <a:r>
              <a:rPr lang="en-US" sz="3200" b="0" i="0" u="none" strike="noStrike" cap="none" dirty="0" err="1">
                <a:solidFill>
                  <a:schemeClr val="dk1"/>
                </a:solidFill>
                <a:latin typeface="Calibri"/>
                <a:ea typeface="Calibri"/>
                <a:cs typeface="Calibri"/>
                <a:sym typeface="Calibri"/>
              </a:rPr>
              <a:t>enfermedades</a:t>
            </a:r>
            <a:r>
              <a:rPr lang="en-US" sz="3200" b="0" i="0" u="none" strike="noStrike" cap="none" dirty="0">
                <a:solidFill>
                  <a:schemeClr val="dk1"/>
                </a:solidFill>
                <a:latin typeface="Calibri"/>
                <a:ea typeface="Calibri"/>
                <a:cs typeface="Calibri"/>
                <a:sym typeface="Calibri"/>
              </a:rPr>
              <a:t> </a:t>
            </a:r>
            <a:r>
              <a:rPr lang="en-US" sz="3200" b="0" i="0" u="sng" strike="noStrike" cap="none" dirty="0" err="1">
                <a:solidFill>
                  <a:schemeClr val="dk1"/>
                </a:solidFill>
                <a:latin typeface="Calibri"/>
                <a:ea typeface="Calibri"/>
                <a:cs typeface="Calibri"/>
                <a:sym typeface="Calibri"/>
              </a:rPr>
              <a:t>relacionadas</a:t>
            </a:r>
            <a:r>
              <a:rPr lang="en-US" sz="3200" b="0" i="0" u="sng" strike="noStrike" cap="none" dirty="0">
                <a:solidFill>
                  <a:schemeClr val="dk1"/>
                </a:solidFill>
                <a:latin typeface="Calibri"/>
                <a:ea typeface="Calibri"/>
                <a:cs typeface="Calibri"/>
                <a:sym typeface="Calibri"/>
              </a:rPr>
              <a:t> con </a:t>
            </a:r>
            <a:r>
              <a:rPr lang="en-US" sz="3200" b="0" i="0" u="none" strike="noStrike" cap="none" dirty="0" err="1">
                <a:solidFill>
                  <a:schemeClr val="dk1"/>
                </a:solidFill>
                <a:latin typeface="Calibri"/>
                <a:ea typeface="Calibri"/>
                <a:cs typeface="Calibri"/>
                <a:sym typeface="Calibri"/>
              </a:rPr>
              <a:t>trabajos</a:t>
            </a:r>
            <a:r>
              <a:rPr lang="en-US" sz="3200" b="0" i="0" u="none" strike="noStrike" cap="none" dirty="0">
                <a:solidFill>
                  <a:schemeClr val="dk1"/>
                </a:solidFill>
                <a:latin typeface="Calibri"/>
                <a:ea typeface="Calibri"/>
                <a:cs typeface="Calibri"/>
                <a:sym typeface="Calibri"/>
              </a:rPr>
              <a:t> de </a:t>
            </a:r>
            <a:r>
              <a:rPr lang="en-US" sz="3200" b="0" i="0" u="none" strike="noStrike" cap="none" dirty="0" err="1">
                <a:solidFill>
                  <a:schemeClr val="dk1"/>
                </a:solidFill>
                <a:latin typeface="Calibri"/>
                <a:ea typeface="Calibri"/>
                <a:cs typeface="Calibri"/>
                <a:sym typeface="Calibri"/>
              </a:rPr>
              <a:t>excavación</a:t>
            </a:r>
            <a:r>
              <a:rPr lang="en-US" sz="3200" b="0" i="0" u="none" strike="noStrike" cap="none" dirty="0">
                <a:solidFill>
                  <a:schemeClr val="dk1"/>
                </a:solidFill>
                <a:latin typeface="Calibri"/>
                <a:ea typeface="Calibri"/>
                <a:cs typeface="Calibri"/>
                <a:sym typeface="Calibri"/>
              </a:rPr>
              <a:t> y </a:t>
            </a:r>
            <a:r>
              <a:rPr lang="en-US" sz="3200" b="0" i="0" u="sng" strike="noStrike" cap="none" dirty="0" err="1">
                <a:solidFill>
                  <a:schemeClr val="dk1"/>
                </a:solidFill>
                <a:latin typeface="Calibri"/>
                <a:ea typeface="Calibri"/>
                <a:cs typeface="Calibri"/>
                <a:sym typeface="Calibri"/>
              </a:rPr>
              <a:t>zanjeo</a:t>
            </a:r>
            <a:r>
              <a:rPr lang="en-US" sz="3200" b="0" i="0" u="none" strike="noStrike" cap="none" dirty="0">
                <a:solidFill>
                  <a:schemeClr val="dk1"/>
                </a:solidFill>
                <a:latin typeface="Calibri"/>
                <a:ea typeface="Calibri"/>
                <a:cs typeface="Calibri"/>
                <a:sym typeface="Calibri"/>
              </a:rPr>
              <a:t>.</a:t>
            </a:r>
            <a:endParaRPr sz="3200" b="0" i="0" u="none" strike="noStrike" cap="none" dirty="0">
              <a:solidFill>
                <a:schemeClr val="dk1"/>
              </a:solidFill>
              <a:latin typeface="Calibri"/>
              <a:ea typeface="Calibri"/>
              <a:cs typeface="Calibri"/>
              <a:sym typeface="Calibri"/>
            </a:endParaRPr>
          </a:p>
        </p:txBody>
      </p:sp>
      <p:sp>
        <p:nvSpPr>
          <p:cNvPr id="112" name="Google Shape;112;p16"/>
          <p:cNvSpPr txBox="1">
            <a:spLocks noGrp="1"/>
          </p:cNvSpPr>
          <p:nvPr>
            <p:ph type="title"/>
          </p:nvPr>
        </p:nvSpPr>
        <p:spPr>
          <a:xfrm>
            <a:off x="909918"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Objetivos de aprendizaje</a:t>
            </a:r>
            <a:endParaRPr>
              <a:latin typeface="Arial Black"/>
              <a:ea typeface="Arial Black"/>
              <a:cs typeface="Arial Black"/>
              <a:sym typeface="Arial Black"/>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
        <p:nvSpPr>
          <p:cNvPr id="426" name="Google Shape;426;p52"/>
          <p:cNvSpPr txBox="1"/>
          <p:nvPr/>
        </p:nvSpPr>
        <p:spPr>
          <a:xfrm>
            <a:off x="6634750" y="5546636"/>
            <a:ext cx="407232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This image courtesy of </a:t>
            </a:r>
            <a:r>
              <a:rPr lang="en-US" sz="1800" u="sng">
                <a:solidFill>
                  <a:schemeClr val="hlink"/>
                </a:solidFill>
                <a:latin typeface="Times New Roman"/>
                <a:ea typeface="Times New Roman"/>
                <a:cs typeface="Times New Roman"/>
                <a:sym typeface="Times New Roman"/>
                <a:hlinkClick r:id="rId3"/>
              </a:rPr>
              <a:t>OSHA</a:t>
            </a:r>
            <a:r>
              <a:rPr lang="en-US" sz="1800">
                <a:solidFill>
                  <a:schemeClr val="dk1"/>
                </a:solidFill>
                <a:latin typeface="Times New Roman"/>
                <a:ea typeface="Times New Roman"/>
                <a:cs typeface="Times New Roman"/>
                <a:sym typeface="Times New Roman"/>
              </a:rPr>
              <a:t>.</a:t>
            </a:r>
            <a:endParaRPr/>
          </a:p>
        </p:txBody>
      </p:sp>
      <p:pic>
        <p:nvPicPr>
          <p:cNvPr id="427" name="Google Shape;427;p52" descr="Personnel working in a trench with visible utilities in it. "/>
          <p:cNvPicPr preferRelativeResize="0"/>
          <p:nvPr/>
        </p:nvPicPr>
        <p:blipFill rotWithShape="1">
          <a:blip r:embed="rId4">
            <a:alphaModFix/>
          </a:blip>
          <a:srcRect/>
          <a:stretch/>
        </p:blipFill>
        <p:spPr>
          <a:xfrm>
            <a:off x="6125980" y="2083254"/>
            <a:ext cx="4515224" cy="3463382"/>
          </a:xfrm>
          <a:prstGeom prst="rect">
            <a:avLst/>
          </a:prstGeom>
          <a:noFill/>
          <a:ln>
            <a:noFill/>
          </a:ln>
        </p:spPr>
      </p:pic>
      <p:sp>
        <p:nvSpPr>
          <p:cNvPr id="428" name="Google Shape;428;p52"/>
          <p:cNvSpPr txBox="1">
            <a:spLocks noGrp="1"/>
          </p:cNvSpPr>
          <p:nvPr>
            <p:ph type="body" idx="1"/>
          </p:nvPr>
        </p:nvSpPr>
        <p:spPr>
          <a:xfrm>
            <a:off x="488999" y="1937198"/>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330"/>
              <a:buNone/>
            </a:pPr>
            <a:r>
              <a:rPr lang="en-US" sz="3330"/>
              <a:t>Servicios públicos subterráneos</a:t>
            </a:r>
            <a:endParaRPr sz="3330"/>
          </a:p>
          <a:p>
            <a:pPr marL="0" lvl="0" indent="0" algn="l" rtl="0">
              <a:lnSpc>
                <a:spcPct val="90000"/>
              </a:lnSpc>
              <a:spcBef>
                <a:spcPts val="666"/>
              </a:spcBef>
              <a:spcAft>
                <a:spcPts val="0"/>
              </a:spcAft>
              <a:buClr>
                <a:schemeClr val="dk1"/>
              </a:buClr>
              <a:buSzPts val="3330"/>
              <a:buNone/>
            </a:pPr>
            <a:endParaRPr sz="3330"/>
          </a:p>
          <a:p>
            <a:pPr marL="990575" lvl="1" indent="-380990" algn="l" rtl="0">
              <a:lnSpc>
                <a:spcPct val="90000"/>
              </a:lnSpc>
              <a:spcBef>
                <a:spcPts val="592"/>
              </a:spcBef>
              <a:spcAft>
                <a:spcPts val="0"/>
              </a:spcAft>
              <a:buClr>
                <a:schemeClr val="dk1"/>
              </a:buClr>
              <a:buSzPts val="2960"/>
              <a:buChar char="–"/>
            </a:pPr>
            <a:r>
              <a:rPr lang="en-US" sz="2960"/>
              <a:t>Gas Natural</a:t>
            </a:r>
            <a:endParaRPr/>
          </a:p>
          <a:p>
            <a:pPr marL="990575" lvl="1" indent="-380990" algn="l" rtl="0">
              <a:lnSpc>
                <a:spcPct val="90000"/>
              </a:lnSpc>
              <a:spcBef>
                <a:spcPts val="592"/>
              </a:spcBef>
              <a:spcAft>
                <a:spcPts val="0"/>
              </a:spcAft>
              <a:buClr>
                <a:schemeClr val="dk1"/>
              </a:buClr>
              <a:buSzPts val="2960"/>
              <a:buChar char="–"/>
            </a:pPr>
            <a:r>
              <a:rPr lang="en-US" sz="2960"/>
              <a:t>Alcantarilla</a:t>
            </a:r>
            <a:endParaRPr sz="2960"/>
          </a:p>
          <a:p>
            <a:pPr marL="990575" lvl="1" indent="-380990" algn="l" rtl="0">
              <a:lnSpc>
                <a:spcPct val="90000"/>
              </a:lnSpc>
              <a:spcBef>
                <a:spcPts val="592"/>
              </a:spcBef>
              <a:spcAft>
                <a:spcPts val="0"/>
              </a:spcAft>
              <a:buClr>
                <a:schemeClr val="dk1"/>
              </a:buClr>
              <a:buSzPts val="2960"/>
              <a:buChar char="–"/>
            </a:pPr>
            <a:r>
              <a:rPr lang="en-US" sz="2960"/>
              <a:t>Agua</a:t>
            </a:r>
            <a:endParaRPr/>
          </a:p>
          <a:p>
            <a:pPr marL="990575" lvl="1" indent="-380990" algn="l" rtl="0">
              <a:lnSpc>
                <a:spcPct val="90000"/>
              </a:lnSpc>
              <a:spcBef>
                <a:spcPts val="592"/>
              </a:spcBef>
              <a:spcAft>
                <a:spcPts val="0"/>
              </a:spcAft>
              <a:buClr>
                <a:schemeClr val="dk1"/>
              </a:buClr>
              <a:buSzPts val="2960"/>
              <a:buChar char="–"/>
            </a:pPr>
            <a:r>
              <a:rPr lang="en-US" sz="2960"/>
              <a:t>Electricidad</a:t>
            </a:r>
            <a:endParaRPr sz="2960"/>
          </a:p>
          <a:p>
            <a:pPr marL="990575" lvl="1" indent="-380990" algn="l" rtl="0">
              <a:lnSpc>
                <a:spcPct val="90000"/>
              </a:lnSpc>
              <a:spcBef>
                <a:spcPts val="592"/>
              </a:spcBef>
              <a:spcAft>
                <a:spcPts val="0"/>
              </a:spcAft>
              <a:buClr>
                <a:schemeClr val="dk1"/>
              </a:buClr>
              <a:buSzPts val="2960"/>
              <a:buChar char="–"/>
            </a:pPr>
            <a:r>
              <a:rPr lang="en-US" sz="2960"/>
              <a:t>Comunicación</a:t>
            </a:r>
            <a:endParaRPr sz="2960"/>
          </a:p>
          <a:p>
            <a:pPr marL="990575" lvl="1" indent="-380990" algn="l" rtl="0">
              <a:lnSpc>
                <a:spcPct val="90000"/>
              </a:lnSpc>
              <a:spcBef>
                <a:spcPts val="592"/>
              </a:spcBef>
              <a:spcAft>
                <a:spcPts val="0"/>
              </a:spcAft>
              <a:buClr>
                <a:schemeClr val="dk1"/>
              </a:buClr>
              <a:buSzPts val="2960"/>
              <a:buChar char="–"/>
            </a:pPr>
            <a:r>
              <a:rPr lang="en-US" sz="2960"/>
              <a:t>Aguas pluviales</a:t>
            </a:r>
            <a:endParaRPr sz="2960"/>
          </a:p>
        </p:txBody>
      </p:sp>
      <p:sp>
        <p:nvSpPr>
          <p:cNvPr id="429" name="Google Shape;429;p52"/>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Identificación de peligros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sp>
        <p:nvSpPr>
          <p:cNvPr id="436" name="Google Shape;436;p53"/>
          <p:cNvSpPr txBox="1"/>
          <p:nvPr/>
        </p:nvSpPr>
        <p:spPr>
          <a:xfrm>
            <a:off x="7749916" y="4646783"/>
            <a:ext cx="407232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This image courtesy of </a:t>
            </a:r>
            <a:r>
              <a:rPr lang="en-US" sz="1800" u="sng">
                <a:solidFill>
                  <a:schemeClr val="hlink"/>
                </a:solidFill>
                <a:latin typeface="Times New Roman"/>
                <a:ea typeface="Times New Roman"/>
                <a:cs typeface="Times New Roman"/>
                <a:sym typeface="Times New Roman"/>
                <a:hlinkClick r:id="rId3"/>
              </a:rPr>
              <a:t>MNOSHA</a:t>
            </a:r>
            <a:r>
              <a:rPr lang="en-US" sz="1800">
                <a:solidFill>
                  <a:schemeClr val="dk1"/>
                </a:solidFill>
                <a:latin typeface="Times New Roman"/>
                <a:ea typeface="Times New Roman"/>
                <a:cs typeface="Times New Roman"/>
                <a:sym typeface="Times New Roman"/>
              </a:rPr>
              <a:t>. </a:t>
            </a:r>
            <a:endParaRPr/>
          </a:p>
        </p:txBody>
      </p:sp>
      <p:pic>
        <p:nvPicPr>
          <p:cNvPr id="437" name="Google Shape;437;p53" descr="Excavation at a jobsite showing workers exiting a hole using a ladder. "/>
          <p:cNvPicPr preferRelativeResize="0"/>
          <p:nvPr/>
        </p:nvPicPr>
        <p:blipFill rotWithShape="1">
          <a:blip r:embed="rId4">
            <a:alphaModFix/>
          </a:blip>
          <a:srcRect/>
          <a:stretch/>
        </p:blipFill>
        <p:spPr>
          <a:xfrm>
            <a:off x="7605910" y="1462088"/>
            <a:ext cx="4107654" cy="3064942"/>
          </a:xfrm>
          <a:prstGeom prst="rect">
            <a:avLst/>
          </a:prstGeom>
          <a:noFill/>
          <a:ln>
            <a:noFill/>
          </a:ln>
        </p:spPr>
      </p:pic>
      <p:sp>
        <p:nvSpPr>
          <p:cNvPr id="438" name="Google Shape;438;p53"/>
          <p:cNvSpPr txBox="1">
            <a:spLocks noGrp="1"/>
          </p:cNvSpPr>
          <p:nvPr>
            <p:ph type="body" idx="1"/>
          </p:nvPr>
        </p:nvSpPr>
        <p:spPr>
          <a:xfrm>
            <a:off x="838200" y="1951173"/>
            <a:ext cx="7526312" cy="435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330"/>
              <a:buNone/>
            </a:pPr>
            <a:r>
              <a:rPr lang="en-US" sz="3330"/>
              <a:t>Acceso y salida</a:t>
            </a:r>
            <a:endParaRPr sz="3330"/>
          </a:p>
          <a:p>
            <a:pPr marL="0" lvl="0" indent="0" algn="l" rtl="0">
              <a:spcBef>
                <a:spcPts val="666"/>
              </a:spcBef>
              <a:spcAft>
                <a:spcPts val="0"/>
              </a:spcAft>
              <a:buClr>
                <a:schemeClr val="dk1"/>
              </a:buClr>
              <a:buSzPts val="3330"/>
              <a:buNone/>
            </a:pPr>
            <a:endParaRPr sz="3330"/>
          </a:p>
          <a:p>
            <a:pPr marL="457189" lvl="0" indent="-457189" algn="l" rtl="0">
              <a:spcBef>
                <a:spcPts val="666"/>
              </a:spcBef>
              <a:spcAft>
                <a:spcPts val="0"/>
              </a:spcAft>
              <a:buClr>
                <a:schemeClr val="dk1"/>
              </a:buClr>
              <a:buSzPts val="3330"/>
              <a:buChar char="•"/>
            </a:pPr>
            <a:r>
              <a:rPr lang="en-US" sz="3330"/>
              <a:t>Sin evacuación cercana durante emergencias</a:t>
            </a:r>
            <a:endParaRPr sz="3330"/>
          </a:p>
          <a:p>
            <a:pPr marL="457189" lvl="0" indent="-457189" algn="l" rtl="0">
              <a:spcBef>
                <a:spcPts val="666"/>
              </a:spcBef>
              <a:spcAft>
                <a:spcPts val="0"/>
              </a:spcAft>
              <a:buClr>
                <a:schemeClr val="dk1"/>
              </a:buClr>
              <a:buSzPts val="3330"/>
              <a:buChar char="•"/>
            </a:pPr>
            <a:r>
              <a:rPr lang="en-US" sz="3330"/>
              <a:t>Resbalones, tropiezos o caídas</a:t>
            </a:r>
            <a:endParaRPr sz="3330"/>
          </a:p>
          <a:p>
            <a:pPr marL="457189" lvl="0" indent="-457189" algn="l" rtl="0">
              <a:spcBef>
                <a:spcPts val="666"/>
              </a:spcBef>
              <a:spcAft>
                <a:spcPts val="0"/>
              </a:spcAft>
              <a:buClr>
                <a:schemeClr val="dk1"/>
              </a:buClr>
              <a:buSzPts val="3330"/>
              <a:buChar char="•"/>
            </a:pPr>
            <a:r>
              <a:rPr lang="en-US" sz="3330"/>
              <a:t>Rampa de entrada o salida mal diseñada</a:t>
            </a:r>
            <a:endParaRPr sz="3330"/>
          </a:p>
          <a:p>
            <a:pPr marL="457189" lvl="0" indent="-457189" algn="l" rtl="0">
              <a:spcBef>
                <a:spcPts val="666"/>
              </a:spcBef>
              <a:spcAft>
                <a:spcPts val="0"/>
              </a:spcAft>
              <a:buClr>
                <a:schemeClr val="dk1"/>
              </a:buClr>
              <a:buSzPts val="3330"/>
              <a:buChar char="•"/>
            </a:pPr>
            <a:r>
              <a:rPr lang="en-US" sz="3330"/>
              <a:t>Equipo entrando o saliendo</a:t>
            </a:r>
            <a:endParaRPr sz="3330"/>
          </a:p>
          <a:p>
            <a:pPr marL="457189" lvl="0" indent="-245734" algn="l" rtl="0">
              <a:spcBef>
                <a:spcPts val="666"/>
              </a:spcBef>
              <a:spcAft>
                <a:spcPts val="0"/>
              </a:spcAft>
              <a:buClr>
                <a:schemeClr val="dk1"/>
              </a:buClr>
              <a:buSzPts val="3330"/>
              <a:buNone/>
            </a:pPr>
            <a:endParaRPr sz="3330"/>
          </a:p>
          <a:p>
            <a:pPr marL="457189" lvl="0" indent="-245734" algn="l" rtl="0">
              <a:spcBef>
                <a:spcPts val="666"/>
              </a:spcBef>
              <a:spcAft>
                <a:spcPts val="0"/>
              </a:spcAft>
              <a:buClr>
                <a:schemeClr val="dk1"/>
              </a:buClr>
              <a:buSzPts val="3330"/>
              <a:buNone/>
            </a:pPr>
            <a:endParaRPr sz="3330"/>
          </a:p>
        </p:txBody>
      </p:sp>
      <p:sp>
        <p:nvSpPr>
          <p:cNvPr id="439" name="Google Shape;439;p53"/>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Identificación de peligros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
        <p:nvSpPr>
          <p:cNvPr id="446" name="Google Shape;446;p54"/>
          <p:cNvSpPr txBox="1"/>
          <p:nvPr/>
        </p:nvSpPr>
        <p:spPr>
          <a:xfrm>
            <a:off x="7478969" y="5888566"/>
            <a:ext cx="293807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This image courtesy of </a:t>
            </a:r>
            <a:r>
              <a:rPr lang="en-US" sz="1800" u="sng">
                <a:solidFill>
                  <a:schemeClr val="hlink"/>
                </a:solidFill>
                <a:latin typeface="Times New Roman"/>
                <a:ea typeface="Times New Roman"/>
                <a:cs typeface="Times New Roman"/>
                <a:sym typeface="Times New Roman"/>
                <a:hlinkClick r:id="rId3"/>
              </a:rPr>
              <a:t>OSHA</a:t>
            </a:r>
            <a:r>
              <a:rPr lang="en-US" sz="1800">
                <a:solidFill>
                  <a:schemeClr val="dk1"/>
                </a:solidFill>
                <a:latin typeface="Times New Roman"/>
                <a:ea typeface="Times New Roman"/>
                <a:cs typeface="Times New Roman"/>
                <a:sym typeface="Times New Roman"/>
              </a:rPr>
              <a:t>. </a:t>
            </a:r>
            <a:endParaRPr/>
          </a:p>
        </p:txBody>
      </p:sp>
      <p:pic>
        <p:nvPicPr>
          <p:cNvPr id="447" name="Google Shape;447;p54" descr="Workers working around a trench dug into a street."/>
          <p:cNvPicPr preferRelativeResize="0"/>
          <p:nvPr/>
        </p:nvPicPr>
        <p:blipFill rotWithShape="1">
          <a:blip r:embed="rId4">
            <a:alphaModFix/>
          </a:blip>
          <a:srcRect/>
          <a:stretch/>
        </p:blipFill>
        <p:spPr>
          <a:xfrm>
            <a:off x="7427753" y="1659415"/>
            <a:ext cx="3281470" cy="4157887"/>
          </a:xfrm>
          <a:prstGeom prst="rect">
            <a:avLst/>
          </a:prstGeom>
          <a:noFill/>
          <a:ln>
            <a:noFill/>
          </a:ln>
        </p:spPr>
      </p:pic>
      <p:sp>
        <p:nvSpPr>
          <p:cNvPr id="448" name="Google Shape;448;p54"/>
          <p:cNvSpPr txBox="1">
            <a:spLocks noGrp="1"/>
          </p:cNvSpPr>
          <p:nvPr>
            <p:ph type="body" idx="1"/>
          </p:nvPr>
        </p:nvSpPr>
        <p:spPr>
          <a:xfrm>
            <a:off x="838199" y="1951173"/>
            <a:ext cx="5772463"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sz="3600"/>
              <a:t>Equipo y tráfico vehicular</a:t>
            </a:r>
            <a:endParaRPr/>
          </a:p>
          <a:p>
            <a:pPr marL="0" lvl="0" indent="0" algn="l" rtl="0">
              <a:lnSpc>
                <a:spcPct val="90000"/>
              </a:lnSpc>
              <a:spcBef>
                <a:spcPts val="720"/>
              </a:spcBef>
              <a:spcAft>
                <a:spcPts val="0"/>
              </a:spcAft>
              <a:buClr>
                <a:schemeClr val="dk1"/>
              </a:buClr>
              <a:buSzPts val="3600"/>
              <a:buNone/>
            </a:pPr>
            <a:endParaRPr sz="3600"/>
          </a:p>
          <a:p>
            <a:pPr marL="457189" lvl="0" indent="-457189" algn="l" rtl="0">
              <a:lnSpc>
                <a:spcPct val="90000"/>
              </a:lnSpc>
              <a:spcBef>
                <a:spcPts val="720"/>
              </a:spcBef>
              <a:spcAft>
                <a:spcPts val="0"/>
              </a:spcAft>
              <a:buClr>
                <a:schemeClr val="dk1"/>
              </a:buClr>
              <a:buSzPts val="3600"/>
              <a:buChar char="•"/>
            </a:pPr>
            <a:r>
              <a:rPr lang="en-US" sz="3600"/>
              <a:t>Entrada de vehículo accidental</a:t>
            </a:r>
            <a:endParaRPr/>
          </a:p>
          <a:p>
            <a:pPr marL="457189" lvl="0" indent="-457189" algn="l" rtl="0">
              <a:lnSpc>
                <a:spcPct val="90000"/>
              </a:lnSpc>
              <a:spcBef>
                <a:spcPts val="720"/>
              </a:spcBef>
              <a:spcAft>
                <a:spcPts val="0"/>
              </a:spcAft>
              <a:buClr>
                <a:schemeClr val="dk1"/>
              </a:buClr>
              <a:buSzPts val="3600"/>
              <a:buChar char="•"/>
            </a:pPr>
            <a:r>
              <a:rPr lang="en-US" sz="3600"/>
              <a:t>Caída de cargas</a:t>
            </a:r>
            <a:endParaRPr/>
          </a:p>
          <a:p>
            <a:pPr marL="457189" lvl="0" indent="-457189" algn="l" rtl="0">
              <a:lnSpc>
                <a:spcPct val="90000"/>
              </a:lnSpc>
              <a:spcBef>
                <a:spcPts val="720"/>
              </a:spcBef>
              <a:spcAft>
                <a:spcPts val="0"/>
              </a:spcAft>
              <a:buClr>
                <a:schemeClr val="dk1"/>
              </a:buClr>
              <a:buSzPts val="3600"/>
              <a:buChar char="•"/>
            </a:pPr>
            <a:r>
              <a:rPr lang="en-US" sz="3600"/>
              <a:t>Golpeado durante la carga o descarga</a:t>
            </a:r>
            <a:endParaRPr sz="3600"/>
          </a:p>
          <a:p>
            <a:pPr marL="457189" lvl="0" indent="-228589" algn="l" rtl="0">
              <a:lnSpc>
                <a:spcPct val="90000"/>
              </a:lnSpc>
              <a:spcBef>
                <a:spcPts val="720"/>
              </a:spcBef>
              <a:spcAft>
                <a:spcPts val="0"/>
              </a:spcAft>
              <a:buClr>
                <a:schemeClr val="dk1"/>
              </a:buClr>
              <a:buSzPts val="3600"/>
              <a:buNone/>
            </a:pPr>
            <a:endParaRPr sz="3600"/>
          </a:p>
          <a:p>
            <a:pPr marL="457189" lvl="0" indent="-228589" algn="l" rtl="0">
              <a:lnSpc>
                <a:spcPct val="90000"/>
              </a:lnSpc>
              <a:spcBef>
                <a:spcPts val="720"/>
              </a:spcBef>
              <a:spcAft>
                <a:spcPts val="0"/>
              </a:spcAft>
              <a:buClr>
                <a:schemeClr val="dk1"/>
              </a:buClr>
              <a:buSzPts val="3600"/>
              <a:buNone/>
            </a:pPr>
            <a:endParaRPr sz="3600"/>
          </a:p>
        </p:txBody>
      </p:sp>
      <p:sp>
        <p:nvSpPr>
          <p:cNvPr id="449" name="Google Shape;449;p54"/>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Identificación de peligros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
        <p:nvSpPr>
          <p:cNvPr id="456" name="Google Shape;456;p55"/>
          <p:cNvSpPr txBox="1"/>
          <p:nvPr/>
        </p:nvSpPr>
        <p:spPr>
          <a:xfrm>
            <a:off x="6411047" y="5131750"/>
            <a:ext cx="3782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Esta imagen cortesía de </a:t>
            </a:r>
            <a:r>
              <a:rPr lang="en-US" sz="1800" u="sng">
                <a:solidFill>
                  <a:schemeClr val="hlink"/>
                </a:solidFill>
                <a:latin typeface="Times New Roman"/>
                <a:ea typeface="Times New Roman"/>
                <a:cs typeface="Times New Roman"/>
                <a:sym typeface="Times New Roman"/>
                <a:hlinkClick r:id="rId3"/>
              </a:rPr>
              <a:t>CPWR</a:t>
            </a:r>
            <a:r>
              <a:rPr lang="en-US" sz="1800">
                <a:solidFill>
                  <a:schemeClr val="dk1"/>
                </a:solidFill>
                <a:latin typeface="Times New Roman"/>
                <a:ea typeface="Times New Roman"/>
                <a:cs typeface="Times New Roman"/>
                <a:sym typeface="Times New Roman"/>
              </a:rPr>
              <a:t>. </a:t>
            </a:r>
            <a:endParaRPr/>
          </a:p>
        </p:txBody>
      </p:sp>
      <p:pic>
        <p:nvPicPr>
          <p:cNvPr id="457" name="Google Shape;457;p55" descr="Firefighters working in and around a trench."/>
          <p:cNvPicPr preferRelativeResize="0"/>
          <p:nvPr/>
        </p:nvPicPr>
        <p:blipFill rotWithShape="1">
          <a:blip r:embed="rId4">
            <a:alphaModFix/>
          </a:blip>
          <a:srcRect/>
          <a:stretch/>
        </p:blipFill>
        <p:spPr>
          <a:xfrm>
            <a:off x="5438332" y="1842866"/>
            <a:ext cx="6344535" cy="3172268"/>
          </a:xfrm>
          <a:prstGeom prst="rect">
            <a:avLst/>
          </a:prstGeom>
          <a:noFill/>
          <a:ln>
            <a:noFill/>
          </a:ln>
        </p:spPr>
      </p:pic>
      <p:sp>
        <p:nvSpPr>
          <p:cNvPr id="458" name="Google Shape;458;p55"/>
          <p:cNvSpPr txBox="1">
            <a:spLocks noGrp="1"/>
          </p:cNvSpPr>
          <p:nvPr>
            <p:ph type="body" idx="1"/>
          </p:nvPr>
        </p:nvSpPr>
        <p:spPr>
          <a:xfrm>
            <a:off x="838199" y="1951173"/>
            <a:ext cx="4600133"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sz="3600"/>
              <a:t>Atmósfera peligrosa</a:t>
            </a:r>
            <a:endParaRPr sz="3600"/>
          </a:p>
          <a:p>
            <a:pPr marL="0" lvl="0" indent="0" algn="l" rtl="0">
              <a:lnSpc>
                <a:spcPct val="90000"/>
              </a:lnSpc>
              <a:spcBef>
                <a:spcPts val="720"/>
              </a:spcBef>
              <a:spcAft>
                <a:spcPts val="0"/>
              </a:spcAft>
              <a:buClr>
                <a:schemeClr val="dk1"/>
              </a:buClr>
              <a:buSzPts val="3600"/>
              <a:buNone/>
            </a:pPr>
            <a:endParaRPr sz="3600"/>
          </a:p>
          <a:p>
            <a:pPr marL="457189" lvl="0" indent="-457189" algn="l" rtl="0">
              <a:lnSpc>
                <a:spcPct val="90000"/>
              </a:lnSpc>
              <a:spcBef>
                <a:spcPts val="720"/>
              </a:spcBef>
              <a:spcAft>
                <a:spcPts val="0"/>
              </a:spcAft>
              <a:buClr>
                <a:schemeClr val="dk1"/>
              </a:buClr>
              <a:buSzPts val="3600"/>
              <a:buChar char="•"/>
            </a:pPr>
            <a:r>
              <a:rPr lang="en-US" sz="3600"/>
              <a:t>Falta de oxígeno</a:t>
            </a:r>
            <a:endParaRPr sz="3600"/>
          </a:p>
          <a:p>
            <a:pPr marL="457189" lvl="0" indent="-457189" algn="l" rtl="0">
              <a:lnSpc>
                <a:spcPct val="90000"/>
              </a:lnSpc>
              <a:spcBef>
                <a:spcPts val="720"/>
              </a:spcBef>
              <a:spcAft>
                <a:spcPts val="0"/>
              </a:spcAft>
              <a:buClr>
                <a:schemeClr val="dk1"/>
              </a:buClr>
              <a:buSzPts val="3600"/>
              <a:buChar char="•"/>
            </a:pPr>
            <a:r>
              <a:rPr lang="en-US" sz="3600"/>
              <a:t>Aire inflamable, explosivo o tóxico</a:t>
            </a:r>
            <a:endParaRPr sz="3600"/>
          </a:p>
          <a:p>
            <a:pPr marL="457189" lvl="0" indent="-457189" algn="l" rtl="0">
              <a:lnSpc>
                <a:spcPct val="90000"/>
              </a:lnSpc>
              <a:spcBef>
                <a:spcPts val="720"/>
              </a:spcBef>
              <a:spcAft>
                <a:spcPts val="0"/>
              </a:spcAft>
              <a:buClr>
                <a:schemeClr val="dk1"/>
              </a:buClr>
              <a:buSzPts val="3600"/>
              <a:buChar char="•"/>
            </a:pPr>
            <a:r>
              <a:rPr lang="en-US" sz="3600"/>
              <a:t>Falta de equipo de rescate</a:t>
            </a:r>
            <a:endParaRPr sz="3600"/>
          </a:p>
          <a:p>
            <a:pPr marL="0" lvl="0" indent="0" algn="l" rtl="0">
              <a:lnSpc>
                <a:spcPct val="90000"/>
              </a:lnSpc>
              <a:spcBef>
                <a:spcPts val="720"/>
              </a:spcBef>
              <a:spcAft>
                <a:spcPts val="0"/>
              </a:spcAft>
              <a:buClr>
                <a:schemeClr val="dk1"/>
              </a:buClr>
              <a:buSzPts val="3600"/>
              <a:buNone/>
            </a:pPr>
            <a:endParaRPr sz="3600"/>
          </a:p>
          <a:p>
            <a:pPr marL="457189" lvl="0" indent="-228589" algn="l" rtl="0">
              <a:lnSpc>
                <a:spcPct val="90000"/>
              </a:lnSpc>
              <a:spcBef>
                <a:spcPts val="720"/>
              </a:spcBef>
              <a:spcAft>
                <a:spcPts val="0"/>
              </a:spcAft>
              <a:buClr>
                <a:schemeClr val="dk1"/>
              </a:buClr>
              <a:buSzPts val="3600"/>
              <a:buNone/>
            </a:pPr>
            <a:endParaRPr sz="3600"/>
          </a:p>
        </p:txBody>
      </p:sp>
      <p:sp>
        <p:nvSpPr>
          <p:cNvPr id="459" name="Google Shape;459;p55"/>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Identificación de peligros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pic>
        <p:nvPicPr>
          <p:cNvPr id="466" name="Google Shape;466;p56" descr="Excavation at a jobsite with a significant amount of water pooling at the bottom. "/>
          <p:cNvPicPr preferRelativeResize="0"/>
          <p:nvPr/>
        </p:nvPicPr>
        <p:blipFill rotWithShape="1">
          <a:blip r:embed="rId3">
            <a:alphaModFix/>
          </a:blip>
          <a:srcRect l="8405" t="-1" r="313" b="15619"/>
          <a:stretch/>
        </p:blipFill>
        <p:spPr>
          <a:xfrm>
            <a:off x="6223226" y="1648756"/>
            <a:ext cx="5130574" cy="3560488"/>
          </a:xfrm>
          <a:prstGeom prst="rect">
            <a:avLst/>
          </a:prstGeom>
          <a:noFill/>
          <a:ln>
            <a:noFill/>
          </a:ln>
        </p:spPr>
      </p:pic>
      <p:sp>
        <p:nvSpPr>
          <p:cNvPr id="467" name="Google Shape;467;p56"/>
          <p:cNvSpPr txBox="1">
            <a:spLocks noGrp="1"/>
          </p:cNvSpPr>
          <p:nvPr>
            <p:ph type="body" idx="1"/>
          </p:nvPr>
        </p:nvSpPr>
        <p:spPr>
          <a:xfrm>
            <a:off x="838199" y="1951173"/>
            <a:ext cx="10389433" cy="435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r>
              <a:rPr lang="en-US" sz="3600"/>
              <a:t>Acumulación de agua</a:t>
            </a:r>
            <a:endParaRPr sz="3600"/>
          </a:p>
          <a:p>
            <a:pPr marL="0" lvl="0" indent="0" algn="l" rtl="0">
              <a:spcBef>
                <a:spcPts val="720"/>
              </a:spcBef>
              <a:spcAft>
                <a:spcPts val="0"/>
              </a:spcAft>
              <a:buClr>
                <a:schemeClr val="dk1"/>
              </a:buClr>
              <a:buSzPts val="3600"/>
              <a:buNone/>
            </a:pPr>
            <a:endParaRPr sz="3600"/>
          </a:p>
          <a:p>
            <a:pPr marL="457189" lvl="0" indent="-457189" algn="l" rtl="0">
              <a:spcBef>
                <a:spcPts val="720"/>
              </a:spcBef>
              <a:spcAft>
                <a:spcPts val="0"/>
              </a:spcAft>
              <a:buClr>
                <a:schemeClr val="dk1"/>
              </a:buClr>
              <a:buSzPts val="3600"/>
              <a:buChar char="•"/>
            </a:pPr>
            <a:r>
              <a:rPr lang="en-US" sz="3600"/>
              <a:t>Peligro de ahogamiento</a:t>
            </a:r>
            <a:endParaRPr sz="3600"/>
          </a:p>
          <a:p>
            <a:pPr marL="457189" lvl="0" indent="-457189" algn="l" rtl="0">
              <a:spcBef>
                <a:spcPts val="720"/>
              </a:spcBef>
              <a:spcAft>
                <a:spcPts val="0"/>
              </a:spcAft>
              <a:buClr>
                <a:schemeClr val="dk1"/>
              </a:buClr>
              <a:buSzPts val="3600"/>
              <a:buChar char="•"/>
            </a:pPr>
            <a:r>
              <a:rPr lang="en-US" sz="3600"/>
              <a:t>Peligro de resbalones</a:t>
            </a:r>
            <a:endParaRPr sz="3600"/>
          </a:p>
          <a:p>
            <a:pPr marL="457189" lvl="0" indent="-457189" algn="l" rtl="0">
              <a:spcBef>
                <a:spcPts val="720"/>
              </a:spcBef>
              <a:spcAft>
                <a:spcPts val="0"/>
              </a:spcAft>
              <a:buClr>
                <a:schemeClr val="dk1"/>
              </a:buClr>
              <a:buSzPts val="3600"/>
              <a:buChar char="•"/>
            </a:pPr>
            <a:r>
              <a:rPr lang="en-US" sz="3600"/>
              <a:t>Eléctrico</a:t>
            </a:r>
            <a:endParaRPr sz="3600"/>
          </a:p>
          <a:p>
            <a:pPr marL="457189" lvl="0" indent="-457189" algn="l" rtl="0">
              <a:spcBef>
                <a:spcPts val="720"/>
              </a:spcBef>
              <a:spcAft>
                <a:spcPts val="0"/>
              </a:spcAft>
              <a:buClr>
                <a:schemeClr val="dk1"/>
              </a:buClr>
              <a:buSzPts val="3600"/>
              <a:buChar char="•"/>
            </a:pPr>
            <a:r>
              <a:rPr lang="en-US" sz="3600"/>
              <a:t>Peligro de salida y estabilidad</a:t>
            </a:r>
            <a:endParaRPr sz="3600"/>
          </a:p>
          <a:p>
            <a:pPr marL="0" lvl="0" indent="0" algn="l" rtl="0">
              <a:spcBef>
                <a:spcPts val="720"/>
              </a:spcBef>
              <a:spcAft>
                <a:spcPts val="0"/>
              </a:spcAft>
              <a:buClr>
                <a:schemeClr val="dk1"/>
              </a:buClr>
              <a:buSzPts val="3600"/>
              <a:buNone/>
            </a:pPr>
            <a:endParaRPr sz="3600"/>
          </a:p>
          <a:p>
            <a:pPr marL="457189" lvl="0" indent="-228589" algn="l" rtl="0">
              <a:spcBef>
                <a:spcPts val="720"/>
              </a:spcBef>
              <a:spcAft>
                <a:spcPts val="0"/>
              </a:spcAft>
              <a:buClr>
                <a:schemeClr val="dk1"/>
              </a:buClr>
              <a:buSzPts val="3600"/>
              <a:buNone/>
            </a:pPr>
            <a:endParaRPr sz="3600"/>
          </a:p>
        </p:txBody>
      </p:sp>
      <p:sp>
        <p:nvSpPr>
          <p:cNvPr id="468" name="Google Shape;468;p56"/>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Identificación de peligros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pic>
        <p:nvPicPr>
          <p:cNvPr id="475" name="Google Shape;475;p57" descr="A trench showing loose soil or rock built-up around the edges of the trench."/>
          <p:cNvPicPr preferRelativeResize="0"/>
          <p:nvPr/>
        </p:nvPicPr>
        <p:blipFill rotWithShape="1">
          <a:blip r:embed="rId3">
            <a:alphaModFix/>
          </a:blip>
          <a:srcRect b="14792"/>
          <a:stretch/>
        </p:blipFill>
        <p:spPr>
          <a:xfrm>
            <a:off x="6647954" y="1322837"/>
            <a:ext cx="3983202" cy="4525304"/>
          </a:xfrm>
          <a:prstGeom prst="rect">
            <a:avLst/>
          </a:prstGeom>
          <a:noFill/>
          <a:ln>
            <a:noFill/>
          </a:ln>
        </p:spPr>
      </p:pic>
      <p:sp>
        <p:nvSpPr>
          <p:cNvPr id="476" name="Google Shape;476;p57"/>
          <p:cNvSpPr txBox="1">
            <a:spLocks noGrp="1"/>
          </p:cNvSpPr>
          <p:nvPr>
            <p:ph type="body" idx="1"/>
          </p:nvPr>
        </p:nvSpPr>
        <p:spPr>
          <a:xfrm>
            <a:off x="1177976" y="1733550"/>
            <a:ext cx="4918024"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sz="3600" dirty="0" err="1"/>
              <a:t>Estabilidad</a:t>
            </a:r>
            <a:endParaRPr sz="3600" dirty="0"/>
          </a:p>
          <a:p>
            <a:pPr marL="0" lvl="0" indent="0" algn="l" rtl="0">
              <a:lnSpc>
                <a:spcPct val="90000"/>
              </a:lnSpc>
              <a:spcBef>
                <a:spcPts val="720"/>
              </a:spcBef>
              <a:spcAft>
                <a:spcPts val="0"/>
              </a:spcAft>
              <a:buClr>
                <a:schemeClr val="dk1"/>
              </a:buClr>
              <a:buSzPts val="3600"/>
              <a:buNone/>
            </a:pPr>
            <a:endParaRPr sz="3600" dirty="0"/>
          </a:p>
          <a:p>
            <a:pPr marL="457189" lvl="0" indent="-457189" algn="l" rtl="0">
              <a:lnSpc>
                <a:spcPct val="90000"/>
              </a:lnSpc>
              <a:spcBef>
                <a:spcPts val="720"/>
              </a:spcBef>
              <a:spcAft>
                <a:spcPts val="0"/>
              </a:spcAft>
              <a:buClr>
                <a:schemeClr val="dk1"/>
              </a:buClr>
              <a:buSzPts val="3600"/>
              <a:buChar char="•"/>
            </a:pPr>
            <a:r>
              <a:rPr lang="en-US" sz="3600" dirty="0" err="1"/>
              <a:t>Suelo</a:t>
            </a:r>
            <a:r>
              <a:rPr lang="en-US" sz="3600" dirty="0"/>
              <a:t> </a:t>
            </a:r>
            <a:r>
              <a:rPr lang="en-US" sz="3600" dirty="0" err="1"/>
              <a:t>suelto</a:t>
            </a:r>
            <a:r>
              <a:rPr lang="en-US" sz="3600" dirty="0"/>
              <a:t> o </a:t>
            </a:r>
            <a:r>
              <a:rPr lang="en-US" sz="3600" dirty="0" err="1"/>
              <a:t>piedras</a:t>
            </a:r>
            <a:r>
              <a:rPr lang="en-US" sz="3600" dirty="0"/>
              <a:t> a lo largo de </a:t>
            </a:r>
            <a:r>
              <a:rPr lang="en-US" sz="3600" u="sng" dirty="0"/>
              <a:t>las </a:t>
            </a:r>
            <a:r>
              <a:rPr lang="en-US" sz="3600" u="sng" dirty="0" err="1"/>
              <a:t>orillas</a:t>
            </a:r>
            <a:endParaRPr sz="3600" u="sng" dirty="0"/>
          </a:p>
          <a:p>
            <a:pPr marL="457189" lvl="0" indent="-457189" algn="l" rtl="0">
              <a:lnSpc>
                <a:spcPct val="90000"/>
              </a:lnSpc>
              <a:spcBef>
                <a:spcPts val="720"/>
              </a:spcBef>
              <a:spcAft>
                <a:spcPts val="0"/>
              </a:spcAft>
              <a:buClr>
                <a:schemeClr val="dk1"/>
              </a:buClr>
              <a:buSzPts val="3600"/>
              <a:buChar char="•"/>
            </a:pPr>
            <a:r>
              <a:rPr lang="en-US" sz="3600" u="sng" dirty="0" err="1"/>
              <a:t>Estructuras</a:t>
            </a:r>
            <a:r>
              <a:rPr lang="en-US" sz="3600" u="sng" dirty="0"/>
              <a:t> y </a:t>
            </a:r>
            <a:r>
              <a:rPr lang="en-US" sz="3600" u="sng" dirty="0" err="1"/>
              <a:t>objetos</a:t>
            </a:r>
            <a:r>
              <a:rPr lang="en-US" sz="3600" u="sng" dirty="0"/>
              <a:t> </a:t>
            </a:r>
            <a:r>
              <a:rPr lang="en-US" sz="3600" u="sng" dirty="0" err="1"/>
              <a:t>cercanos</a:t>
            </a:r>
            <a:endParaRPr sz="3600" u="sng" dirty="0"/>
          </a:p>
          <a:p>
            <a:pPr marL="457189" lvl="0" indent="-457189" algn="l" rtl="0">
              <a:lnSpc>
                <a:spcPct val="90000"/>
              </a:lnSpc>
              <a:spcBef>
                <a:spcPts val="720"/>
              </a:spcBef>
              <a:spcAft>
                <a:spcPts val="0"/>
              </a:spcAft>
              <a:buClr>
                <a:schemeClr val="dk1"/>
              </a:buClr>
              <a:buSzPts val="3600"/>
              <a:buChar char="•"/>
            </a:pPr>
            <a:r>
              <a:rPr lang="en-US" sz="3600" dirty="0" err="1"/>
              <a:t>Derrumbes</a:t>
            </a:r>
            <a:endParaRPr sz="3600" dirty="0"/>
          </a:p>
          <a:p>
            <a:pPr marL="457189" lvl="0" indent="-228589" algn="l" rtl="0">
              <a:lnSpc>
                <a:spcPct val="90000"/>
              </a:lnSpc>
              <a:spcBef>
                <a:spcPts val="720"/>
              </a:spcBef>
              <a:spcAft>
                <a:spcPts val="0"/>
              </a:spcAft>
              <a:buClr>
                <a:schemeClr val="dk1"/>
              </a:buClr>
              <a:buSzPts val="3600"/>
              <a:buNone/>
            </a:pPr>
            <a:endParaRPr sz="3600" dirty="0"/>
          </a:p>
          <a:p>
            <a:pPr marL="457189" lvl="0" indent="-228589" algn="l" rtl="0">
              <a:lnSpc>
                <a:spcPct val="90000"/>
              </a:lnSpc>
              <a:spcBef>
                <a:spcPts val="720"/>
              </a:spcBef>
              <a:spcAft>
                <a:spcPts val="0"/>
              </a:spcAft>
              <a:buClr>
                <a:schemeClr val="dk1"/>
              </a:buClr>
              <a:buSzPts val="3600"/>
              <a:buNone/>
            </a:pPr>
            <a:endParaRPr sz="3600" dirty="0"/>
          </a:p>
        </p:txBody>
      </p:sp>
      <p:sp>
        <p:nvSpPr>
          <p:cNvPr id="477" name="Google Shape;477;p57"/>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Identificación de peligros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pic>
        <p:nvPicPr>
          <p:cNvPr id="484" name="Google Shape;484;p58" descr="A picture showing rocks being dumped from heavy equipment on a work site."/>
          <p:cNvPicPr preferRelativeResize="0"/>
          <p:nvPr/>
        </p:nvPicPr>
        <p:blipFill rotWithShape="1">
          <a:blip r:embed="rId3">
            <a:alphaModFix/>
          </a:blip>
          <a:srcRect b="52349"/>
          <a:stretch/>
        </p:blipFill>
        <p:spPr>
          <a:xfrm>
            <a:off x="5963558" y="1798819"/>
            <a:ext cx="5390241" cy="3439231"/>
          </a:xfrm>
          <a:prstGeom prst="rect">
            <a:avLst/>
          </a:prstGeom>
          <a:noFill/>
          <a:ln>
            <a:noFill/>
          </a:ln>
        </p:spPr>
      </p:pic>
      <p:sp>
        <p:nvSpPr>
          <p:cNvPr id="485" name="Google Shape;485;p58"/>
          <p:cNvSpPr txBox="1">
            <a:spLocks noGrp="1"/>
          </p:cNvSpPr>
          <p:nvPr>
            <p:ph type="body" idx="1"/>
          </p:nvPr>
        </p:nvSpPr>
        <p:spPr>
          <a:xfrm>
            <a:off x="838200" y="1951173"/>
            <a:ext cx="4918024"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330"/>
              <a:buNone/>
            </a:pPr>
            <a:r>
              <a:rPr lang="en-US" sz="3330" u="sng" dirty="0"/>
              <a:t>Actos</a:t>
            </a:r>
            <a:r>
              <a:rPr lang="en-US" sz="3330" dirty="0"/>
              <a:t> </a:t>
            </a:r>
            <a:r>
              <a:rPr lang="en-US" sz="3330" dirty="0" err="1"/>
              <a:t>inseguros</a:t>
            </a:r>
            <a:endParaRPr sz="3330" dirty="0"/>
          </a:p>
          <a:p>
            <a:pPr marL="0" lvl="0" indent="0" algn="l" rtl="0">
              <a:lnSpc>
                <a:spcPct val="90000"/>
              </a:lnSpc>
              <a:spcBef>
                <a:spcPts val="666"/>
              </a:spcBef>
              <a:spcAft>
                <a:spcPts val="0"/>
              </a:spcAft>
              <a:buClr>
                <a:schemeClr val="dk1"/>
              </a:buClr>
              <a:buSzPts val="3330"/>
              <a:buNone/>
            </a:pPr>
            <a:endParaRPr sz="3330" dirty="0"/>
          </a:p>
          <a:p>
            <a:pPr marL="457189" lvl="0" indent="-457189" algn="l" rtl="0">
              <a:lnSpc>
                <a:spcPct val="90000"/>
              </a:lnSpc>
              <a:spcBef>
                <a:spcPts val="666"/>
              </a:spcBef>
              <a:spcAft>
                <a:spcPts val="0"/>
              </a:spcAft>
              <a:buClr>
                <a:schemeClr val="dk1"/>
              </a:buClr>
              <a:buSzPts val="3330"/>
              <a:buChar char="•"/>
            </a:pPr>
            <a:r>
              <a:rPr lang="en-US" sz="3330" dirty="0"/>
              <a:t>Mal </a:t>
            </a:r>
            <a:r>
              <a:rPr lang="en-US" sz="3330" dirty="0" err="1"/>
              <a:t>funcionamiento</a:t>
            </a:r>
            <a:r>
              <a:rPr lang="en-US" sz="3330" dirty="0"/>
              <a:t> del </a:t>
            </a:r>
            <a:r>
              <a:rPr lang="en-US" sz="3330" dirty="0" err="1"/>
              <a:t>equipo</a:t>
            </a:r>
            <a:endParaRPr sz="3330" dirty="0"/>
          </a:p>
          <a:p>
            <a:pPr marL="457189" lvl="0" indent="-457189" algn="l" rtl="0">
              <a:lnSpc>
                <a:spcPct val="90000"/>
              </a:lnSpc>
              <a:spcBef>
                <a:spcPts val="666"/>
              </a:spcBef>
              <a:spcAft>
                <a:spcPts val="0"/>
              </a:spcAft>
              <a:buClr>
                <a:schemeClr val="dk1"/>
              </a:buClr>
              <a:buSzPts val="3330"/>
              <a:buChar char="•"/>
            </a:pPr>
            <a:r>
              <a:rPr lang="en-US" sz="3330" dirty="0" err="1"/>
              <a:t>Exceso</a:t>
            </a:r>
            <a:r>
              <a:rPr lang="en-US" sz="3330" dirty="0"/>
              <a:t> de </a:t>
            </a:r>
            <a:r>
              <a:rPr lang="en-US" sz="3330" dirty="0" err="1"/>
              <a:t>seguridad</a:t>
            </a:r>
            <a:endParaRPr sz="3330" dirty="0"/>
          </a:p>
          <a:p>
            <a:pPr marL="457189" lvl="0" indent="-457189" algn="l" rtl="0">
              <a:lnSpc>
                <a:spcPct val="90000"/>
              </a:lnSpc>
              <a:spcBef>
                <a:spcPts val="666"/>
              </a:spcBef>
              <a:spcAft>
                <a:spcPts val="0"/>
              </a:spcAft>
              <a:buClr>
                <a:schemeClr val="dk1"/>
              </a:buClr>
              <a:buSzPts val="3330"/>
              <a:buChar char="•"/>
            </a:pPr>
            <a:r>
              <a:rPr lang="en-US" sz="3330" u="sng" dirty="0" err="1"/>
              <a:t>Oponerse</a:t>
            </a:r>
            <a:r>
              <a:rPr lang="en-US" sz="3330" dirty="0"/>
              <a:t> al </a:t>
            </a:r>
            <a:r>
              <a:rPr lang="en-US" sz="3330" dirty="0" err="1"/>
              <a:t>cambio</a:t>
            </a:r>
            <a:endParaRPr sz="3330" dirty="0"/>
          </a:p>
          <a:p>
            <a:pPr marL="457189" lvl="0" indent="-457189" algn="l" rtl="0">
              <a:lnSpc>
                <a:spcPct val="90000"/>
              </a:lnSpc>
              <a:spcBef>
                <a:spcPts val="666"/>
              </a:spcBef>
              <a:spcAft>
                <a:spcPts val="0"/>
              </a:spcAft>
              <a:buClr>
                <a:schemeClr val="dk1"/>
              </a:buClr>
              <a:buSzPts val="3330"/>
              <a:buChar char="•"/>
            </a:pPr>
            <a:r>
              <a:rPr lang="en-US" sz="3330" u="sng" dirty="0" err="1"/>
              <a:t>Desconocer</a:t>
            </a:r>
            <a:r>
              <a:rPr lang="en-US" sz="3330" dirty="0"/>
              <a:t> la </a:t>
            </a:r>
            <a:r>
              <a:rPr lang="en-US" sz="3330" dirty="0" err="1"/>
              <a:t>gravedad</a:t>
            </a:r>
            <a:r>
              <a:rPr lang="en-US" sz="3330" dirty="0"/>
              <a:t> del </a:t>
            </a:r>
            <a:r>
              <a:rPr lang="en-US" sz="3330" dirty="0" err="1"/>
              <a:t>peligro</a:t>
            </a:r>
            <a:endParaRPr sz="3330" dirty="0"/>
          </a:p>
          <a:p>
            <a:pPr marL="457189" lvl="0" indent="-245734" algn="l" rtl="0">
              <a:lnSpc>
                <a:spcPct val="90000"/>
              </a:lnSpc>
              <a:spcBef>
                <a:spcPts val="666"/>
              </a:spcBef>
              <a:spcAft>
                <a:spcPts val="0"/>
              </a:spcAft>
              <a:buClr>
                <a:schemeClr val="dk1"/>
              </a:buClr>
              <a:buSzPts val="3330"/>
              <a:buNone/>
            </a:pPr>
            <a:endParaRPr sz="3330" dirty="0"/>
          </a:p>
          <a:p>
            <a:pPr marL="457189" lvl="0" indent="-245734" algn="l" rtl="0">
              <a:lnSpc>
                <a:spcPct val="90000"/>
              </a:lnSpc>
              <a:spcBef>
                <a:spcPts val="666"/>
              </a:spcBef>
              <a:spcAft>
                <a:spcPts val="0"/>
              </a:spcAft>
              <a:buClr>
                <a:schemeClr val="dk1"/>
              </a:buClr>
              <a:buSzPts val="3330"/>
              <a:buNone/>
            </a:pPr>
            <a:endParaRPr sz="3330" dirty="0"/>
          </a:p>
        </p:txBody>
      </p:sp>
      <p:sp>
        <p:nvSpPr>
          <p:cNvPr id="486" name="Google Shape;486;p58"/>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Identificación de peligros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
        <p:nvSpPr>
          <p:cNvPr id="492" name="Google Shape;492;p59"/>
          <p:cNvSpPr txBox="1">
            <a:spLocks noGrp="1"/>
          </p:cNvSpPr>
          <p:nvPr>
            <p:ph type="title"/>
          </p:nvPr>
        </p:nvSpPr>
        <p:spPr>
          <a:xfrm>
            <a:off x="609600" y="2570205"/>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br>
              <a:rPr lang="en-US" sz="5280">
                <a:latin typeface="Arial Black"/>
                <a:ea typeface="Arial Black"/>
                <a:cs typeface="Arial Black"/>
                <a:sym typeface="Arial Black"/>
              </a:rPr>
            </a:br>
            <a:r>
              <a:rPr lang="en-US" sz="5280">
                <a:latin typeface="Arial Black"/>
                <a:ea typeface="Arial Black"/>
                <a:cs typeface="Arial Black"/>
                <a:sym typeface="Arial Black"/>
              </a:rPr>
              <a:t>Taller A </a:t>
            </a:r>
            <a:br>
              <a:rPr lang="en-US" sz="5280">
                <a:latin typeface="Arial Black"/>
                <a:ea typeface="Arial Black"/>
                <a:cs typeface="Arial Black"/>
                <a:sym typeface="Arial Black"/>
              </a:rPr>
            </a:br>
            <a:r>
              <a:rPr lang="en-US" sz="5280">
                <a:latin typeface="Arial Black"/>
                <a:ea typeface="Arial Black"/>
                <a:cs typeface="Arial Black"/>
                <a:sym typeface="Arial Black"/>
              </a:rPr>
              <a:t>Identificación de peligros</a:t>
            </a:r>
            <a:endParaRPr sz="5280">
              <a:latin typeface="Arial Black"/>
              <a:ea typeface="Arial Black"/>
              <a:cs typeface="Arial Black"/>
              <a:sym typeface="Arial Black"/>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sp>
        <p:nvSpPr>
          <p:cNvPr id="499" name="Google Shape;499;p60"/>
          <p:cNvSpPr txBox="1"/>
          <p:nvPr/>
        </p:nvSpPr>
        <p:spPr>
          <a:xfrm>
            <a:off x="1096817" y="6538913"/>
            <a:ext cx="471516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Estas imágenes son cortesía de Creative Commons. </a:t>
            </a:r>
            <a:endParaRPr/>
          </a:p>
        </p:txBody>
      </p:sp>
      <p:sp>
        <p:nvSpPr>
          <p:cNvPr id="500" name="Google Shape;500;p60"/>
          <p:cNvSpPr txBox="1"/>
          <p:nvPr/>
        </p:nvSpPr>
        <p:spPr>
          <a:xfrm>
            <a:off x="7244772" y="5447018"/>
            <a:ext cx="3039300" cy="76176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2720"/>
              <a:buFont typeface="Arial"/>
              <a:buNone/>
            </a:pPr>
            <a:r>
              <a:rPr lang="en-US" sz="2720">
                <a:solidFill>
                  <a:schemeClr val="dk1"/>
                </a:solidFill>
                <a:latin typeface="Times New Roman"/>
                <a:ea typeface="Times New Roman"/>
                <a:cs typeface="Times New Roman"/>
                <a:sym typeface="Times New Roman"/>
              </a:rPr>
              <a:t>-aproximadamente 2500 libras. </a:t>
            </a:r>
            <a:endParaRPr/>
          </a:p>
          <a:p>
            <a:pPr marL="228600" marR="0" lvl="0" indent="-55879" algn="l" rtl="0">
              <a:lnSpc>
                <a:spcPct val="80000"/>
              </a:lnSpc>
              <a:spcBef>
                <a:spcPts val="1000"/>
              </a:spcBef>
              <a:spcAft>
                <a:spcPts val="0"/>
              </a:spcAft>
              <a:buClr>
                <a:schemeClr val="dk1"/>
              </a:buClr>
              <a:buSzPts val="2720"/>
              <a:buFont typeface="Arial"/>
              <a:buNone/>
            </a:pPr>
            <a:endParaRPr sz="2720">
              <a:solidFill>
                <a:schemeClr val="dk1"/>
              </a:solidFill>
              <a:latin typeface="Times New Roman"/>
              <a:ea typeface="Times New Roman"/>
              <a:cs typeface="Times New Roman"/>
              <a:sym typeface="Times New Roman"/>
            </a:endParaRPr>
          </a:p>
        </p:txBody>
      </p:sp>
      <p:sp>
        <p:nvSpPr>
          <p:cNvPr id="501" name="Google Shape;501;p60"/>
          <p:cNvSpPr txBox="1"/>
          <p:nvPr/>
        </p:nvSpPr>
        <p:spPr>
          <a:xfrm>
            <a:off x="7244776" y="4852250"/>
            <a:ext cx="4109100" cy="7617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2960"/>
              <a:buFont typeface="Arial"/>
              <a:buNone/>
            </a:pPr>
            <a:r>
              <a:rPr lang="en-US" sz="2960">
                <a:solidFill>
                  <a:schemeClr val="dk1"/>
                </a:solidFill>
                <a:latin typeface="Times New Roman"/>
                <a:ea typeface="Times New Roman"/>
                <a:cs typeface="Times New Roman"/>
                <a:sym typeface="Times New Roman"/>
              </a:rPr>
              <a:t>-1 yarda cúbica de tierra</a:t>
            </a:r>
            <a:endParaRPr/>
          </a:p>
        </p:txBody>
      </p:sp>
      <p:pic>
        <p:nvPicPr>
          <p:cNvPr id="502" name="Google Shape;502;p60" descr="A small red car. "/>
          <p:cNvPicPr preferRelativeResize="0"/>
          <p:nvPr/>
        </p:nvPicPr>
        <p:blipFill rotWithShape="1">
          <a:blip r:embed="rId3">
            <a:alphaModFix/>
          </a:blip>
          <a:srcRect/>
          <a:stretch/>
        </p:blipFill>
        <p:spPr>
          <a:xfrm>
            <a:off x="6947942" y="1574929"/>
            <a:ext cx="4711733" cy="3141156"/>
          </a:xfrm>
          <a:prstGeom prst="rect">
            <a:avLst/>
          </a:prstGeom>
          <a:noFill/>
          <a:ln>
            <a:noFill/>
          </a:ln>
        </p:spPr>
      </p:pic>
      <p:sp>
        <p:nvSpPr>
          <p:cNvPr id="503" name="Google Shape;503;p60"/>
          <p:cNvSpPr txBox="1"/>
          <p:nvPr/>
        </p:nvSpPr>
        <p:spPr>
          <a:xfrm>
            <a:off x="1907928" y="5569637"/>
            <a:ext cx="2714314" cy="761765"/>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2480"/>
              <a:buFont typeface="Arial"/>
              <a:buNone/>
            </a:pPr>
            <a:r>
              <a:rPr lang="en-US" sz="2480">
                <a:solidFill>
                  <a:schemeClr val="dk1"/>
                </a:solidFill>
                <a:latin typeface="Times New Roman"/>
                <a:ea typeface="Times New Roman"/>
                <a:cs typeface="Times New Roman"/>
                <a:sym typeface="Times New Roman"/>
              </a:rPr>
              <a:t>-aproximadamente 100 libras.</a:t>
            </a:r>
            <a:endParaRPr/>
          </a:p>
          <a:p>
            <a:pPr marL="0" marR="0" lvl="0" indent="0" algn="l" rtl="0">
              <a:lnSpc>
                <a:spcPct val="70000"/>
              </a:lnSpc>
              <a:spcBef>
                <a:spcPts val="1000"/>
              </a:spcBef>
              <a:spcAft>
                <a:spcPts val="0"/>
              </a:spcAft>
              <a:buClr>
                <a:schemeClr val="dk1"/>
              </a:buClr>
              <a:buSzPts val="2790"/>
              <a:buFont typeface="Arial"/>
              <a:buNone/>
            </a:pPr>
            <a:endParaRPr sz="2790">
              <a:solidFill>
                <a:schemeClr val="dk1"/>
              </a:solidFill>
              <a:latin typeface="Times New Roman"/>
              <a:ea typeface="Times New Roman"/>
              <a:cs typeface="Times New Roman"/>
              <a:sym typeface="Times New Roman"/>
            </a:endParaRPr>
          </a:p>
          <a:p>
            <a:pPr marL="177165" marR="0" lvl="0" indent="0" algn="l" rtl="0">
              <a:lnSpc>
                <a:spcPct val="70000"/>
              </a:lnSpc>
              <a:spcBef>
                <a:spcPts val="1000"/>
              </a:spcBef>
              <a:spcAft>
                <a:spcPts val="0"/>
              </a:spcAft>
              <a:buClr>
                <a:schemeClr val="dk1"/>
              </a:buClr>
              <a:buSzPts val="2790"/>
              <a:buFont typeface="Arial"/>
              <a:buNone/>
            </a:pPr>
            <a:endParaRPr sz="2790">
              <a:solidFill>
                <a:schemeClr val="dk1"/>
              </a:solidFill>
              <a:latin typeface="Times New Roman"/>
              <a:ea typeface="Times New Roman"/>
              <a:cs typeface="Times New Roman"/>
              <a:sym typeface="Times New Roman"/>
            </a:endParaRPr>
          </a:p>
        </p:txBody>
      </p:sp>
      <p:sp>
        <p:nvSpPr>
          <p:cNvPr id="504" name="Google Shape;504;p60"/>
          <p:cNvSpPr txBox="1"/>
          <p:nvPr/>
        </p:nvSpPr>
        <p:spPr>
          <a:xfrm>
            <a:off x="1907928" y="4852248"/>
            <a:ext cx="3317319" cy="761765"/>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2960"/>
              <a:buFont typeface="Arial"/>
              <a:buNone/>
            </a:pPr>
            <a:r>
              <a:rPr lang="en-US" sz="2960">
                <a:solidFill>
                  <a:schemeClr val="dk1"/>
                </a:solidFill>
                <a:latin typeface="Times New Roman"/>
                <a:ea typeface="Times New Roman"/>
                <a:cs typeface="Times New Roman"/>
                <a:sym typeface="Times New Roman"/>
              </a:rPr>
              <a:t>-1 pie cúbico de tierra  </a:t>
            </a:r>
            <a:endParaRPr/>
          </a:p>
        </p:txBody>
      </p:sp>
      <p:pic>
        <p:nvPicPr>
          <p:cNvPr id="505" name="Google Shape;505;p60" descr="Two bags of concrete mix, each one labeled as 50 Lbs. "/>
          <p:cNvPicPr preferRelativeResize="0"/>
          <p:nvPr/>
        </p:nvPicPr>
        <p:blipFill rotWithShape="1">
          <a:blip r:embed="rId4">
            <a:alphaModFix/>
          </a:blip>
          <a:srcRect/>
          <a:stretch/>
        </p:blipFill>
        <p:spPr>
          <a:xfrm>
            <a:off x="2022913" y="1414698"/>
            <a:ext cx="2484343" cy="3437550"/>
          </a:xfrm>
          <a:prstGeom prst="rect">
            <a:avLst/>
          </a:prstGeom>
          <a:noFill/>
          <a:ln>
            <a:noFill/>
          </a:ln>
        </p:spPr>
      </p:pic>
      <p:sp>
        <p:nvSpPr>
          <p:cNvPr id="506" name="Google Shape;506;p60"/>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Mecánica de suelos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6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sp>
        <p:nvSpPr>
          <p:cNvPr id="513" name="Google Shape;513;p61"/>
          <p:cNvSpPr txBox="1">
            <a:spLocks noGrp="1"/>
          </p:cNvSpPr>
          <p:nvPr>
            <p:ph type="body" idx="1"/>
          </p:nvPr>
        </p:nvSpPr>
        <p:spPr>
          <a:xfrm>
            <a:off x="609600" y="2257887"/>
            <a:ext cx="10972800" cy="3375055"/>
          </a:xfrm>
          <a:prstGeom prst="rect">
            <a:avLst/>
          </a:prstGeom>
          <a:noFill/>
          <a:ln>
            <a:noFill/>
          </a:ln>
        </p:spPr>
        <p:txBody>
          <a:bodyPr spcFirstLastPara="1" wrap="square" lIns="91425" tIns="45700" rIns="91425" bIns="45700" anchor="t" anchorCtr="0">
            <a:noAutofit/>
          </a:bodyPr>
          <a:lstStyle/>
          <a:p>
            <a:pPr marL="457189" lvl="0" indent="-457189" algn="l" rtl="0">
              <a:lnSpc>
                <a:spcPct val="90000"/>
              </a:lnSpc>
              <a:spcBef>
                <a:spcPts val="0"/>
              </a:spcBef>
              <a:spcAft>
                <a:spcPts val="0"/>
              </a:spcAft>
              <a:buClr>
                <a:schemeClr val="dk1"/>
              </a:buClr>
              <a:buSzPts val="4200"/>
              <a:buChar char="•"/>
            </a:pPr>
            <a:r>
              <a:rPr lang="en-US"/>
              <a:t>Fisurado </a:t>
            </a:r>
            <a:endParaRPr/>
          </a:p>
          <a:p>
            <a:pPr marL="990575" lvl="1" indent="-380990" algn="l" rtl="0">
              <a:lnSpc>
                <a:spcPct val="90000"/>
              </a:lnSpc>
              <a:spcBef>
                <a:spcPts val="740"/>
              </a:spcBef>
              <a:spcAft>
                <a:spcPts val="0"/>
              </a:spcAft>
              <a:buClr>
                <a:schemeClr val="dk1"/>
              </a:buClr>
              <a:buSzPts val="3700"/>
              <a:buChar char="–"/>
            </a:pPr>
            <a:r>
              <a:rPr lang="en-US"/>
              <a:t>material del suelo que tiene tendencia a romperse a lo largo de planos definidos de fractura con poca resistencia, o un material que presenta grietas abiertas, como grietas por tensión, en una superficie expuesta</a:t>
            </a:r>
            <a:endParaRPr/>
          </a:p>
        </p:txBody>
      </p:sp>
      <p:sp>
        <p:nvSpPr>
          <p:cNvPr id="514" name="Google Shape;514;p61"/>
          <p:cNvSpPr txBox="1"/>
          <p:nvPr/>
        </p:nvSpPr>
        <p:spPr>
          <a:xfrm>
            <a:off x="5337900" y="1516677"/>
            <a:ext cx="2066510" cy="59477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en-US" sz="3200" u="sng" dirty="0" err="1">
                <a:solidFill>
                  <a:schemeClr val="dk1"/>
                </a:solidFill>
                <a:latin typeface="Times New Roman"/>
                <a:ea typeface="Times New Roman"/>
                <a:cs typeface="Times New Roman"/>
                <a:sym typeface="Times New Roman"/>
              </a:rPr>
              <a:t>Fallas</a:t>
            </a:r>
            <a:endParaRPr sz="3200" u="sng" dirty="0">
              <a:solidFill>
                <a:schemeClr val="dk1"/>
              </a:solidFill>
              <a:latin typeface="Times New Roman"/>
              <a:ea typeface="Times New Roman"/>
              <a:cs typeface="Times New Roman"/>
              <a:sym typeface="Times New Roman"/>
            </a:endParaRPr>
          </a:p>
          <a:p>
            <a:pPr marL="0" marR="0" lvl="0" indent="0" algn="l" rtl="0">
              <a:spcBef>
                <a:spcPts val="640"/>
              </a:spcBef>
              <a:spcAft>
                <a:spcPts val="0"/>
              </a:spcAft>
              <a:buClr>
                <a:schemeClr val="dk1"/>
              </a:buClr>
              <a:buSzPts val="3200"/>
              <a:buFont typeface="Arial"/>
              <a:buNone/>
            </a:pPr>
            <a:endParaRPr sz="3200" dirty="0">
              <a:solidFill>
                <a:schemeClr val="dk1"/>
              </a:solidFill>
              <a:latin typeface="Times New Roman"/>
              <a:ea typeface="Times New Roman"/>
              <a:cs typeface="Times New Roman"/>
              <a:sym typeface="Times New Roman"/>
            </a:endParaRPr>
          </a:p>
          <a:p>
            <a:pPr marL="457189" marR="0" lvl="0" indent="-253989" algn="l" rtl="0">
              <a:spcBef>
                <a:spcPts val="640"/>
              </a:spcBef>
              <a:spcAft>
                <a:spcPts val="0"/>
              </a:spcAft>
              <a:buClr>
                <a:schemeClr val="dk1"/>
              </a:buClr>
              <a:buSzPts val="3200"/>
              <a:buFont typeface="Arial"/>
              <a:buNone/>
            </a:pPr>
            <a:endParaRPr sz="3200" dirty="0">
              <a:solidFill>
                <a:schemeClr val="dk1"/>
              </a:solidFill>
              <a:latin typeface="Times New Roman"/>
              <a:ea typeface="Times New Roman"/>
              <a:cs typeface="Times New Roman"/>
              <a:sym typeface="Times New Roman"/>
            </a:endParaRPr>
          </a:p>
        </p:txBody>
      </p:sp>
      <p:sp>
        <p:nvSpPr>
          <p:cNvPr id="515" name="Google Shape;515;p61"/>
          <p:cNvSpPr txBox="1">
            <a:spLocks noGrp="1"/>
          </p:cNvSpPr>
          <p:nvPr>
            <p:ph type="title"/>
          </p:nvPr>
        </p:nvSpPr>
        <p:spPr>
          <a:xfrm>
            <a:off x="609600" y="136524"/>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Mecánica de suelos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18" name="Google Shape;118;p17"/>
          <p:cNvSpPr/>
          <p:nvPr/>
        </p:nvSpPr>
        <p:spPr>
          <a:xfrm>
            <a:off x="1435525" y="1517954"/>
            <a:ext cx="9918275" cy="3847207"/>
          </a:xfrm>
          <a:prstGeom prst="rect">
            <a:avLst/>
          </a:prstGeom>
          <a:noFill/>
          <a:ln>
            <a:noFill/>
          </a:ln>
        </p:spPr>
        <p:txBody>
          <a:bodyPr spcFirstLastPara="1" wrap="square" lIns="91425" tIns="45700" rIns="91425" bIns="45700" anchor="t" anchorCtr="0">
            <a:noAutofit/>
          </a:bodyPr>
          <a:lstStyle/>
          <a:p>
            <a:pPr marL="457189" lvl="0" indent="-457189">
              <a:buClr>
                <a:schemeClr val="dk1"/>
              </a:buClr>
              <a:buSzPts val="3200"/>
              <a:buChar char="•"/>
            </a:pPr>
            <a:r>
              <a:rPr lang="es-ES" sz="3200" u="sng" dirty="0">
                <a:latin typeface="Calibri"/>
                <a:ea typeface="Calibri"/>
                <a:cs typeface="Calibri"/>
                <a:sym typeface="Calibri"/>
              </a:rPr>
              <a:t>Explicar</a:t>
            </a:r>
            <a:r>
              <a:rPr lang="es-ES" sz="3200" dirty="0">
                <a:latin typeface="Calibri"/>
                <a:ea typeface="Calibri"/>
                <a:cs typeface="Calibri"/>
                <a:sym typeface="Calibri"/>
              </a:rPr>
              <a:t> cómo </a:t>
            </a:r>
            <a:r>
              <a:rPr lang="es-ES" sz="3200" u="sng" dirty="0">
                <a:latin typeface="Calibri"/>
                <a:ea typeface="Calibri"/>
                <a:cs typeface="Calibri"/>
                <a:sym typeface="Calibri"/>
              </a:rPr>
              <a:t>identificar y evitar</a:t>
            </a:r>
            <a:r>
              <a:rPr lang="es-ES" sz="3200" dirty="0">
                <a:latin typeface="Calibri"/>
                <a:ea typeface="Calibri"/>
                <a:cs typeface="Calibri"/>
                <a:sym typeface="Calibri"/>
              </a:rPr>
              <a:t> los peligros de excavación y </a:t>
            </a:r>
            <a:r>
              <a:rPr lang="es-ES" sz="3200" u="sng" dirty="0">
                <a:latin typeface="Calibri"/>
                <a:ea typeface="Calibri"/>
                <a:cs typeface="Calibri"/>
                <a:sym typeface="Calibri"/>
              </a:rPr>
              <a:t>zanjeo</a:t>
            </a:r>
            <a:r>
              <a:rPr lang="es-ES" sz="3200" dirty="0">
                <a:latin typeface="Calibri"/>
                <a:ea typeface="Calibri"/>
                <a:cs typeface="Calibri"/>
                <a:sym typeface="Calibri"/>
              </a:rPr>
              <a:t>.</a:t>
            </a:r>
          </a:p>
          <a:p>
            <a:pPr marL="457200" marR="0" lvl="0" indent="-457200" algn="l" rtl="0">
              <a:spcBef>
                <a:spcPts val="1200"/>
              </a:spcBef>
              <a:spcAft>
                <a:spcPts val="0"/>
              </a:spcAft>
              <a:buClr>
                <a:schemeClr val="dk1"/>
              </a:buClr>
              <a:buSzPts val="3200"/>
              <a:buFont typeface="Arial"/>
              <a:buChar char="•"/>
            </a:pPr>
            <a:r>
              <a:rPr lang="en-US" sz="3200" b="0" i="0" u="none" strike="noStrike" cap="none" dirty="0" err="1">
                <a:solidFill>
                  <a:schemeClr val="dk1"/>
                </a:solidFill>
                <a:latin typeface="Calibri"/>
                <a:ea typeface="Calibri"/>
                <a:cs typeface="Calibri"/>
                <a:sym typeface="Calibri"/>
              </a:rPr>
              <a:t>Explicar</a:t>
            </a:r>
            <a:r>
              <a:rPr lang="en-US" sz="3200" b="0" i="0" u="none" strike="noStrike" cap="none" dirty="0">
                <a:solidFill>
                  <a:schemeClr val="dk1"/>
                </a:solidFill>
                <a:latin typeface="Calibri"/>
                <a:ea typeface="Calibri"/>
                <a:cs typeface="Calibri"/>
                <a:sym typeface="Calibri"/>
              </a:rPr>
              <a:t> la </a:t>
            </a:r>
            <a:r>
              <a:rPr lang="en-US" sz="3200" b="0" i="0" u="sng" strike="noStrike" cap="none" dirty="0" err="1">
                <a:solidFill>
                  <a:schemeClr val="dk1"/>
                </a:solidFill>
                <a:latin typeface="Calibri"/>
                <a:ea typeface="Calibri"/>
                <a:cs typeface="Calibri"/>
                <a:sym typeface="Calibri"/>
              </a:rPr>
              <a:t>fisiología</a:t>
            </a:r>
            <a:r>
              <a:rPr lang="en-US" sz="3200" b="0" i="0" u="none" strike="noStrike" cap="none" dirty="0">
                <a:solidFill>
                  <a:schemeClr val="dk1"/>
                </a:solidFill>
                <a:latin typeface="Calibri"/>
                <a:ea typeface="Calibri"/>
                <a:cs typeface="Calibri"/>
                <a:sym typeface="Calibri"/>
              </a:rPr>
              <a:t> y las </a:t>
            </a:r>
            <a:r>
              <a:rPr lang="en-US" sz="3200" b="0" i="0" u="none" strike="noStrike" cap="none" dirty="0" err="1">
                <a:solidFill>
                  <a:schemeClr val="dk1"/>
                </a:solidFill>
                <a:latin typeface="Calibri"/>
                <a:ea typeface="Calibri"/>
                <a:cs typeface="Calibri"/>
                <a:sym typeface="Calibri"/>
              </a:rPr>
              <a:t>características</a:t>
            </a:r>
            <a:r>
              <a:rPr lang="en-US" sz="3200" b="0" i="0" u="none" strike="noStrike" cap="none" dirty="0">
                <a:solidFill>
                  <a:schemeClr val="dk1"/>
                </a:solidFill>
                <a:latin typeface="Calibri"/>
                <a:ea typeface="Calibri"/>
                <a:cs typeface="Calibri"/>
                <a:sym typeface="Calibri"/>
              </a:rPr>
              <a:t> del </a:t>
            </a:r>
            <a:r>
              <a:rPr lang="en-US" sz="3200" b="0" i="0" u="none" strike="noStrike" cap="none" dirty="0" err="1">
                <a:solidFill>
                  <a:schemeClr val="dk1"/>
                </a:solidFill>
                <a:latin typeface="Calibri"/>
                <a:ea typeface="Calibri"/>
                <a:cs typeface="Calibri"/>
                <a:sym typeface="Calibri"/>
              </a:rPr>
              <a:t>suelo</a:t>
            </a:r>
            <a:r>
              <a:rPr lang="en-US" sz="3200" b="0" i="0" u="none" strike="noStrike" cap="none" dirty="0">
                <a:solidFill>
                  <a:schemeClr val="dk1"/>
                </a:solidFill>
                <a:latin typeface="Calibri"/>
                <a:ea typeface="Calibri"/>
                <a:cs typeface="Calibri"/>
                <a:sym typeface="Calibri"/>
              </a:rPr>
              <a:t> y </a:t>
            </a:r>
            <a:r>
              <a:rPr lang="en-US" sz="3200" b="0" i="0" u="none" strike="noStrike" cap="none" dirty="0" err="1">
                <a:solidFill>
                  <a:schemeClr val="dk1"/>
                </a:solidFill>
                <a:latin typeface="Calibri"/>
                <a:ea typeface="Calibri"/>
                <a:cs typeface="Calibri"/>
                <a:sym typeface="Calibri"/>
              </a:rPr>
              <a:t>explicar</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los</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diferentes</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métodos</a:t>
            </a:r>
            <a:r>
              <a:rPr lang="en-US" sz="3200" b="0" i="0" u="none" strike="noStrike" cap="none" dirty="0">
                <a:solidFill>
                  <a:schemeClr val="dk1"/>
                </a:solidFill>
                <a:latin typeface="Calibri"/>
                <a:ea typeface="Calibri"/>
                <a:cs typeface="Calibri"/>
                <a:sym typeface="Calibri"/>
              </a:rPr>
              <a:t> de </a:t>
            </a:r>
            <a:r>
              <a:rPr lang="en-US" sz="3200" b="0" i="0" u="sng" strike="noStrike" cap="none" dirty="0" err="1">
                <a:solidFill>
                  <a:schemeClr val="dk1"/>
                </a:solidFill>
                <a:latin typeface="Calibri"/>
                <a:ea typeface="Calibri"/>
                <a:cs typeface="Calibri"/>
                <a:sym typeface="Calibri"/>
              </a:rPr>
              <a:t>pruebas</a:t>
            </a:r>
            <a:r>
              <a:rPr lang="en-US" sz="3200" b="0" i="0" u="none" strike="noStrike" cap="none" dirty="0">
                <a:solidFill>
                  <a:schemeClr val="dk1"/>
                </a:solidFill>
                <a:latin typeface="Calibri"/>
                <a:ea typeface="Calibri"/>
                <a:cs typeface="Calibri"/>
                <a:sym typeface="Calibri"/>
              </a:rPr>
              <a:t> del </a:t>
            </a:r>
            <a:r>
              <a:rPr lang="en-US" sz="3200" b="0" i="0" u="none" strike="noStrike" cap="none" dirty="0" err="1">
                <a:solidFill>
                  <a:schemeClr val="dk1"/>
                </a:solidFill>
                <a:latin typeface="Calibri"/>
                <a:ea typeface="Calibri"/>
                <a:cs typeface="Calibri"/>
                <a:sym typeface="Calibri"/>
              </a:rPr>
              <a:t>suelo</a:t>
            </a:r>
            <a:r>
              <a:rPr lang="en-US" sz="3200" dirty="0">
                <a:solidFill>
                  <a:schemeClr val="dk1"/>
                </a:solidFill>
                <a:latin typeface="Calibri"/>
                <a:ea typeface="Calibri"/>
                <a:cs typeface="Calibri"/>
                <a:sym typeface="Calibri"/>
              </a:rPr>
              <a:t>.</a:t>
            </a:r>
          </a:p>
          <a:p>
            <a:pPr marL="457200" marR="0" lvl="0" indent="-457200" algn="l" rtl="0">
              <a:spcBef>
                <a:spcPts val="1200"/>
              </a:spcBef>
              <a:spcAft>
                <a:spcPts val="0"/>
              </a:spcAft>
              <a:buClr>
                <a:schemeClr val="dk1"/>
              </a:buClr>
              <a:buSzPts val="3200"/>
              <a:buFont typeface="Arial"/>
              <a:buChar char="•"/>
            </a:pPr>
            <a:r>
              <a:rPr lang="en-US" sz="3200" b="0" i="0" u="none" strike="noStrike" cap="none" dirty="0" err="1">
                <a:solidFill>
                  <a:schemeClr val="dk1"/>
                </a:solidFill>
                <a:latin typeface="Calibri"/>
                <a:ea typeface="Calibri"/>
                <a:cs typeface="Calibri"/>
                <a:sym typeface="Calibri"/>
              </a:rPr>
              <a:t>Describir</a:t>
            </a:r>
            <a:r>
              <a:rPr lang="en-US" sz="3200" b="0" i="0" u="none" strike="noStrike" cap="none" dirty="0">
                <a:solidFill>
                  <a:schemeClr val="dk1"/>
                </a:solidFill>
                <a:latin typeface="Calibri"/>
                <a:ea typeface="Calibri"/>
                <a:cs typeface="Calibri"/>
                <a:sym typeface="Calibri"/>
              </a:rPr>
              <a:t> un </a:t>
            </a:r>
            <a:r>
              <a:rPr lang="en-US" sz="3200" b="0" i="0" u="none" strike="noStrike" cap="none" dirty="0" err="1">
                <a:solidFill>
                  <a:schemeClr val="dk1"/>
                </a:solidFill>
                <a:latin typeface="Calibri"/>
                <a:ea typeface="Calibri"/>
                <a:cs typeface="Calibri"/>
                <a:sym typeface="Calibri"/>
              </a:rPr>
              <a:t>programa</a:t>
            </a:r>
            <a:r>
              <a:rPr lang="en-US" sz="3200" b="0" i="0" u="none" strike="noStrike" cap="none" dirty="0">
                <a:solidFill>
                  <a:schemeClr val="dk1"/>
                </a:solidFill>
                <a:latin typeface="Calibri"/>
                <a:ea typeface="Calibri"/>
                <a:cs typeface="Calibri"/>
                <a:sym typeface="Calibri"/>
              </a:rPr>
              <a:t> de </a:t>
            </a:r>
            <a:r>
              <a:rPr lang="en-US" sz="3200" b="0" i="0" u="none" strike="noStrike" cap="none" dirty="0" err="1">
                <a:solidFill>
                  <a:schemeClr val="dk1"/>
                </a:solidFill>
                <a:latin typeface="Calibri"/>
                <a:ea typeface="Calibri"/>
                <a:cs typeface="Calibri"/>
                <a:sym typeface="Calibri"/>
              </a:rPr>
              <a:t>seguridad</a:t>
            </a:r>
            <a:r>
              <a:rPr lang="en-US" sz="3200" b="0" i="0" u="none" strike="noStrike" cap="none" dirty="0">
                <a:solidFill>
                  <a:schemeClr val="dk1"/>
                </a:solidFill>
                <a:latin typeface="Calibri"/>
                <a:ea typeface="Calibri"/>
                <a:cs typeface="Calibri"/>
                <a:sym typeface="Calibri"/>
              </a:rPr>
              <a:t> de </a:t>
            </a:r>
            <a:r>
              <a:rPr lang="en-US" sz="3200" b="0" i="0" u="none" strike="noStrike" cap="none" dirty="0" err="1">
                <a:solidFill>
                  <a:schemeClr val="dk1"/>
                </a:solidFill>
                <a:latin typeface="Calibri"/>
                <a:ea typeface="Calibri"/>
                <a:cs typeface="Calibri"/>
                <a:sym typeface="Calibri"/>
              </a:rPr>
              <a:t>excavación</a:t>
            </a:r>
            <a:r>
              <a:rPr lang="en-US" sz="3200" b="0" i="0" u="none" strike="noStrike" cap="none" dirty="0">
                <a:solidFill>
                  <a:schemeClr val="dk1"/>
                </a:solidFill>
                <a:latin typeface="Calibri"/>
                <a:ea typeface="Calibri"/>
                <a:cs typeface="Calibri"/>
                <a:sym typeface="Calibri"/>
              </a:rPr>
              <a:t> y </a:t>
            </a:r>
            <a:r>
              <a:rPr lang="en-US" sz="3200" b="0" i="0" u="sng" strike="noStrike" cap="none" dirty="0" err="1">
                <a:solidFill>
                  <a:schemeClr val="dk1"/>
                </a:solidFill>
                <a:latin typeface="Calibri"/>
                <a:ea typeface="Calibri"/>
                <a:cs typeface="Calibri"/>
                <a:sym typeface="Calibri"/>
              </a:rPr>
              <a:t>zanjeo</a:t>
            </a:r>
            <a:r>
              <a:rPr lang="en-US" sz="3200" b="0" i="0" u="none" strike="noStrike" cap="none" dirty="0">
                <a:solidFill>
                  <a:schemeClr val="dk1"/>
                </a:solidFill>
                <a:latin typeface="Calibri"/>
                <a:ea typeface="Calibri"/>
                <a:cs typeface="Calibri"/>
                <a:sym typeface="Calibri"/>
              </a:rPr>
              <a:t> que </a:t>
            </a:r>
            <a:r>
              <a:rPr lang="en-US" sz="3200" b="0" i="0" u="none" strike="noStrike" cap="none" dirty="0" err="1">
                <a:solidFill>
                  <a:schemeClr val="dk1"/>
                </a:solidFill>
                <a:latin typeface="Calibri"/>
                <a:ea typeface="Calibri"/>
                <a:cs typeface="Calibri"/>
                <a:sym typeface="Calibri"/>
              </a:rPr>
              <a:t>cumpla</a:t>
            </a:r>
            <a:r>
              <a:rPr lang="en-US" sz="3200" b="0" i="0" u="none" strike="noStrike" cap="none" dirty="0">
                <a:solidFill>
                  <a:schemeClr val="dk1"/>
                </a:solidFill>
                <a:latin typeface="Calibri"/>
                <a:ea typeface="Calibri"/>
                <a:cs typeface="Calibri"/>
                <a:sym typeface="Calibri"/>
              </a:rPr>
              <a:t> con </a:t>
            </a:r>
            <a:r>
              <a:rPr lang="en-US" sz="3200" b="0" i="0" u="none" strike="noStrike" cap="none" dirty="0" err="1">
                <a:solidFill>
                  <a:schemeClr val="dk1"/>
                </a:solidFill>
                <a:latin typeface="Calibri"/>
                <a:ea typeface="Calibri"/>
                <a:cs typeface="Calibri"/>
                <a:sym typeface="Calibri"/>
              </a:rPr>
              <a:t>todos</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los</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requisitos</a:t>
            </a:r>
            <a:r>
              <a:rPr lang="en-US" sz="3200" b="0" i="0" u="none" strike="noStrike" cap="none" dirty="0">
                <a:solidFill>
                  <a:schemeClr val="dk1"/>
                </a:solidFill>
                <a:latin typeface="Calibri"/>
                <a:ea typeface="Calibri"/>
                <a:cs typeface="Calibri"/>
                <a:sym typeface="Calibri"/>
              </a:rPr>
              <a:t> de la </a:t>
            </a:r>
            <a:r>
              <a:rPr lang="en-US" sz="3200" b="0" i="0" u="none" strike="noStrike" cap="none" dirty="0" err="1">
                <a:solidFill>
                  <a:schemeClr val="dk1"/>
                </a:solidFill>
                <a:latin typeface="Calibri"/>
                <a:ea typeface="Calibri"/>
                <a:cs typeface="Calibri"/>
                <a:sym typeface="Calibri"/>
              </a:rPr>
              <a:t>subparte</a:t>
            </a:r>
            <a:r>
              <a:rPr lang="en-US" sz="3200" b="0" i="0" u="none" strike="noStrike" cap="none" dirty="0">
                <a:solidFill>
                  <a:schemeClr val="dk1"/>
                </a:solidFill>
                <a:latin typeface="Calibri"/>
                <a:ea typeface="Calibri"/>
                <a:cs typeface="Calibri"/>
                <a:sym typeface="Calibri"/>
              </a:rPr>
              <a:t> P de OSHA.</a:t>
            </a:r>
            <a:endParaRPr sz="3200" b="0" i="0" u="none" strike="noStrike" cap="none" dirty="0">
              <a:solidFill>
                <a:schemeClr val="dk1"/>
              </a:solidFill>
              <a:latin typeface="Calibri"/>
              <a:ea typeface="Calibri"/>
              <a:cs typeface="Calibri"/>
              <a:sym typeface="Calibri"/>
            </a:endParaRPr>
          </a:p>
        </p:txBody>
      </p:sp>
      <p:sp>
        <p:nvSpPr>
          <p:cNvPr id="119" name="Google Shape;119;p17"/>
          <p:cNvSpPr txBox="1">
            <a:spLocks noGrp="1"/>
          </p:cNvSpPr>
          <p:nvPr>
            <p:ph type="title"/>
          </p:nvPr>
        </p:nvSpPr>
        <p:spPr>
          <a:xfrm>
            <a:off x="909918"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Objetivos de aprendizaje</a:t>
            </a:r>
            <a:endParaRPr>
              <a:latin typeface="Arial Black"/>
              <a:ea typeface="Arial Black"/>
              <a:cs typeface="Arial Black"/>
              <a:sym typeface="Arial Black"/>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sp>
        <p:nvSpPr>
          <p:cNvPr id="522" name="Google Shape;522;p62"/>
          <p:cNvSpPr txBox="1"/>
          <p:nvPr/>
        </p:nvSpPr>
        <p:spPr>
          <a:xfrm>
            <a:off x="4625892" y="6538913"/>
            <a:ext cx="404398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Imagen cortesía de  </a:t>
            </a:r>
            <a:r>
              <a:rPr lang="en-US" sz="1800" u="sng">
                <a:solidFill>
                  <a:schemeClr val="hlink"/>
                </a:solidFill>
                <a:latin typeface="Times New Roman"/>
                <a:ea typeface="Times New Roman"/>
                <a:cs typeface="Times New Roman"/>
                <a:sym typeface="Times New Roman"/>
                <a:hlinkClick r:id="rId3"/>
              </a:rPr>
              <a:t>OSHA</a:t>
            </a:r>
            <a:r>
              <a:rPr lang="en-US" sz="1800">
                <a:solidFill>
                  <a:schemeClr val="dk1"/>
                </a:solidFill>
                <a:latin typeface="Times New Roman"/>
                <a:ea typeface="Times New Roman"/>
                <a:cs typeface="Times New Roman"/>
                <a:sym typeface="Times New Roman"/>
              </a:rPr>
              <a:t>.</a:t>
            </a:r>
            <a:endParaRPr/>
          </a:p>
        </p:txBody>
      </p:sp>
      <p:pic>
        <p:nvPicPr>
          <p:cNvPr id="523" name="Google Shape;523;p62" descr="A diagram showing two trench failures. &#10;&#10;The first one labeled &quot;Tension Crack&quot;, and the second one labeled &quot;Sliding&quot;."/>
          <p:cNvPicPr preferRelativeResize="0"/>
          <p:nvPr/>
        </p:nvPicPr>
        <p:blipFill rotWithShape="1">
          <a:blip r:embed="rId4">
            <a:alphaModFix/>
          </a:blip>
          <a:srcRect b="9190"/>
          <a:stretch/>
        </p:blipFill>
        <p:spPr>
          <a:xfrm>
            <a:off x="1197977" y="731588"/>
            <a:ext cx="5449909" cy="5820087"/>
          </a:xfrm>
          <a:prstGeom prst="rect">
            <a:avLst/>
          </a:prstGeom>
          <a:noFill/>
          <a:ln>
            <a:noFill/>
          </a:ln>
        </p:spPr>
      </p:pic>
      <p:sp>
        <p:nvSpPr>
          <p:cNvPr id="524" name="Google Shape;524;p62"/>
          <p:cNvSpPr txBox="1">
            <a:spLocks noGrp="1"/>
          </p:cNvSpPr>
          <p:nvPr>
            <p:ph type="body" idx="1"/>
          </p:nvPr>
        </p:nvSpPr>
        <p:spPr>
          <a:xfrm>
            <a:off x="8269069" y="1735076"/>
            <a:ext cx="1516200" cy="59477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720"/>
              <a:buNone/>
            </a:pPr>
            <a:r>
              <a:rPr lang="en-US" sz="2720" dirty="0" err="1"/>
              <a:t>Fallas</a:t>
            </a:r>
            <a:endParaRPr sz="2720" dirty="0"/>
          </a:p>
          <a:p>
            <a:pPr marL="0" lvl="0" indent="0" algn="l" rtl="0">
              <a:lnSpc>
                <a:spcPct val="90000"/>
              </a:lnSpc>
              <a:spcBef>
                <a:spcPts val="544"/>
              </a:spcBef>
              <a:spcAft>
                <a:spcPts val="0"/>
              </a:spcAft>
              <a:buClr>
                <a:schemeClr val="dk1"/>
              </a:buClr>
              <a:buSzPts val="2720"/>
              <a:buNone/>
            </a:pPr>
            <a:endParaRPr sz="2720" dirty="0"/>
          </a:p>
          <a:p>
            <a:pPr marL="457189" lvl="0" indent="-284469" algn="l" rtl="0">
              <a:lnSpc>
                <a:spcPct val="90000"/>
              </a:lnSpc>
              <a:spcBef>
                <a:spcPts val="544"/>
              </a:spcBef>
              <a:spcAft>
                <a:spcPts val="0"/>
              </a:spcAft>
              <a:buClr>
                <a:schemeClr val="dk1"/>
              </a:buClr>
              <a:buSzPts val="2720"/>
              <a:buNone/>
            </a:pPr>
            <a:endParaRPr sz="2720" dirty="0"/>
          </a:p>
        </p:txBody>
      </p:sp>
      <p:sp>
        <p:nvSpPr>
          <p:cNvPr id="525" name="Google Shape;525;p62"/>
          <p:cNvSpPr txBox="1">
            <a:spLocks noGrp="1"/>
          </p:cNvSpPr>
          <p:nvPr>
            <p:ph type="title"/>
          </p:nvPr>
        </p:nvSpPr>
        <p:spPr>
          <a:xfrm>
            <a:off x="6442700" y="316983"/>
            <a:ext cx="47663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Mecánica de suelos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3"/>
          <p:cNvSpPr txBox="1">
            <a:spLocks noGrp="1"/>
          </p:cNvSpPr>
          <p:nvPr>
            <p:ph type="title"/>
          </p:nvPr>
        </p:nvSpPr>
        <p:spPr>
          <a:xfrm>
            <a:off x="6442700" y="316983"/>
            <a:ext cx="47663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Mecánica de suelos</a:t>
            </a:r>
            <a:endParaRPr/>
          </a:p>
        </p:txBody>
      </p:sp>
      <p:sp>
        <p:nvSpPr>
          <p:cNvPr id="532" name="Google Shape;532;p63"/>
          <p:cNvSpPr txBox="1">
            <a:spLocks noGrp="1"/>
          </p:cNvSpPr>
          <p:nvPr>
            <p:ph type="body" idx="1"/>
          </p:nvPr>
        </p:nvSpPr>
        <p:spPr>
          <a:xfrm>
            <a:off x="8269069" y="1735076"/>
            <a:ext cx="1516200" cy="59477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720"/>
              <a:buNone/>
            </a:pPr>
            <a:r>
              <a:rPr lang="en-US" sz="2720"/>
              <a:t>Fracasos</a:t>
            </a:r>
            <a:endParaRPr sz="2720"/>
          </a:p>
          <a:p>
            <a:pPr marL="0" lvl="0" indent="0" algn="l" rtl="0">
              <a:lnSpc>
                <a:spcPct val="90000"/>
              </a:lnSpc>
              <a:spcBef>
                <a:spcPts val="544"/>
              </a:spcBef>
              <a:spcAft>
                <a:spcPts val="0"/>
              </a:spcAft>
              <a:buClr>
                <a:schemeClr val="dk1"/>
              </a:buClr>
              <a:buSzPts val="2720"/>
              <a:buNone/>
            </a:pPr>
            <a:endParaRPr sz="2720"/>
          </a:p>
          <a:p>
            <a:pPr marL="457189" lvl="0" indent="-284469" algn="l" rtl="0">
              <a:lnSpc>
                <a:spcPct val="90000"/>
              </a:lnSpc>
              <a:spcBef>
                <a:spcPts val="544"/>
              </a:spcBef>
              <a:spcAft>
                <a:spcPts val="0"/>
              </a:spcAft>
              <a:buClr>
                <a:schemeClr val="dk1"/>
              </a:buClr>
              <a:buSzPts val="2720"/>
              <a:buNone/>
            </a:pPr>
            <a:endParaRPr sz="2720"/>
          </a:p>
        </p:txBody>
      </p:sp>
      <p:sp>
        <p:nvSpPr>
          <p:cNvPr id="533" name="Google Shape;533;p6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51</a:t>
            </a:fld>
            <a:endParaRPr/>
          </a:p>
        </p:txBody>
      </p:sp>
      <p:sp>
        <p:nvSpPr>
          <p:cNvPr id="534" name="Google Shape;534;p63"/>
          <p:cNvSpPr txBox="1"/>
          <p:nvPr/>
        </p:nvSpPr>
        <p:spPr>
          <a:xfrm>
            <a:off x="4420706" y="6536810"/>
            <a:ext cx="404398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Imagenes cortesia de  </a:t>
            </a:r>
            <a:r>
              <a:rPr lang="en-US" sz="1800" u="sng">
                <a:solidFill>
                  <a:schemeClr val="hlink"/>
                </a:solidFill>
                <a:latin typeface="Times New Roman"/>
                <a:ea typeface="Times New Roman"/>
                <a:cs typeface="Times New Roman"/>
                <a:sym typeface="Times New Roman"/>
                <a:hlinkClick r:id="rId3"/>
              </a:rPr>
              <a:t>OSHA</a:t>
            </a:r>
            <a:r>
              <a:rPr lang="en-US" sz="1800">
                <a:solidFill>
                  <a:schemeClr val="dk1"/>
                </a:solidFill>
                <a:latin typeface="Times New Roman"/>
                <a:ea typeface="Times New Roman"/>
                <a:cs typeface="Times New Roman"/>
                <a:sym typeface="Times New Roman"/>
              </a:rPr>
              <a:t>.</a:t>
            </a:r>
            <a:endParaRPr/>
          </a:p>
        </p:txBody>
      </p:sp>
      <p:pic>
        <p:nvPicPr>
          <p:cNvPr id="535" name="Google Shape;535;p63" descr="A diagram showing two trench failures.&#10;&#10;The first one is labeled &quot;Toppling&quot;. The second one labeled &quot;Subsidence and Bulging&quot;. "/>
          <p:cNvPicPr preferRelativeResize="0"/>
          <p:nvPr/>
        </p:nvPicPr>
        <p:blipFill rotWithShape="1">
          <a:blip r:embed="rId4">
            <a:alphaModFix/>
          </a:blip>
          <a:srcRect/>
          <a:stretch/>
        </p:blipFill>
        <p:spPr>
          <a:xfrm>
            <a:off x="1205479" y="873031"/>
            <a:ext cx="4890521" cy="55372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4"/>
          <p:cNvSpPr txBox="1">
            <a:spLocks noGrp="1"/>
          </p:cNvSpPr>
          <p:nvPr>
            <p:ph type="title"/>
          </p:nvPr>
        </p:nvSpPr>
        <p:spPr>
          <a:xfrm>
            <a:off x="838200" y="407987"/>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Persona competente</a:t>
            </a:r>
            <a:endParaRPr/>
          </a:p>
        </p:txBody>
      </p:sp>
      <p:sp>
        <p:nvSpPr>
          <p:cNvPr id="542" name="Google Shape;542;p64"/>
          <p:cNvSpPr txBox="1">
            <a:spLocks noGrp="1"/>
          </p:cNvSpPr>
          <p:nvPr>
            <p:ph type="body" idx="1"/>
          </p:nvPr>
        </p:nvSpPr>
        <p:spPr>
          <a:xfrm>
            <a:off x="964367" y="1733550"/>
            <a:ext cx="10389433" cy="435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endParaRPr sz="3600"/>
          </a:p>
          <a:p>
            <a:pPr marL="457200" lvl="1" indent="0" algn="l" rtl="0">
              <a:spcBef>
                <a:spcPts val="720"/>
              </a:spcBef>
              <a:spcAft>
                <a:spcPts val="0"/>
              </a:spcAft>
              <a:buClr>
                <a:schemeClr val="dk1"/>
              </a:buClr>
              <a:buSzPts val="3600"/>
              <a:buNone/>
            </a:pPr>
            <a:r>
              <a:rPr lang="en-US" sz="3600"/>
              <a:t>alguien que sea capaz de identificar los peligros existentes y predecibles en los alrededores… y que tenga autorización para tomar medidas correctivas inmediatas para eliminarlos.</a:t>
            </a:r>
            <a:endParaRPr sz="3600"/>
          </a:p>
        </p:txBody>
      </p:sp>
      <p:sp>
        <p:nvSpPr>
          <p:cNvPr id="543" name="Google Shape;543;p6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5"/>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Persona competente</a:t>
            </a:r>
            <a:endParaRPr/>
          </a:p>
        </p:txBody>
      </p:sp>
      <p:sp>
        <p:nvSpPr>
          <p:cNvPr id="550" name="Google Shape;550;p65"/>
          <p:cNvSpPr txBox="1">
            <a:spLocks noGrp="1"/>
          </p:cNvSpPr>
          <p:nvPr>
            <p:ph type="body" idx="1"/>
          </p:nvPr>
        </p:nvSpPr>
        <p:spPr>
          <a:xfrm>
            <a:off x="838199" y="1951173"/>
            <a:ext cx="10515599" cy="435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330"/>
              <a:buNone/>
            </a:pPr>
            <a:r>
              <a:rPr lang="en-US" sz="3330" dirty="0" err="1"/>
              <a:t>Rol</a:t>
            </a:r>
            <a:r>
              <a:rPr lang="en-US" sz="3330" dirty="0"/>
              <a:t> y </a:t>
            </a:r>
            <a:r>
              <a:rPr lang="en-US" sz="3330" dirty="0" err="1"/>
              <a:t>responsabilidades</a:t>
            </a:r>
            <a:r>
              <a:rPr lang="en-US" sz="3330" dirty="0"/>
              <a:t>:</a:t>
            </a:r>
            <a:endParaRPr dirty="0"/>
          </a:p>
          <a:p>
            <a:pPr marL="457189" lvl="0" indent="-457189" algn="l" rtl="0">
              <a:spcBef>
                <a:spcPts val="666"/>
              </a:spcBef>
              <a:spcAft>
                <a:spcPts val="0"/>
              </a:spcAft>
              <a:buClr>
                <a:schemeClr val="dk1"/>
              </a:buClr>
              <a:buSzPts val="3330"/>
              <a:buChar char="•"/>
            </a:pPr>
            <a:r>
              <a:rPr lang="en-US" sz="3330" u="sng" dirty="0" err="1"/>
              <a:t>Diseñar</a:t>
            </a:r>
            <a:r>
              <a:rPr lang="en-US" sz="3330" dirty="0"/>
              <a:t> de </a:t>
            </a:r>
            <a:r>
              <a:rPr lang="en-US" sz="3330" dirty="0" err="1"/>
              <a:t>rampas</a:t>
            </a:r>
            <a:r>
              <a:rPr lang="en-US" sz="3330" dirty="0"/>
              <a:t> </a:t>
            </a:r>
            <a:r>
              <a:rPr lang="en-US" sz="3330" dirty="0" err="1"/>
              <a:t>estructurales</a:t>
            </a:r>
            <a:r>
              <a:rPr lang="en-US" sz="3330" dirty="0"/>
              <a:t> </a:t>
            </a:r>
            <a:r>
              <a:rPr lang="en-US" sz="3330" dirty="0" err="1"/>
              <a:t>utilizadas</a:t>
            </a:r>
            <a:r>
              <a:rPr lang="en-US" sz="3330" dirty="0"/>
              <a:t> </a:t>
            </a:r>
            <a:r>
              <a:rPr lang="en-US" sz="3330" dirty="0" err="1"/>
              <a:t>sólo</a:t>
            </a:r>
            <a:r>
              <a:rPr lang="en-US" sz="3330" dirty="0"/>
              <a:t> </a:t>
            </a:r>
            <a:r>
              <a:rPr lang="en-US" sz="3330" dirty="0" err="1"/>
              <a:t>por</a:t>
            </a:r>
            <a:r>
              <a:rPr lang="en-US" sz="3330" dirty="0"/>
              <a:t> </a:t>
            </a:r>
            <a:r>
              <a:rPr lang="en-US" sz="3330" dirty="0" err="1"/>
              <a:t>trabajadores</a:t>
            </a:r>
            <a:r>
              <a:rPr lang="en-US" sz="3330" dirty="0"/>
              <a:t>.</a:t>
            </a:r>
            <a:endParaRPr sz="3330" dirty="0"/>
          </a:p>
          <a:p>
            <a:pPr marL="457189" lvl="0" indent="-457189" algn="l" rtl="0">
              <a:spcBef>
                <a:spcPts val="666"/>
              </a:spcBef>
              <a:spcAft>
                <a:spcPts val="0"/>
              </a:spcAft>
              <a:buClr>
                <a:schemeClr val="dk1"/>
              </a:buClr>
              <a:buSzPts val="3330"/>
              <a:buChar char="•"/>
            </a:pPr>
            <a:r>
              <a:rPr lang="en-US" sz="3330" dirty="0" err="1"/>
              <a:t>Monitorear</a:t>
            </a:r>
            <a:r>
              <a:rPr lang="en-US" sz="3330" dirty="0"/>
              <a:t> las </a:t>
            </a:r>
            <a:r>
              <a:rPr lang="en-US" sz="3330" dirty="0" err="1"/>
              <a:t>operaciones</a:t>
            </a:r>
            <a:r>
              <a:rPr lang="en-US" sz="3330" dirty="0"/>
              <a:t> de </a:t>
            </a:r>
            <a:r>
              <a:rPr lang="en-US" sz="3330" dirty="0" err="1"/>
              <a:t>remoción</a:t>
            </a:r>
            <a:r>
              <a:rPr lang="en-US" sz="3330" dirty="0"/>
              <a:t> de </a:t>
            </a:r>
            <a:r>
              <a:rPr lang="en-US" sz="3330" dirty="0" err="1"/>
              <a:t>agua</a:t>
            </a:r>
            <a:r>
              <a:rPr lang="en-US" sz="3330" dirty="0"/>
              <a:t>.</a:t>
            </a:r>
            <a:endParaRPr sz="3330" dirty="0"/>
          </a:p>
          <a:p>
            <a:pPr marL="457189" lvl="0" indent="-457189" algn="l" rtl="0">
              <a:spcBef>
                <a:spcPts val="666"/>
              </a:spcBef>
              <a:spcAft>
                <a:spcPts val="0"/>
              </a:spcAft>
              <a:buClr>
                <a:schemeClr val="dk1"/>
              </a:buClr>
              <a:buSzPts val="3330"/>
              <a:buChar char="•"/>
            </a:pPr>
            <a:r>
              <a:rPr lang="en-US" sz="3330" u="sng" dirty="0" err="1"/>
              <a:t>Inspecciónar</a:t>
            </a:r>
            <a:r>
              <a:rPr lang="en-US" sz="3330" dirty="0"/>
              <a:t> antes del </a:t>
            </a:r>
            <a:r>
              <a:rPr lang="en-US" sz="3330" dirty="0" err="1"/>
              <a:t>trabajo</a:t>
            </a:r>
            <a:r>
              <a:rPr lang="en-US" sz="3330" dirty="0"/>
              <a:t> y </a:t>
            </a:r>
            <a:r>
              <a:rPr lang="en-US" sz="3330" dirty="0" err="1"/>
              <a:t>durante</a:t>
            </a:r>
            <a:r>
              <a:rPr lang="en-US" sz="3330" dirty="0"/>
              <a:t> el </a:t>
            </a:r>
            <a:r>
              <a:rPr lang="en-US" sz="3330" dirty="0" err="1"/>
              <a:t>turno</a:t>
            </a:r>
            <a:r>
              <a:rPr lang="en-US" sz="3330" dirty="0"/>
              <a:t>.</a:t>
            </a:r>
            <a:endParaRPr sz="3330" dirty="0"/>
          </a:p>
          <a:p>
            <a:pPr marL="457189" lvl="0" indent="-457189" algn="l" rtl="0">
              <a:spcBef>
                <a:spcPts val="666"/>
              </a:spcBef>
              <a:spcAft>
                <a:spcPts val="0"/>
              </a:spcAft>
              <a:buClr>
                <a:schemeClr val="dk1"/>
              </a:buClr>
              <a:buSzPts val="3330"/>
              <a:buChar char="•"/>
            </a:pPr>
            <a:r>
              <a:rPr lang="en-US" sz="3330" dirty="0" err="1"/>
              <a:t>Retirar</a:t>
            </a:r>
            <a:r>
              <a:rPr lang="en-US" sz="3330" dirty="0"/>
              <a:t> a </a:t>
            </a:r>
            <a:r>
              <a:rPr lang="en-US" sz="3330" dirty="0" err="1"/>
              <a:t>los</a:t>
            </a:r>
            <a:r>
              <a:rPr lang="en-US" sz="3330" dirty="0"/>
              <a:t> </a:t>
            </a:r>
            <a:r>
              <a:rPr lang="en-US" sz="3330" dirty="0" err="1"/>
              <a:t>trabajadores</a:t>
            </a:r>
            <a:r>
              <a:rPr lang="en-US" sz="3330" dirty="0"/>
              <a:t> </a:t>
            </a:r>
            <a:r>
              <a:rPr lang="en-US" sz="3330" dirty="0" err="1"/>
              <a:t>expuestos</a:t>
            </a:r>
            <a:r>
              <a:rPr lang="en-US" sz="3330" dirty="0"/>
              <a:t> al </a:t>
            </a:r>
            <a:r>
              <a:rPr lang="en-US" sz="3330" dirty="0" err="1"/>
              <a:t>área</a:t>
            </a:r>
            <a:r>
              <a:rPr lang="en-US" sz="3330" dirty="0"/>
              <a:t> </a:t>
            </a:r>
            <a:r>
              <a:rPr lang="en-US" sz="3330" dirty="0" err="1"/>
              <a:t>peligrosa</a:t>
            </a:r>
            <a:r>
              <a:rPr lang="en-US" sz="3330" dirty="0"/>
              <a:t>.</a:t>
            </a:r>
            <a:endParaRPr sz="3330" dirty="0"/>
          </a:p>
          <a:p>
            <a:pPr marL="457189" lvl="0" indent="-457189" algn="l" rtl="0">
              <a:spcBef>
                <a:spcPts val="666"/>
              </a:spcBef>
              <a:spcAft>
                <a:spcPts val="0"/>
              </a:spcAft>
              <a:buClr>
                <a:schemeClr val="dk1"/>
              </a:buClr>
              <a:buSzPts val="3330"/>
              <a:buChar char="•"/>
            </a:pPr>
            <a:r>
              <a:rPr lang="en-US" sz="3330" u="sng" dirty="0" err="1"/>
              <a:t>Tomar</a:t>
            </a:r>
            <a:r>
              <a:rPr lang="en-US" sz="3330" dirty="0"/>
              <a:t> </a:t>
            </a:r>
            <a:r>
              <a:rPr lang="en-US" sz="3330" dirty="0" err="1"/>
              <a:t>precauciones</a:t>
            </a:r>
            <a:r>
              <a:rPr lang="en-US" sz="3330" dirty="0"/>
              <a:t> para la </a:t>
            </a:r>
            <a:r>
              <a:rPr lang="en-US" sz="3330" dirty="0" err="1"/>
              <a:t>seguridad</a:t>
            </a:r>
            <a:r>
              <a:rPr lang="en-US" sz="3330" dirty="0"/>
              <a:t> de </a:t>
            </a:r>
            <a:r>
              <a:rPr lang="en-US" sz="3330" dirty="0" err="1"/>
              <a:t>los</a:t>
            </a:r>
            <a:r>
              <a:rPr lang="en-US" sz="3330" dirty="0"/>
              <a:t> </a:t>
            </a:r>
            <a:r>
              <a:rPr lang="en-US" sz="3330" dirty="0" err="1"/>
              <a:t>trabajadores</a:t>
            </a:r>
            <a:endParaRPr sz="3330" dirty="0"/>
          </a:p>
          <a:p>
            <a:pPr marL="0" lvl="0" indent="0" algn="l" rtl="0">
              <a:spcBef>
                <a:spcPts val="666"/>
              </a:spcBef>
              <a:spcAft>
                <a:spcPts val="0"/>
              </a:spcAft>
              <a:buClr>
                <a:schemeClr val="dk1"/>
              </a:buClr>
              <a:buSzPts val="3330"/>
              <a:buNone/>
            </a:pPr>
            <a:endParaRPr sz="3330" dirty="0"/>
          </a:p>
          <a:p>
            <a:pPr marL="457189" lvl="0" indent="-245734" algn="l" rtl="0">
              <a:spcBef>
                <a:spcPts val="666"/>
              </a:spcBef>
              <a:spcAft>
                <a:spcPts val="0"/>
              </a:spcAft>
              <a:buClr>
                <a:schemeClr val="dk1"/>
              </a:buClr>
              <a:buSzPts val="3330"/>
              <a:buNone/>
            </a:pPr>
            <a:endParaRPr sz="3330" dirty="0"/>
          </a:p>
          <a:p>
            <a:pPr marL="457189" lvl="0" indent="-245734" algn="l" rtl="0">
              <a:spcBef>
                <a:spcPts val="666"/>
              </a:spcBef>
              <a:spcAft>
                <a:spcPts val="0"/>
              </a:spcAft>
              <a:buClr>
                <a:schemeClr val="dk1"/>
              </a:buClr>
              <a:buSzPts val="3330"/>
              <a:buNone/>
            </a:pPr>
            <a:endParaRPr sz="3330" dirty="0"/>
          </a:p>
        </p:txBody>
      </p:sp>
      <p:sp>
        <p:nvSpPr>
          <p:cNvPr id="551" name="Google Shape;551;p6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sp>
        <p:nvSpPr>
          <p:cNvPr id="558" name="Google Shape;558;p66"/>
          <p:cNvSpPr txBox="1">
            <a:spLocks noGrp="1"/>
          </p:cNvSpPr>
          <p:nvPr>
            <p:ph type="body" idx="1"/>
          </p:nvPr>
        </p:nvSpPr>
        <p:spPr>
          <a:xfrm>
            <a:off x="838201" y="1733550"/>
            <a:ext cx="10515599" cy="435133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3060"/>
              <a:buNone/>
            </a:pPr>
            <a:r>
              <a:rPr lang="en-US" sz="3060"/>
              <a:t>Rol y responsabilidades: </a:t>
            </a:r>
            <a:endParaRPr/>
          </a:p>
          <a:p>
            <a:pPr marL="0" lvl="0" indent="0" algn="l" rtl="0">
              <a:lnSpc>
                <a:spcPct val="80000"/>
              </a:lnSpc>
              <a:spcBef>
                <a:spcPts val="612"/>
              </a:spcBef>
              <a:spcAft>
                <a:spcPts val="0"/>
              </a:spcAft>
              <a:buClr>
                <a:schemeClr val="dk1"/>
              </a:buClr>
              <a:buSzPts val="3060"/>
              <a:buNone/>
            </a:pPr>
            <a:endParaRPr sz="3060"/>
          </a:p>
          <a:p>
            <a:pPr marL="457189" lvl="0" indent="-457189" algn="l" rtl="0">
              <a:lnSpc>
                <a:spcPct val="80000"/>
              </a:lnSpc>
              <a:spcBef>
                <a:spcPts val="612"/>
              </a:spcBef>
              <a:spcAft>
                <a:spcPts val="0"/>
              </a:spcAft>
              <a:buClr>
                <a:schemeClr val="dk1"/>
              </a:buClr>
              <a:buSzPts val="3060"/>
              <a:buChar char="•"/>
            </a:pPr>
            <a:r>
              <a:rPr lang="en-US" sz="3060"/>
              <a:t>Examinar el terreno de excavaciones de &lt;5 pies</a:t>
            </a:r>
            <a:endParaRPr/>
          </a:p>
          <a:p>
            <a:pPr marL="457189" lvl="0" indent="-457189" algn="l" rtl="0">
              <a:lnSpc>
                <a:spcPct val="80000"/>
              </a:lnSpc>
              <a:spcBef>
                <a:spcPts val="612"/>
              </a:spcBef>
              <a:spcAft>
                <a:spcPts val="0"/>
              </a:spcAft>
              <a:buClr>
                <a:schemeClr val="dk1"/>
              </a:buClr>
              <a:buSzPts val="3060"/>
              <a:buChar char="•"/>
            </a:pPr>
            <a:r>
              <a:rPr lang="en-US" sz="3060"/>
              <a:t>Examinar el equipo dañado utilizado en los sistemas de protección.</a:t>
            </a:r>
            <a:endParaRPr sz="3060"/>
          </a:p>
          <a:p>
            <a:pPr marL="457189" lvl="0" indent="-457189" algn="l" rtl="0">
              <a:lnSpc>
                <a:spcPct val="80000"/>
              </a:lnSpc>
              <a:spcBef>
                <a:spcPts val="612"/>
              </a:spcBef>
              <a:spcAft>
                <a:spcPts val="0"/>
              </a:spcAft>
              <a:buClr>
                <a:schemeClr val="dk1"/>
              </a:buClr>
              <a:buSzPts val="3060"/>
              <a:buChar char="•"/>
            </a:pPr>
            <a:r>
              <a:rPr lang="en-US" sz="3060"/>
              <a:t>Clasificar y reclasificar suelos y piedras</a:t>
            </a:r>
            <a:endParaRPr/>
          </a:p>
          <a:p>
            <a:pPr marL="457188" lvl="0" indent="-457188" algn="l" rtl="0">
              <a:lnSpc>
                <a:spcPct val="80000"/>
              </a:lnSpc>
              <a:spcBef>
                <a:spcPts val="612"/>
              </a:spcBef>
              <a:spcAft>
                <a:spcPts val="0"/>
              </a:spcAft>
              <a:buClr>
                <a:schemeClr val="dk1"/>
              </a:buClr>
              <a:buSzPts val="3060"/>
              <a:buChar char="•"/>
            </a:pPr>
            <a:r>
              <a:rPr lang="en-US" sz="3060"/>
              <a:t>Reducir la pendiente máxima en función de las sobrecargas</a:t>
            </a:r>
            <a:endParaRPr sz="3060"/>
          </a:p>
          <a:p>
            <a:pPr marL="457189" lvl="0" indent="-457189" algn="l" rtl="0">
              <a:lnSpc>
                <a:spcPct val="80000"/>
              </a:lnSpc>
              <a:spcBef>
                <a:spcPts val="612"/>
              </a:spcBef>
              <a:spcAft>
                <a:spcPts val="0"/>
              </a:spcAft>
              <a:buClr>
                <a:schemeClr val="dk1"/>
              </a:buClr>
              <a:buSzPts val="3060"/>
              <a:buChar char="•"/>
            </a:pPr>
            <a:r>
              <a:rPr lang="en-US" sz="3060"/>
              <a:t>Evaluar los efectos del recargo</a:t>
            </a:r>
            <a:endParaRPr sz="3060"/>
          </a:p>
          <a:p>
            <a:pPr marL="0" lvl="0" indent="0" algn="l" rtl="0">
              <a:lnSpc>
                <a:spcPct val="80000"/>
              </a:lnSpc>
              <a:spcBef>
                <a:spcPts val="612"/>
              </a:spcBef>
              <a:spcAft>
                <a:spcPts val="0"/>
              </a:spcAft>
              <a:buClr>
                <a:schemeClr val="dk1"/>
              </a:buClr>
              <a:buSzPts val="3060"/>
              <a:buNone/>
            </a:pPr>
            <a:endParaRPr sz="3060"/>
          </a:p>
          <a:p>
            <a:pPr marL="457189" lvl="0" indent="-262879" algn="l" rtl="0">
              <a:lnSpc>
                <a:spcPct val="80000"/>
              </a:lnSpc>
              <a:spcBef>
                <a:spcPts val="612"/>
              </a:spcBef>
              <a:spcAft>
                <a:spcPts val="0"/>
              </a:spcAft>
              <a:buClr>
                <a:schemeClr val="dk1"/>
              </a:buClr>
              <a:buSzPts val="3060"/>
              <a:buNone/>
            </a:pPr>
            <a:endParaRPr sz="3060"/>
          </a:p>
          <a:p>
            <a:pPr marL="457189" lvl="0" indent="-262879" algn="l" rtl="0">
              <a:lnSpc>
                <a:spcPct val="80000"/>
              </a:lnSpc>
              <a:spcBef>
                <a:spcPts val="612"/>
              </a:spcBef>
              <a:spcAft>
                <a:spcPts val="0"/>
              </a:spcAft>
              <a:buClr>
                <a:schemeClr val="dk1"/>
              </a:buClr>
              <a:buSzPts val="3060"/>
              <a:buNone/>
            </a:pPr>
            <a:endParaRPr sz="3060"/>
          </a:p>
        </p:txBody>
      </p:sp>
      <p:sp>
        <p:nvSpPr>
          <p:cNvPr id="559" name="Google Shape;559;p66"/>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Persona competente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6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sp>
        <p:nvSpPr>
          <p:cNvPr id="566" name="Google Shape;566;p67"/>
          <p:cNvSpPr txBox="1"/>
          <p:nvPr/>
        </p:nvSpPr>
        <p:spPr>
          <a:xfrm>
            <a:off x="4900436" y="5635495"/>
            <a:ext cx="5185074"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i="0">
                <a:solidFill>
                  <a:srgbClr val="202124"/>
                </a:solidFill>
                <a:latin typeface="Arial"/>
                <a:ea typeface="Arial"/>
                <a:cs typeface="Arial"/>
                <a:sym typeface="Arial"/>
              </a:rPr>
              <a:t>Calculadora de textura del suelo del USDA</a:t>
            </a:r>
            <a:r>
              <a:rPr lang="en-US" sz="2000">
                <a:solidFill>
                  <a:schemeClr val="dk1"/>
                </a:solidFill>
                <a:latin typeface="Times New Roman"/>
                <a:ea typeface="Times New Roman"/>
                <a:cs typeface="Times New Roman"/>
                <a:sym typeface="Times New Roman"/>
              </a:rPr>
              <a:t> (</a:t>
            </a:r>
            <a:r>
              <a:rPr lang="en-US" sz="2000" u="sng">
                <a:solidFill>
                  <a:schemeClr val="hlink"/>
                </a:solidFill>
                <a:latin typeface="Times New Roman"/>
                <a:ea typeface="Times New Roman"/>
                <a:cs typeface="Times New Roman"/>
                <a:sym typeface="Times New Roman"/>
                <a:hlinkClick r:id="rId3"/>
              </a:rPr>
              <a:t>link</a:t>
            </a:r>
            <a:r>
              <a:rPr lang="en-US" sz="2000">
                <a:solidFill>
                  <a:schemeClr val="dk1"/>
                </a:solidFill>
                <a:latin typeface="Times New Roman"/>
                <a:ea typeface="Times New Roman"/>
                <a:cs typeface="Times New Roman"/>
                <a:sym typeface="Times New Roman"/>
              </a:rPr>
              <a:t>)</a:t>
            </a:r>
            <a:endParaRPr/>
          </a:p>
        </p:txBody>
      </p:sp>
      <p:pic>
        <p:nvPicPr>
          <p:cNvPr id="567" name="Google Shape;567;p67" descr="A diagram of soil types comparing the percentages of sand, clay, and silt in different classifications of soil. "/>
          <p:cNvPicPr preferRelativeResize="0"/>
          <p:nvPr/>
        </p:nvPicPr>
        <p:blipFill rotWithShape="1">
          <a:blip r:embed="rId4">
            <a:alphaModFix/>
          </a:blip>
          <a:srcRect b="5463"/>
          <a:stretch/>
        </p:blipFill>
        <p:spPr>
          <a:xfrm>
            <a:off x="5106210" y="1174389"/>
            <a:ext cx="4979300" cy="4251720"/>
          </a:xfrm>
          <a:prstGeom prst="rect">
            <a:avLst/>
          </a:prstGeom>
          <a:noFill/>
          <a:ln>
            <a:noFill/>
          </a:ln>
        </p:spPr>
      </p:pic>
      <p:sp>
        <p:nvSpPr>
          <p:cNvPr id="568" name="Google Shape;568;p67"/>
          <p:cNvSpPr txBox="1">
            <a:spLocks noGrp="1"/>
          </p:cNvSpPr>
          <p:nvPr>
            <p:ph type="body" idx="1"/>
          </p:nvPr>
        </p:nvSpPr>
        <p:spPr>
          <a:xfrm>
            <a:off x="838200" y="1903751"/>
            <a:ext cx="3299086" cy="439876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sz="3200"/>
              <a:t>Clasificaciones:</a:t>
            </a:r>
            <a:endParaRPr/>
          </a:p>
          <a:p>
            <a:pPr marL="0" lvl="0" indent="0" algn="l" rtl="0">
              <a:spcBef>
                <a:spcPts val="640"/>
              </a:spcBef>
              <a:spcAft>
                <a:spcPts val="0"/>
              </a:spcAft>
              <a:buClr>
                <a:schemeClr val="dk1"/>
              </a:buClr>
              <a:buSzPts val="3200"/>
              <a:buNone/>
            </a:pPr>
            <a:endParaRPr sz="3200"/>
          </a:p>
          <a:p>
            <a:pPr marL="457189" lvl="0" indent="-457189" algn="l" rtl="0">
              <a:spcBef>
                <a:spcPts val="640"/>
              </a:spcBef>
              <a:spcAft>
                <a:spcPts val="0"/>
              </a:spcAft>
              <a:buClr>
                <a:schemeClr val="dk1"/>
              </a:buClr>
              <a:buSzPts val="3200"/>
              <a:buChar char="•"/>
            </a:pPr>
            <a:r>
              <a:rPr lang="en-US" sz="3200"/>
              <a:t>Piedra estable</a:t>
            </a:r>
            <a:endParaRPr sz="3200"/>
          </a:p>
          <a:p>
            <a:pPr marL="457189" lvl="0" indent="-457189" algn="l" rtl="0">
              <a:spcBef>
                <a:spcPts val="640"/>
              </a:spcBef>
              <a:spcAft>
                <a:spcPts val="0"/>
              </a:spcAft>
              <a:buClr>
                <a:schemeClr val="dk1"/>
              </a:buClr>
              <a:buSzPts val="3200"/>
              <a:buChar char="•"/>
            </a:pPr>
            <a:r>
              <a:rPr lang="en-US" sz="3200"/>
              <a:t>Tipo A</a:t>
            </a:r>
            <a:endParaRPr/>
          </a:p>
          <a:p>
            <a:pPr marL="457189" lvl="0" indent="-457189" algn="l" rtl="0">
              <a:spcBef>
                <a:spcPts val="640"/>
              </a:spcBef>
              <a:spcAft>
                <a:spcPts val="0"/>
              </a:spcAft>
              <a:buClr>
                <a:schemeClr val="dk1"/>
              </a:buClr>
              <a:buSzPts val="3200"/>
              <a:buChar char="•"/>
            </a:pPr>
            <a:r>
              <a:rPr lang="en-US" sz="3200"/>
              <a:t>Tipo B</a:t>
            </a:r>
            <a:endParaRPr/>
          </a:p>
          <a:p>
            <a:pPr marL="457189" lvl="0" indent="-457189" algn="l" rtl="0">
              <a:spcBef>
                <a:spcPts val="640"/>
              </a:spcBef>
              <a:spcAft>
                <a:spcPts val="0"/>
              </a:spcAft>
              <a:buClr>
                <a:schemeClr val="dk1"/>
              </a:buClr>
              <a:buSzPts val="3200"/>
              <a:buChar char="•"/>
            </a:pPr>
            <a:r>
              <a:rPr lang="en-US" sz="3200"/>
              <a:t>Tipo C</a:t>
            </a:r>
            <a:endParaRPr/>
          </a:p>
          <a:p>
            <a:pPr marL="0" lvl="0" indent="0" algn="l" rtl="0">
              <a:spcBef>
                <a:spcPts val="640"/>
              </a:spcBef>
              <a:spcAft>
                <a:spcPts val="0"/>
              </a:spcAft>
              <a:buClr>
                <a:schemeClr val="dk1"/>
              </a:buClr>
              <a:buSzPts val="3200"/>
              <a:buNone/>
            </a:pPr>
            <a:endParaRPr sz="3200"/>
          </a:p>
          <a:p>
            <a:pPr marL="457189" lvl="0" indent="-253989" algn="l" rtl="0">
              <a:spcBef>
                <a:spcPts val="640"/>
              </a:spcBef>
              <a:spcAft>
                <a:spcPts val="0"/>
              </a:spcAft>
              <a:buClr>
                <a:schemeClr val="dk1"/>
              </a:buClr>
              <a:buSzPts val="3200"/>
              <a:buNone/>
            </a:pPr>
            <a:endParaRPr sz="3200"/>
          </a:p>
          <a:p>
            <a:pPr marL="457189" lvl="0" indent="-253989" algn="l" rtl="0">
              <a:spcBef>
                <a:spcPts val="640"/>
              </a:spcBef>
              <a:spcAft>
                <a:spcPts val="0"/>
              </a:spcAft>
              <a:buClr>
                <a:schemeClr val="dk1"/>
              </a:buClr>
              <a:buSzPts val="3200"/>
              <a:buNone/>
            </a:pPr>
            <a:endParaRPr sz="3200"/>
          </a:p>
        </p:txBody>
      </p:sp>
      <p:sp>
        <p:nvSpPr>
          <p:cNvPr id="569" name="Google Shape;569;p67"/>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Clasificación de suelos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sp>
        <p:nvSpPr>
          <p:cNvPr id="576" name="Google Shape;576;p68"/>
          <p:cNvSpPr txBox="1"/>
          <p:nvPr/>
        </p:nvSpPr>
        <p:spPr>
          <a:xfrm>
            <a:off x="8021225" y="1586481"/>
            <a:ext cx="3561175" cy="22467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FF0000"/>
                </a:solidFill>
                <a:latin typeface="Times New Roman"/>
                <a:ea typeface="Times New Roman"/>
                <a:cs typeface="Times New Roman"/>
                <a:sym typeface="Times New Roman"/>
              </a:rPr>
              <a:t>Cohesivo con resistencia a la compresión ilimitada&gt; 1,5 toneladas / pie cuadrado</a:t>
            </a:r>
            <a:endParaRPr sz="2800">
              <a:solidFill>
                <a:srgbClr val="FF0000"/>
              </a:solidFill>
              <a:latin typeface="Times New Roman"/>
              <a:ea typeface="Times New Roman"/>
              <a:cs typeface="Times New Roman"/>
              <a:sym typeface="Times New Roman"/>
            </a:endParaRPr>
          </a:p>
        </p:txBody>
      </p:sp>
      <p:sp>
        <p:nvSpPr>
          <p:cNvPr id="577" name="Google Shape;577;p68"/>
          <p:cNvSpPr txBox="1">
            <a:spLocks noGrp="1"/>
          </p:cNvSpPr>
          <p:nvPr>
            <p:ph type="body" idx="1"/>
          </p:nvPr>
        </p:nvSpPr>
        <p:spPr>
          <a:xfrm>
            <a:off x="1021583" y="1749092"/>
            <a:ext cx="10972800" cy="4665427"/>
          </a:xfrm>
          <a:prstGeom prst="rect">
            <a:avLst/>
          </a:prstGeom>
          <a:noFill/>
          <a:ln>
            <a:noFill/>
          </a:ln>
        </p:spPr>
        <p:txBody>
          <a:bodyPr spcFirstLastPara="1" wrap="square" lIns="91425" tIns="45700" rIns="91425" bIns="45700" anchor="t" anchorCtr="0">
            <a:noAutofit/>
          </a:bodyPr>
          <a:lstStyle/>
          <a:p>
            <a:pPr marL="457189" lvl="0" indent="-457189" algn="l" rtl="0">
              <a:lnSpc>
                <a:spcPct val="80000"/>
              </a:lnSpc>
              <a:spcBef>
                <a:spcPts val="0"/>
              </a:spcBef>
              <a:spcAft>
                <a:spcPts val="0"/>
              </a:spcAft>
              <a:buClr>
                <a:schemeClr val="dk1"/>
              </a:buClr>
              <a:buSzPts val="3946"/>
              <a:buChar char="•"/>
            </a:pPr>
            <a:r>
              <a:rPr lang="en-US" sz="3946"/>
              <a:t>No perturbado</a:t>
            </a:r>
            <a:endParaRPr sz="3946"/>
          </a:p>
          <a:p>
            <a:pPr marL="457189" lvl="0" indent="-457189" algn="l" rtl="0">
              <a:lnSpc>
                <a:spcPct val="80000"/>
              </a:lnSpc>
              <a:spcBef>
                <a:spcPts val="789"/>
              </a:spcBef>
              <a:spcAft>
                <a:spcPts val="0"/>
              </a:spcAft>
              <a:buClr>
                <a:schemeClr val="dk1"/>
              </a:buClr>
              <a:buSzPts val="3946"/>
              <a:buChar char="•"/>
            </a:pPr>
            <a:r>
              <a:rPr lang="en-US" sz="3946"/>
              <a:t>Estable</a:t>
            </a:r>
            <a:endParaRPr sz="3946"/>
          </a:p>
          <a:p>
            <a:pPr marL="457189" lvl="0" indent="-457189" algn="l" rtl="0">
              <a:lnSpc>
                <a:spcPct val="80000"/>
              </a:lnSpc>
              <a:spcBef>
                <a:spcPts val="789"/>
              </a:spcBef>
              <a:spcAft>
                <a:spcPts val="0"/>
              </a:spcAft>
              <a:buClr>
                <a:schemeClr val="dk1"/>
              </a:buClr>
              <a:buSzPts val="3946"/>
              <a:buChar char="•"/>
            </a:pPr>
            <a:r>
              <a:rPr lang="en-US" sz="3946"/>
              <a:t>Cohesivo = Arcilla</a:t>
            </a:r>
            <a:endParaRPr sz="3946"/>
          </a:p>
          <a:p>
            <a:pPr marL="990575" lvl="1" indent="-380990" algn="l" rtl="0">
              <a:lnSpc>
                <a:spcPct val="80000"/>
              </a:lnSpc>
              <a:spcBef>
                <a:spcPts val="691"/>
              </a:spcBef>
              <a:spcAft>
                <a:spcPts val="0"/>
              </a:spcAft>
              <a:buClr>
                <a:schemeClr val="dk1"/>
              </a:buClr>
              <a:buSzPts val="3453"/>
              <a:buChar char="–"/>
            </a:pPr>
            <a:r>
              <a:rPr lang="en-US" sz="3453"/>
              <a:t>Arcilla limosa</a:t>
            </a:r>
            <a:endParaRPr sz="3453"/>
          </a:p>
          <a:p>
            <a:pPr marL="990575" lvl="1" indent="-380990" algn="l" rtl="0">
              <a:lnSpc>
                <a:spcPct val="80000"/>
              </a:lnSpc>
              <a:spcBef>
                <a:spcPts val="691"/>
              </a:spcBef>
              <a:spcAft>
                <a:spcPts val="0"/>
              </a:spcAft>
              <a:buClr>
                <a:schemeClr val="dk1"/>
              </a:buClr>
              <a:buSzPts val="3453"/>
              <a:buChar char="–"/>
            </a:pPr>
            <a:r>
              <a:rPr lang="en-US" sz="3453"/>
              <a:t>Arcilla arenosa</a:t>
            </a:r>
            <a:endParaRPr sz="3453"/>
          </a:p>
          <a:p>
            <a:pPr marL="990575" lvl="1" indent="-380990" algn="l" rtl="0">
              <a:lnSpc>
                <a:spcPct val="80000"/>
              </a:lnSpc>
              <a:spcBef>
                <a:spcPts val="691"/>
              </a:spcBef>
              <a:spcAft>
                <a:spcPts val="0"/>
              </a:spcAft>
              <a:buClr>
                <a:schemeClr val="dk1"/>
              </a:buClr>
              <a:buSzPts val="3453"/>
              <a:buChar char="–"/>
            </a:pPr>
            <a:r>
              <a:rPr lang="en-US" sz="3453"/>
              <a:t>Franco arcilloso</a:t>
            </a:r>
            <a:endParaRPr sz="3453"/>
          </a:p>
          <a:p>
            <a:pPr marL="990575" lvl="1" indent="-380990" algn="l" rtl="0">
              <a:lnSpc>
                <a:spcPct val="80000"/>
              </a:lnSpc>
              <a:spcBef>
                <a:spcPts val="691"/>
              </a:spcBef>
              <a:spcAft>
                <a:spcPts val="0"/>
              </a:spcAft>
              <a:buClr>
                <a:schemeClr val="dk1"/>
              </a:buClr>
              <a:buSzPts val="3453"/>
              <a:buChar char="–"/>
            </a:pPr>
            <a:r>
              <a:rPr lang="en-US" sz="3453"/>
              <a:t>Franco arcilloso limoso</a:t>
            </a:r>
            <a:endParaRPr sz="3453"/>
          </a:p>
          <a:p>
            <a:pPr marL="990575" lvl="1" indent="-380990" algn="l" rtl="0">
              <a:lnSpc>
                <a:spcPct val="80000"/>
              </a:lnSpc>
              <a:spcBef>
                <a:spcPts val="691"/>
              </a:spcBef>
              <a:spcAft>
                <a:spcPts val="0"/>
              </a:spcAft>
              <a:buClr>
                <a:schemeClr val="dk1"/>
              </a:buClr>
              <a:buSzPts val="3453"/>
              <a:buChar char="–"/>
            </a:pPr>
            <a:r>
              <a:rPr lang="en-US" sz="3453"/>
              <a:t>Franco arcilloso arenoso</a:t>
            </a:r>
            <a:endParaRPr sz="3453"/>
          </a:p>
        </p:txBody>
      </p:sp>
      <p:sp>
        <p:nvSpPr>
          <p:cNvPr id="578" name="Google Shape;578;p68"/>
          <p:cNvSpPr txBox="1">
            <a:spLocks noGrp="1"/>
          </p:cNvSpPr>
          <p:nvPr>
            <p:ph type="title"/>
          </p:nvPr>
        </p:nvSpPr>
        <p:spPr>
          <a:xfrm>
            <a:off x="609600" y="443481"/>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b="1">
                <a:latin typeface="Arial Black"/>
                <a:ea typeface="Arial Black"/>
                <a:cs typeface="Arial Black"/>
                <a:sym typeface="Arial Black"/>
              </a:rPr>
              <a:t>Suelo Tipo A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sp>
        <p:nvSpPr>
          <p:cNvPr id="585" name="Google Shape;585;p69"/>
          <p:cNvSpPr txBox="1">
            <a:spLocks noGrp="1"/>
          </p:cNvSpPr>
          <p:nvPr>
            <p:ph type="body" idx="1"/>
          </p:nvPr>
        </p:nvSpPr>
        <p:spPr>
          <a:xfrm>
            <a:off x="609600" y="1814067"/>
            <a:ext cx="10972800" cy="3881656"/>
          </a:xfrm>
          <a:prstGeom prst="rect">
            <a:avLst/>
          </a:prstGeom>
          <a:noFill/>
          <a:ln>
            <a:noFill/>
          </a:ln>
        </p:spPr>
        <p:txBody>
          <a:bodyPr spcFirstLastPara="1" wrap="square" lIns="91425" tIns="45700" rIns="91425" bIns="45700" anchor="t" anchorCtr="0">
            <a:noAutofit/>
          </a:bodyPr>
          <a:lstStyle/>
          <a:p>
            <a:pPr marL="457189" lvl="0" indent="-457189" algn="l" rtl="0">
              <a:lnSpc>
                <a:spcPct val="90000"/>
              </a:lnSpc>
              <a:spcBef>
                <a:spcPts val="0"/>
              </a:spcBef>
              <a:spcAft>
                <a:spcPts val="0"/>
              </a:spcAft>
              <a:buClr>
                <a:schemeClr val="dk1"/>
              </a:buClr>
              <a:buSzPts val="4200"/>
              <a:buChar char="•"/>
            </a:pPr>
            <a:r>
              <a:rPr lang="en-US" dirty="0" err="1"/>
              <a:t>Poco</a:t>
            </a:r>
            <a:r>
              <a:rPr lang="en-US" dirty="0"/>
              <a:t> </a:t>
            </a:r>
            <a:r>
              <a:rPr lang="en-US" dirty="0" err="1"/>
              <a:t>común</a:t>
            </a:r>
            <a:endParaRPr dirty="0"/>
          </a:p>
          <a:p>
            <a:pPr marL="457189" lvl="0" indent="-457189" algn="l" rtl="0">
              <a:lnSpc>
                <a:spcPct val="90000"/>
              </a:lnSpc>
              <a:spcBef>
                <a:spcPts val="840"/>
              </a:spcBef>
              <a:spcAft>
                <a:spcPts val="0"/>
              </a:spcAft>
              <a:buClr>
                <a:schemeClr val="dk1"/>
              </a:buClr>
              <a:buSzPts val="4200"/>
              <a:buChar char="•"/>
            </a:pPr>
            <a:r>
              <a:rPr lang="en-US" dirty="0" err="1"/>
              <a:t>Ningún</a:t>
            </a:r>
            <a:r>
              <a:rPr lang="en-US" dirty="0"/>
              <a:t> </a:t>
            </a:r>
            <a:r>
              <a:rPr lang="en-US" dirty="0" err="1"/>
              <a:t>suelo</a:t>
            </a:r>
            <a:r>
              <a:rPr lang="en-US" dirty="0"/>
              <a:t> </a:t>
            </a:r>
            <a:r>
              <a:rPr lang="en-US" dirty="0" err="1"/>
              <a:t>es</a:t>
            </a:r>
            <a:r>
              <a:rPr lang="en-US" dirty="0"/>
              <a:t> </a:t>
            </a:r>
            <a:r>
              <a:rPr lang="en-US" dirty="0" err="1"/>
              <a:t>tipo</a:t>
            </a:r>
            <a:r>
              <a:rPr lang="en-US" dirty="0"/>
              <a:t> A </a:t>
            </a:r>
            <a:r>
              <a:rPr lang="en-US" dirty="0" err="1"/>
              <a:t>si</a:t>
            </a:r>
            <a:r>
              <a:rPr lang="en-US" dirty="0"/>
              <a:t>:</a:t>
            </a:r>
            <a:endParaRPr dirty="0"/>
          </a:p>
          <a:p>
            <a:pPr marL="990575" lvl="1" indent="-380990" algn="l" rtl="0">
              <a:lnSpc>
                <a:spcPct val="90000"/>
              </a:lnSpc>
              <a:spcBef>
                <a:spcPts val="740"/>
              </a:spcBef>
              <a:spcAft>
                <a:spcPts val="0"/>
              </a:spcAft>
              <a:buClr>
                <a:schemeClr val="dk1"/>
              </a:buClr>
              <a:buSzPts val="3700"/>
              <a:buChar char="–"/>
            </a:pPr>
            <a:r>
              <a:rPr lang="en-US" dirty="0"/>
              <a:t>El </a:t>
            </a:r>
            <a:r>
              <a:rPr lang="en-US" dirty="0" err="1"/>
              <a:t>suelo</a:t>
            </a:r>
            <a:r>
              <a:rPr lang="en-US" dirty="0"/>
              <a:t> ha </a:t>
            </a:r>
            <a:r>
              <a:rPr lang="en-US" dirty="0" err="1"/>
              <a:t>sido</a:t>
            </a:r>
            <a:r>
              <a:rPr lang="en-US" dirty="0"/>
              <a:t> </a:t>
            </a:r>
            <a:r>
              <a:rPr lang="en-US" dirty="0" err="1"/>
              <a:t>previamente</a:t>
            </a:r>
            <a:r>
              <a:rPr lang="en-US" dirty="0"/>
              <a:t> </a:t>
            </a:r>
            <a:r>
              <a:rPr lang="en-US" dirty="0" err="1"/>
              <a:t>alterado</a:t>
            </a:r>
            <a:endParaRPr dirty="0"/>
          </a:p>
          <a:p>
            <a:pPr marL="990575" lvl="1" indent="-380990" algn="l" rtl="0">
              <a:lnSpc>
                <a:spcPct val="90000"/>
              </a:lnSpc>
              <a:spcBef>
                <a:spcPts val="740"/>
              </a:spcBef>
              <a:spcAft>
                <a:spcPts val="0"/>
              </a:spcAft>
              <a:buClr>
                <a:schemeClr val="dk1"/>
              </a:buClr>
              <a:buSzPts val="3700"/>
              <a:buChar char="–"/>
            </a:pPr>
            <a:r>
              <a:rPr lang="en-US" dirty="0"/>
              <a:t>El </a:t>
            </a:r>
            <a:r>
              <a:rPr lang="en-US" dirty="0" err="1"/>
              <a:t>suelo</a:t>
            </a:r>
            <a:r>
              <a:rPr lang="en-US" dirty="0"/>
              <a:t> </a:t>
            </a:r>
            <a:r>
              <a:rPr lang="en-US" dirty="0" err="1"/>
              <a:t>está</a:t>
            </a:r>
            <a:r>
              <a:rPr lang="en-US" dirty="0"/>
              <a:t> </a:t>
            </a:r>
            <a:r>
              <a:rPr lang="en-US" dirty="0" err="1"/>
              <a:t>agrietado</a:t>
            </a:r>
            <a:endParaRPr dirty="0"/>
          </a:p>
          <a:p>
            <a:pPr marL="990575" lvl="1" indent="-380990" algn="l" rtl="0">
              <a:lnSpc>
                <a:spcPct val="90000"/>
              </a:lnSpc>
              <a:spcBef>
                <a:spcPts val="740"/>
              </a:spcBef>
              <a:spcAft>
                <a:spcPts val="0"/>
              </a:spcAft>
              <a:buClr>
                <a:schemeClr val="dk1"/>
              </a:buClr>
              <a:buSzPts val="3700"/>
              <a:buChar char="–"/>
            </a:pPr>
            <a:r>
              <a:rPr lang="en-US" dirty="0"/>
              <a:t>El </a:t>
            </a:r>
            <a:r>
              <a:rPr lang="en-US" dirty="0" err="1"/>
              <a:t>suelo</a:t>
            </a:r>
            <a:r>
              <a:rPr lang="en-US" dirty="0"/>
              <a:t> </a:t>
            </a:r>
            <a:r>
              <a:rPr lang="en-US" dirty="0" err="1"/>
              <a:t>está</a:t>
            </a:r>
            <a:r>
              <a:rPr lang="en-US" dirty="0"/>
              <a:t> </a:t>
            </a:r>
            <a:r>
              <a:rPr lang="en-US" dirty="0" err="1"/>
              <a:t>sujeto</a:t>
            </a:r>
            <a:r>
              <a:rPr lang="en-US" dirty="0"/>
              <a:t> a </a:t>
            </a:r>
            <a:r>
              <a:rPr lang="en-US" dirty="0" err="1"/>
              <a:t>vibraciones</a:t>
            </a:r>
            <a:r>
              <a:rPr lang="en-US" dirty="0"/>
              <a:t> </a:t>
            </a:r>
            <a:r>
              <a:rPr lang="en-US" dirty="0" err="1"/>
              <a:t>por</a:t>
            </a:r>
            <a:r>
              <a:rPr lang="en-US" dirty="0"/>
              <a:t> </a:t>
            </a:r>
            <a:r>
              <a:rPr lang="en-US" dirty="0" err="1"/>
              <a:t>tráfico</a:t>
            </a:r>
            <a:r>
              <a:rPr lang="en-US" dirty="0"/>
              <a:t> </a:t>
            </a:r>
            <a:r>
              <a:rPr lang="en-US" dirty="0" err="1"/>
              <a:t>pesado</a:t>
            </a:r>
            <a:r>
              <a:rPr lang="en-US" dirty="0"/>
              <a:t>, </a:t>
            </a:r>
            <a:r>
              <a:rPr lang="en-US" u="sng" dirty="0" err="1"/>
              <a:t>apilado</a:t>
            </a:r>
            <a:r>
              <a:rPr lang="en-US" u="sng" dirty="0"/>
              <a:t> o </a:t>
            </a:r>
            <a:r>
              <a:rPr lang="en-US" u="sng" dirty="0" err="1"/>
              <a:t>consecuencias</a:t>
            </a:r>
            <a:r>
              <a:rPr lang="en-US" dirty="0"/>
              <a:t> </a:t>
            </a:r>
            <a:r>
              <a:rPr lang="en-US" dirty="0" err="1"/>
              <a:t>similares</a:t>
            </a:r>
            <a:endParaRPr dirty="0"/>
          </a:p>
        </p:txBody>
      </p:sp>
      <p:sp>
        <p:nvSpPr>
          <p:cNvPr id="586" name="Google Shape;586;p69"/>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b="1">
                <a:latin typeface="Arial Black"/>
                <a:ea typeface="Arial Black"/>
                <a:cs typeface="Arial Black"/>
                <a:sym typeface="Arial Black"/>
              </a:rPr>
              <a:t>Suelo Tipo A (continuado)</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58</a:t>
            </a:fld>
            <a:endParaRPr/>
          </a:p>
        </p:txBody>
      </p:sp>
      <p:sp>
        <p:nvSpPr>
          <p:cNvPr id="593" name="Google Shape;593;p70"/>
          <p:cNvSpPr txBox="1">
            <a:spLocks noGrp="1"/>
          </p:cNvSpPr>
          <p:nvPr>
            <p:ph type="body" idx="1"/>
          </p:nvPr>
        </p:nvSpPr>
        <p:spPr>
          <a:xfrm>
            <a:off x="609600" y="1996631"/>
            <a:ext cx="10972800" cy="4484556"/>
          </a:xfrm>
          <a:prstGeom prst="rect">
            <a:avLst/>
          </a:prstGeom>
          <a:noFill/>
          <a:ln>
            <a:noFill/>
          </a:ln>
        </p:spPr>
        <p:txBody>
          <a:bodyPr spcFirstLastPara="1" wrap="square" lIns="91425" tIns="45700" rIns="91425" bIns="45700" anchor="t" anchorCtr="0">
            <a:noAutofit/>
          </a:bodyPr>
          <a:lstStyle/>
          <a:p>
            <a:pPr marL="457189" lvl="0" indent="-457189" algn="l" rtl="0">
              <a:lnSpc>
                <a:spcPct val="80000"/>
              </a:lnSpc>
              <a:spcBef>
                <a:spcPts val="0"/>
              </a:spcBef>
              <a:spcAft>
                <a:spcPts val="0"/>
              </a:spcAft>
              <a:buClr>
                <a:schemeClr val="dk1"/>
              </a:buClr>
              <a:buSzPts val="2986"/>
              <a:buChar char="•"/>
            </a:pPr>
            <a:r>
              <a:rPr lang="en-US" sz="2986"/>
              <a:t>Previamente perturbado</a:t>
            </a:r>
            <a:endParaRPr sz="2986"/>
          </a:p>
          <a:p>
            <a:pPr marL="457189" lvl="0" indent="-457189" algn="l" rtl="0">
              <a:lnSpc>
                <a:spcPct val="80000"/>
              </a:lnSpc>
              <a:spcBef>
                <a:spcPts val="597"/>
              </a:spcBef>
              <a:spcAft>
                <a:spcPts val="0"/>
              </a:spcAft>
              <a:buClr>
                <a:schemeClr val="dk1"/>
              </a:buClr>
              <a:buSzPts val="2986"/>
              <a:buChar char="•"/>
            </a:pPr>
            <a:r>
              <a:rPr lang="en-US" sz="2986"/>
              <a:t>Suelos granulares sin cohesión (piedra triturada)</a:t>
            </a:r>
            <a:endParaRPr sz="2986"/>
          </a:p>
          <a:p>
            <a:pPr marL="457189" lvl="0" indent="-457189" algn="l" rtl="0">
              <a:lnSpc>
                <a:spcPct val="80000"/>
              </a:lnSpc>
              <a:spcBef>
                <a:spcPts val="597"/>
              </a:spcBef>
              <a:spcAft>
                <a:spcPts val="0"/>
              </a:spcAft>
              <a:buClr>
                <a:schemeClr val="dk1"/>
              </a:buClr>
              <a:buSzPts val="2986"/>
              <a:buChar char="•"/>
            </a:pPr>
            <a:r>
              <a:rPr lang="en-US" sz="2986"/>
              <a:t>Suelo que cumple con los requisitos de cementación o resistencia a la compresión no confinada para el Tipo A, pero que está fisurado o sujeto a vibraciones; o</a:t>
            </a:r>
            <a:endParaRPr sz="2986"/>
          </a:p>
          <a:p>
            <a:pPr marL="457189" lvl="0" indent="-457189" algn="l" rtl="0">
              <a:lnSpc>
                <a:spcPct val="80000"/>
              </a:lnSpc>
              <a:spcBef>
                <a:spcPts val="597"/>
              </a:spcBef>
              <a:spcAft>
                <a:spcPts val="0"/>
              </a:spcAft>
              <a:buClr>
                <a:schemeClr val="dk1"/>
              </a:buClr>
              <a:buSzPts val="2986"/>
              <a:buChar char="•"/>
            </a:pPr>
            <a:r>
              <a:rPr lang="en-US" sz="2986"/>
              <a:t>Piedra seca que no es estable; o</a:t>
            </a:r>
            <a:endParaRPr/>
          </a:p>
          <a:p>
            <a:pPr marL="457189" lvl="0" indent="-457189" algn="l" rtl="0">
              <a:lnSpc>
                <a:spcPct val="80000"/>
              </a:lnSpc>
              <a:spcBef>
                <a:spcPts val="597"/>
              </a:spcBef>
              <a:spcAft>
                <a:spcPts val="0"/>
              </a:spcAft>
              <a:buClr>
                <a:schemeClr val="dk1"/>
              </a:buClr>
              <a:buSzPts val="2986"/>
              <a:buChar char="•"/>
            </a:pPr>
            <a:r>
              <a:rPr lang="en-US" sz="2986"/>
              <a:t>Material que forma parte de un sistema de capas inclinado donde las capas se sumergen en la excavación en una pendiente menos pronunciada que cuatro horizontales a una vertical (4H: 1V), pero solo si el material se clasificaría como Tipo B.</a:t>
            </a:r>
            <a:endParaRPr sz="2986"/>
          </a:p>
        </p:txBody>
      </p:sp>
      <p:sp>
        <p:nvSpPr>
          <p:cNvPr id="594" name="Google Shape;594;p70"/>
          <p:cNvSpPr txBox="1"/>
          <p:nvPr/>
        </p:nvSpPr>
        <p:spPr>
          <a:xfrm>
            <a:off x="393561" y="1001535"/>
            <a:ext cx="12007781"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FF0000"/>
                </a:solidFill>
                <a:latin typeface="Times New Roman"/>
                <a:ea typeface="Times New Roman"/>
                <a:cs typeface="Times New Roman"/>
                <a:sym typeface="Times New Roman"/>
              </a:rPr>
              <a:t> Cohesivo con resistencia a la compresión ilimitada entre 0.5 y 1.5 toneladas / pie cuadrado.</a:t>
            </a:r>
            <a:endParaRPr sz="2800">
              <a:solidFill>
                <a:srgbClr val="FF0000"/>
              </a:solidFill>
              <a:latin typeface="Times New Roman"/>
              <a:ea typeface="Times New Roman"/>
              <a:cs typeface="Times New Roman"/>
              <a:sym typeface="Times New Roman"/>
            </a:endParaRPr>
          </a:p>
        </p:txBody>
      </p:sp>
      <p:sp>
        <p:nvSpPr>
          <p:cNvPr id="595" name="Google Shape;595;p70"/>
          <p:cNvSpPr txBox="1">
            <a:spLocks noGrp="1"/>
          </p:cNvSpPr>
          <p:nvPr>
            <p:ph type="title"/>
          </p:nvPr>
        </p:nvSpPr>
        <p:spPr>
          <a:xfrm>
            <a:off x="609600" y="0"/>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b="1">
                <a:latin typeface="Arial Black"/>
                <a:ea typeface="Arial Black"/>
                <a:cs typeface="Arial Black"/>
                <a:sym typeface="Arial Black"/>
              </a:rPr>
              <a:t>Suelo Tipo B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sp>
        <p:nvSpPr>
          <p:cNvPr id="602" name="Google Shape;602;p71"/>
          <p:cNvSpPr txBox="1"/>
          <p:nvPr/>
        </p:nvSpPr>
        <p:spPr>
          <a:xfrm>
            <a:off x="8021225" y="1618239"/>
            <a:ext cx="3561175" cy="26776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FF0000"/>
                </a:solidFill>
                <a:latin typeface="Times New Roman"/>
                <a:ea typeface="Times New Roman"/>
                <a:cs typeface="Times New Roman"/>
                <a:sym typeface="Times New Roman"/>
              </a:rPr>
              <a:t>Cohesivo con resistencia a la compresión ilimitada de menos de 0.5 toneladas / pie cuadrado.</a:t>
            </a:r>
            <a:endParaRPr/>
          </a:p>
        </p:txBody>
      </p:sp>
      <p:sp>
        <p:nvSpPr>
          <p:cNvPr id="603" name="Google Shape;603;p71"/>
          <p:cNvSpPr txBox="1">
            <a:spLocks noGrp="1"/>
          </p:cNvSpPr>
          <p:nvPr>
            <p:ph type="body" idx="1"/>
          </p:nvPr>
        </p:nvSpPr>
        <p:spPr>
          <a:xfrm>
            <a:off x="609600" y="1814067"/>
            <a:ext cx="10972800" cy="4190302"/>
          </a:xfrm>
          <a:prstGeom prst="rect">
            <a:avLst/>
          </a:prstGeom>
          <a:noFill/>
          <a:ln>
            <a:noFill/>
          </a:ln>
        </p:spPr>
        <p:txBody>
          <a:bodyPr spcFirstLastPara="1" wrap="square" lIns="91425" tIns="45700" rIns="91425" bIns="45700" anchor="t" anchorCtr="0">
            <a:noAutofit/>
          </a:bodyPr>
          <a:lstStyle/>
          <a:p>
            <a:pPr marL="457189" lvl="0" indent="-457189" algn="l" rtl="0">
              <a:spcBef>
                <a:spcPts val="0"/>
              </a:spcBef>
              <a:spcAft>
                <a:spcPts val="0"/>
              </a:spcAft>
              <a:buClr>
                <a:schemeClr val="dk1"/>
              </a:buClr>
              <a:buSzPts val="4200"/>
              <a:buChar char="•"/>
            </a:pPr>
            <a:r>
              <a:rPr lang="en-US"/>
              <a:t>Granular </a:t>
            </a:r>
            <a:endParaRPr/>
          </a:p>
          <a:p>
            <a:pPr marL="457189" lvl="0" indent="-457189" algn="l" rtl="0">
              <a:spcBef>
                <a:spcPts val="840"/>
              </a:spcBef>
              <a:spcAft>
                <a:spcPts val="0"/>
              </a:spcAft>
              <a:buClr>
                <a:schemeClr val="dk1"/>
              </a:buClr>
              <a:buSzPts val="4200"/>
              <a:buChar char="•"/>
            </a:pPr>
            <a:r>
              <a:rPr lang="en-US"/>
              <a:t>Grava</a:t>
            </a:r>
            <a:endParaRPr/>
          </a:p>
          <a:p>
            <a:pPr marL="457189" lvl="0" indent="-457189" algn="l" rtl="0">
              <a:spcBef>
                <a:spcPts val="840"/>
              </a:spcBef>
              <a:spcAft>
                <a:spcPts val="0"/>
              </a:spcAft>
              <a:buClr>
                <a:schemeClr val="dk1"/>
              </a:buClr>
              <a:buSzPts val="4200"/>
              <a:buChar char="•"/>
            </a:pPr>
            <a:r>
              <a:rPr lang="en-US"/>
              <a:t>Arena</a:t>
            </a:r>
            <a:endParaRPr/>
          </a:p>
          <a:p>
            <a:pPr marL="457189" lvl="0" indent="-457189" algn="l" rtl="0">
              <a:spcBef>
                <a:spcPts val="840"/>
              </a:spcBef>
              <a:spcAft>
                <a:spcPts val="0"/>
              </a:spcAft>
              <a:buClr>
                <a:schemeClr val="dk1"/>
              </a:buClr>
              <a:buSzPts val="4200"/>
              <a:buChar char="•"/>
            </a:pPr>
            <a:r>
              <a:rPr lang="en-US"/>
              <a:t>Suelo sumergido o suelo del cual el agua se filtra libremente</a:t>
            </a:r>
            <a:endParaRPr/>
          </a:p>
        </p:txBody>
      </p:sp>
      <p:sp>
        <p:nvSpPr>
          <p:cNvPr id="604" name="Google Shape;604;p71"/>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b="1">
                <a:latin typeface="Arial Black"/>
                <a:ea typeface="Arial Black"/>
                <a:cs typeface="Arial Black"/>
                <a:sym typeface="Arial Black"/>
              </a:rPr>
              <a:t>Suelo Tipo C</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909918"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Objetivos de aprendizaje</a:t>
            </a:r>
            <a:endParaRPr>
              <a:latin typeface="Arial Black"/>
              <a:ea typeface="Arial Black"/>
              <a:cs typeface="Arial Black"/>
              <a:sym typeface="Arial Black"/>
            </a:endParaRPr>
          </a:p>
        </p:txBody>
      </p:sp>
      <p:sp>
        <p:nvSpPr>
          <p:cNvPr id="125" name="Google Shape;125;p18"/>
          <p:cNvSpPr txBox="1">
            <a:spLocks noGrp="1"/>
          </p:cNvSpPr>
          <p:nvPr>
            <p:ph type="body" idx="1"/>
          </p:nvPr>
        </p:nvSpPr>
        <p:spPr>
          <a:xfrm>
            <a:off x="1319436" y="1506506"/>
            <a:ext cx="9763829" cy="4351338"/>
          </a:xfrm>
          <a:prstGeom prst="rect">
            <a:avLst/>
          </a:prstGeom>
          <a:noFill/>
          <a:ln>
            <a:noFill/>
          </a:ln>
        </p:spPr>
        <p:txBody>
          <a:bodyPr spcFirstLastPara="1" wrap="square" lIns="91425" tIns="45700" rIns="91425" bIns="45700" anchor="t" anchorCtr="0">
            <a:noAutofit/>
          </a:bodyPr>
          <a:lstStyle/>
          <a:p>
            <a:pPr marL="457189" lvl="0" indent="-457189" algn="l" rtl="0">
              <a:lnSpc>
                <a:spcPct val="100000"/>
              </a:lnSpc>
              <a:spcBef>
                <a:spcPts val="0"/>
              </a:spcBef>
              <a:spcAft>
                <a:spcPts val="0"/>
              </a:spcAft>
              <a:buClr>
                <a:schemeClr val="dk1"/>
              </a:buClr>
              <a:buSzPts val="3200"/>
              <a:buChar char="•"/>
            </a:pPr>
            <a:r>
              <a:rPr lang="en-US" sz="3200" u="sng" dirty="0" err="1">
                <a:latin typeface="Calibri"/>
                <a:ea typeface="Calibri"/>
                <a:cs typeface="Calibri"/>
                <a:sym typeface="Calibri"/>
              </a:rPr>
              <a:t>Demostrar</a:t>
            </a:r>
            <a:r>
              <a:rPr lang="en-US" sz="3200" dirty="0">
                <a:latin typeface="Calibri"/>
                <a:ea typeface="Calibri"/>
                <a:cs typeface="Calibri"/>
                <a:sym typeface="Calibri"/>
              </a:rPr>
              <a:t> </a:t>
            </a:r>
            <a:r>
              <a:rPr lang="en-US" sz="3200" dirty="0" err="1">
                <a:latin typeface="Calibri"/>
                <a:ea typeface="Calibri"/>
                <a:cs typeface="Calibri"/>
                <a:sym typeface="Calibri"/>
              </a:rPr>
              <a:t>cómo</a:t>
            </a:r>
            <a:r>
              <a:rPr lang="en-US" sz="3200" dirty="0">
                <a:latin typeface="Calibri"/>
                <a:ea typeface="Calibri"/>
                <a:cs typeface="Calibri"/>
                <a:sym typeface="Calibri"/>
              </a:rPr>
              <a:t> </a:t>
            </a:r>
            <a:r>
              <a:rPr lang="en-US" sz="3200" u="sng" dirty="0" err="1">
                <a:latin typeface="Calibri"/>
                <a:ea typeface="Calibri"/>
                <a:cs typeface="Calibri"/>
                <a:sym typeface="Calibri"/>
              </a:rPr>
              <a:t>identificar</a:t>
            </a:r>
            <a:r>
              <a:rPr lang="en-US" sz="3200" u="sng" dirty="0">
                <a:latin typeface="Calibri"/>
                <a:ea typeface="Calibri"/>
                <a:cs typeface="Calibri"/>
                <a:sym typeface="Calibri"/>
              </a:rPr>
              <a:t> y </a:t>
            </a:r>
            <a:r>
              <a:rPr lang="en-US" sz="3200" u="sng" dirty="0" err="1">
                <a:latin typeface="Calibri"/>
                <a:ea typeface="Calibri"/>
                <a:cs typeface="Calibri"/>
                <a:sym typeface="Calibri"/>
              </a:rPr>
              <a:t>evitar</a:t>
            </a:r>
            <a:r>
              <a:rPr lang="en-US" sz="3200" dirty="0">
                <a:latin typeface="Calibri"/>
                <a:ea typeface="Calibri"/>
                <a:cs typeface="Calibri"/>
                <a:sym typeface="Calibri"/>
              </a:rPr>
              <a:t> </a:t>
            </a:r>
            <a:r>
              <a:rPr lang="en-US" sz="3200" dirty="0" err="1">
                <a:latin typeface="Calibri"/>
                <a:ea typeface="Calibri"/>
                <a:cs typeface="Calibri"/>
                <a:sym typeface="Calibri"/>
              </a:rPr>
              <a:t>los</a:t>
            </a:r>
            <a:r>
              <a:rPr lang="en-US" sz="3200" dirty="0">
                <a:latin typeface="Calibri"/>
                <a:ea typeface="Calibri"/>
                <a:cs typeface="Calibri"/>
                <a:sym typeface="Calibri"/>
              </a:rPr>
              <a:t> </a:t>
            </a:r>
            <a:r>
              <a:rPr lang="en-US" sz="3200" dirty="0" err="1">
                <a:latin typeface="Calibri"/>
                <a:ea typeface="Calibri"/>
                <a:cs typeface="Calibri"/>
                <a:sym typeface="Calibri"/>
              </a:rPr>
              <a:t>peligros</a:t>
            </a:r>
            <a:r>
              <a:rPr lang="en-US" sz="3200" dirty="0">
                <a:latin typeface="Calibri"/>
                <a:ea typeface="Calibri"/>
                <a:cs typeface="Calibri"/>
                <a:sym typeface="Calibri"/>
              </a:rPr>
              <a:t> de </a:t>
            </a:r>
            <a:r>
              <a:rPr lang="en-US" sz="3200" dirty="0" err="1">
                <a:latin typeface="Calibri"/>
                <a:ea typeface="Calibri"/>
                <a:cs typeface="Calibri"/>
                <a:sym typeface="Calibri"/>
              </a:rPr>
              <a:t>excavación</a:t>
            </a:r>
            <a:r>
              <a:rPr lang="en-US" sz="3200" dirty="0">
                <a:latin typeface="Calibri"/>
                <a:ea typeface="Calibri"/>
                <a:cs typeface="Calibri"/>
                <a:sym typeface="Calibri"/>
              </a:rPr>
              <a:t> y </a:t>
            </a:r>
            <a:r>
              <a:rPr lang="en-US" sz="3200" u="sng" dirty="0" err="1">
                <a:latin typeface="Calibri"/>
                <a:ea typeface="Calibri"/>
                <a:cs typeface="Calibri"/>
                <a:sym typeface="Calibri"/>
              </a:rPr>
              <a:t>zanjeo</a:t>
            </a:r>
            <a:r>
              <a:rPr lang="en-US" sz="3200" dirty="0">
                <a:latin typeface="Calibri"/>
                <a:ea typeface="Calibri"/>
                <a:cs typeface="Calibri"/>
                <a:sym typeface="Calibri"/>
              </a:rPr>
              <a:t>.</a:t>
            </a:r>
            <a:endParaRPr sz="3200" dirty="0">
              <a:latin typeface="Calibri"/>
              <a:ea typeface="Calibri"/>
              <a:cs typeface="Calibri"/>
              <a:sym typeface="Calibri"/>
            </a:endParaRPr>
          </a:p>
          <a:p>
            <a:pPr marL="457189" lvl="0" indent="-457189" algn="l" rtl="0">
              <a:lnSpc>
                <a:spcPct val="100000"/>
              </a:lnSpc>
              <a:spcBef>
                <a:spcPts val="1200"/>
              </a:spcBef>
              <a:spcAft>
                <a:spcPts val="0"/>
              </a:spcAft>
              <a:buClr>
                <a:schemeClr val="dk1"/>
              </a:buClr>
              <a:buSzPts val="3200"/>
              <a:buChar char="•"/>
            </a:pPr>
            <a:r>
              <a:rPr lang="en-US" sz="3200" dirty="0" err="1">
                <a:latin typeface="Calibri"/>
                <a:ea typeface="Calibri"/>
                <a:cs typeface="Calibri"/>
                <a:sym typeface="Calibri"/>
              </a:rPr>
              <a:t>Describir</a:t>
            </a:r>
            <a:r>
              <a:rPr lang="en-US" sz="3200" dirty="0">
                <a:latin typeface="Calibri"/>
                <a:ea typeface="Calibri"/>
                <a:cs typeface="Calibri"/>
                <a:sym typeface="Calibri"/>
              </a:rPr>
              <a:t> el </a:t>
            </a:r>
            <a:r>
              <a:rPr lang="en-US" sz="3200" dirty="0" err="1">
                <a:latin typeface="Calibri"/>
                <a:ea typeface="Calibri"/>
                <a:cs typeface="Calibri"/>
                <a:sym typeface="Calibri"/>
              </a:rPr>
              <a:t>papel</a:t>
            </a:r>
            <a:r>
              <a:rPr lang="en-US" sz="3200" dirty="0">
                <a:latin typeface="Calibri"/>
                <a:ea typeface="Calibri"/>
                <a:cs typeface="Calibri"/>
                <a:sym typeface="Calibri"/>
              </a:rPr>
              <a:t> y las </a:t>
            </a:r>
            <a:r>
              <a:rPr lang="en-US" sz="3200" dirty="0" err="1">
                <a:latin typeface="Calibri"/>
                <a:ea typeface="Calibri"/>
                <a:cs typeface="Calibri"/>
                <a:sym typeface="Calibri"/>
              </a:rPr>
              <a:t>responsabilidades</a:t>
            </a:r>
            <a:r>
              <a:rPr lang="en-US" sz="3200" dirty="0">
                <a:latin typeface="Calibri"/>
                <a:ea typeface="Calibri"/>
                <a:cs typeface="Calibri"/>
                <a:sym typeface="Calibri"/>
              </a:rPr>
              <a:t> de </a:t>
            </a:r>
            <a:r>
              <a:rPr lang="en-US" sz="3200" dirty="0" err="1">
                <a:latin typeface="Calibri"/>
                <a:ea typeface="Calibri"/>
                <a:cs typeface="Calibri"/>
                <a:sym typeface="Calibri"/>
              </a:rPr>
              <a:t>una</a:t>
            </a:r>
            <a:r>
              <a:rPr lang="en-US" sz="3200" dirty="0">
                <a:latin typeface="Calibri"/>
                <a:ea typeface="Calibri"/>
                <a:cs typeface="Calibri"/>
                <a:sym typeface="Calibri"/>
              </a:rPr>
              <a:t> persona </a:t>
            </a:r>
            <a:r>
              <a:rPr lang="en-US" sz="3200" dirty="0" err="1">
                <a:latin typeface="Calibri"/>
                <a:ea typeface="Calibri"/>
                <a:cs typeface="Calibri"/>
                <a:sym typeface="Calibri"/>
              </a:rPr>
              <a:t>competente</a:t>
            </a:r>
            <a:r>
              <a:rPr lang="en-US" sz="3200" dirty="0">
                <a:latin typeface="Calibri"/>
                <a:ea typeface="Calibri"/>
                <a:cs typeface="Calibri"/>
                <a:sym typeface="Calibri"/>
              </a:rPr>
              <a:t> de </a:t>
            </a:r>
            <a:r>
              <a:rPr lang="en-US" sz="3200" dirty="0" err="1">
                <a:latin typeface="Calibri"/>
                <a:ea typeface="Calibri"/>
                <a:cs typeface="Calibri"/>
                <a:sym typeface="Calibri"/>
              </a:rPr>
              <a:t>acuerdo</a:t>
            </a:r>
            <a:r>
              <a:rPr lang="en-US" sz="3200" dirty="0">
                <a:latin typeface="Calibri"/>
                <a:ea typeface="Calibri"/>
                <a:cs typeface="Calibri"/>
                <a:sym typeface="Calibri"/>
              </a:rPr>
              <a:t> con la </a:t>
            </a:r>
            <a:r>
              <a:rPr lang="en-US" sz="3200" dirty="0" err="1">
                <a:latin typeface="Calibri"/>
                <a:ea typeface="Calibri"/>
                <a:cs typeface="Calibri"/>
                <a:sym typeface="Calibri"/>
              </a:rPr>
              <a:t>subparte</a:t>
            </a:r>
            <a:r>
              <a:rPr lang="en-US" sz="3200" dirty="0">
                <a:latin typeface="Calibri"/>
                <a:ea typeface="Calibri"/>
                <a:cs typeface="Calibri"/>
                <a:sym typeface="Calibri"/>
              </a:rPr>
              <a:t> P de OSHA.</a:t>
            </a:r>
            <a:endParaRPr sz="3200" dirty="0">
              <a:latin typeface="Calibri"/>
              <a:ea typeface="Calibri"/>
              <a:cs typeface="Calibri"/>
              <a:sym typeface="Calibri"/>
            </a:endParaRPr>
          </a:p>
          <a:p>
            <a:pPr marL="457189" lvl="0" indent="-457189" algn="l" rtl="0">
              <a:lnSpc>
                <a:spcPct val="100000"/>
              </a:lnSpc>
              <a:spcBef>
                <a:spcPts val="1200"/>
              </a:spcBef>
              <a:spcAft>
                <a:spcPts val="0"/>
              </a:spcAft>
              <a:buClr>
                <a:schemeClr val="dk1"/>
              </a:buClr>
              <a:buSzPts val="3200"/>
              <a:buChar char="•"/>
            </a:pPr>
            <a:r>
              <a:rPr lang="en-US" sz="3200" dirty="0" err="1">
                <a:latin typeface="Calibri"/>
                <a:ea typeface="Calibri"/>
                <a:cs typeface="Calibri"/>
                <a:sym typeface="Calibri"/>
              </a:rPr>
              <a:t>Describir</a:t>
            </a:r>
            <a:r>
              <a:rPr lang="en-US" sz="3200" dirty="0">
                <a:latin typeface="Calibri"/>
                <a:ea typeface="Calibri"/>
                <a:cs typeface="Calibri"/>
                <a:sym typeface="Calibri"/>
              </a:rPr>
              <a:t> las </a:t>
            </a:r>
            <a:r>
              <a:rPr lang="en-US" sz="3200" dirty="0" err="1">
                <a:latin typeface="Calibri"/>
                <a:ea typeface="Calibri"/>
                <a:cs typeface="Calibri"/>
                <a:sym typeface="Calibri"/>
              </a:rPr>
              <a:t>mejores</a:t>
            </a:r>
            <a:r>
              <a:rPr lang="en-US" sz="3200" dirty="0">
                <a:latin typeface="Calibri"/>
                <a:ea typeface="Calibri"/>
                <a:cs typeface="Calibri"/>
                <a:sym typeface="Calibri"/>
              </a:rPr>
              <a:t> </a:t>
            </a:r>
            <a:r>
              <a:rPr lang="en-US" sz="3200" dirty="0" err="1">
                <a:latin typeface="Calibri"/>
                <a:ea typeface="Calibri"/>
                <a:cs typeface="Calibri"/>
                <a:sym typeface="Calibri"/>
              </a:rPr>
              <a:t>prácticas</a:t>
            </a:r>
            <a:r>
              <a:rPr lang="en-US" sz="3200" dirty="0">
                <a:latin typeface="Calibri"/>
                <a:ea typeface="Calibri"/>
                <a:cs typeface="Calibri"/>
                <a:sym typeface="Calibri"/>
              </a:rPr>
              <a:t> para </a:t>
            </a:r>
            <a:r>
              <a:rPr lang="en-US" sz="3200" dirty="0" err="1">
                <a:latin typeface="Calibri"/>
                <a:ea typeface="Calibri"/>
                <a:cs typeface="Calibri"/>
                <a:sym typeface="Calibri"/>
              </a:rPr>
              <a:t>proteger</a:t>
            </a:r>
            <a:r>
              <a:rPr lang="en-US" sz="3200" dirty="0">
                <a:latin typeface="Calibri"/>
                <a:ea typeface="Calibri"/>
                <a:cs typeface="Calibri"/>
                <a:sym typeface="Calibri"/>
              </a:rPr>
              <a:t> a </a:t>
            </a:r>
            <a:r>
              <a:rPr lang="en-US" sz="3200" dirty="0" err="1">
                <a:latin typeface="Calibri"/>
                <a:ea typeface="Calibri"/>
                <a:cs typeface="Calibri"/>
                <a:sym typeface="Calibri"/>
              </a:rPr>
              <a:t>los</a:t>
            </a:r>
            <a:r>
              <a:rPr lang="en-US" sz="3200" dirty="0">
                <a:latin typeface="Calibri"/>
                <a:ea typeface="Calibri"/>
                <a:cs typeface="Calibri"/>
                <a:sym typeface="Calibri"/>
              </a:rPr>
              <a:t> </a:t>
            </a:r>
            <a:r>
              <a:rPr lang="en-US" sz="3200" dirty="0" err="1">
                <a:latin typeface="Calibri"/>
                <a:ea typeface="Calibri"/>
                <a:cs typeface="Calibri"/>
                <a:sym typeface="Calibri"/>
              </a:rPr>
              <a:t>trabajadores</a:t>
            </a:r>
            <a:r>
              <a:rPr lang="en-US" sz="3200" dirty="0">
                <a:latin typeface="Calibri"/>
                <a:ea typeface="Calibri"/>
                <a:cs typeface="Calibri"/>
                <a:sym typeface="Calibri"/>
              </a:rPr>
              <a:t> de </a:t>
            </a:r>
            <a:r>
              <a:rPr lang="en-US" sz="3200" dirty="0" err="1">
                <a:latin typeface="Calibri"/>
                <a:ea typeface="Calibri"/>
                <a:cs typeface="Calibri"/>
                <a:sym typeface="Calibri"/>
              </a:rPr>
              <a:t>derrumbes</a:t>
            </a:r>
            <a:r>
              <a:rPr lang="en-US" sz="3200" dirty="0">
                <a:latin typeface="Calibri"/>
                <a:ea typeface="Calibri"/>
                <a:cs typeface="Calibri"/>
                <a:sym typeface="Calibri"/>
              </a:rPr>
              <a:t>.</a:t>
            </a:r>
            <a:endParaRPr sz="3200" dirty="0">
              <a:latin typeface="Calibri"/>
              <a:ea typeface="Calibri"/>
              <a:cs typeface="Calibri"/>
              <a:sym typeface="Calibri"/>
            </a:endParaRPr>
          </a:p>
          <a:p>
            <a:pPr marL="457189" lvl="0" indent="-186234" algn="l" rtl="0">
              <a:spcBef>
                <a:spcPts val="2053"/>
              </a:spcBef>
              <a:spcAft>
                <a:spcPts val="0"/>
              </a:spcAft>
              <a:buClr>
                <a:schemeClr val="dk1"/>
              </a:buClr>
              <a:buSzPts val="4267"/>
              <a:buNone/>
            </a:pPr>
            <a:endParaRPr dirty="0"/>
          </a:p>
        </p:txBody>
      </p:sp>
      <p:sp>
        <p:nvSpPr>
          <p:cNvPr id="126" name="Google Shape;126;p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2"/>
          <p:cNvSpPr txBox="1">
            <a:spLocks noGrp="1"/>
          </p:cNvSpPr>
          <p:nvPr>
            <p:ph type="body" idx="1"/>
          </p:nvPr>
        </p:nvSpPr>
        <p:spPr>
          <a:xfrm>
            <a:off x="656624" y="2005023"/>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3060"/>
              <a:buNone/>
            </a:pPr>
            <a:r>
              <a:rPr lang="en-US" sz="3060" dirty="0" err="1"/>
              <a:t>Pruebas</a:t>
            </a:r>
            <a:r>
              <a:rPr lang="en-US" sz="3060" dirty="0"/>
              <a:t> </a:t>
            </a:r>
            <a:r>
              <a:rPr lang="en-US" sz="3060" dirty="0" err="1"/>
              <a:t>visuales</a:t>
            </a:r>
            <a:r>
              <a:rPr lang="en-US" sz="3060" dirty="0"/>
              <a:t>: </a:t>
            </a:r>
            <a:endParaRPr dirty="0"/>
          </a:p>
          <a:p>
            <a:pPr marL="0" lvl="0" indent="0" algn="l" rtl="0">
              <a:lnSpc>
                <a:spcPct val="80000"/>
              </a:lnSpc>
              <a:spcBef>
                <a:spcPts val="612"/>
              </a:spcBef>
              <a:spcAft>
                <a:spcPts val="0"/>
              </a:spcAft>
              <a:buClr>
                <a:schemeClr val="dk1"/>
              </a:buClr>
              <a:buSzPts val="3060"/>
              <a:buNone/>
            </a:pPr>
            <a:endParaRPr sz="3060" dirty="0"/>
          </a:p>
          <a:p>
            <a:pPr marL="457189" lvl="0" indent="-457189" algn="l" rtl="0">
              <a:lnSpc>
                <a:spcPct val="80000"/>
              </a:lnSpc>
              <a:spcBef>
                <a:spcPts val="612"/>
              </a:spcBef>
              <a:spcAft>
                <a:spcPts val="0"/>
              </a:spcAft>
              <a:buClr>
                <a:schemeClr val="dk1"/>
              </a:buClr>
              <a:buSzPts val="3060"/>
              <a:buChar char="•"/>
            </a:pPr>
            <a:r>
              <a:rPr lang="en-US" sz="3060" dirty="0" err="1"/>
              <a:t>Grano</a:t>
            </a:r>
            <a:endParaRPr sz="3060" dirty="0"/>
          </a:p>
          <a:p>
            <a:pPr marL="457189" lvl="0" indent="-457189" algn="l" rtl="0">
              <a:lnSpc>
                <a:spcPct val="80000"/>
              </a:lnSpc>
              <a:spcBef>
                <a:spcPts val="612"/>
              </a:spcBef>
              <a:spcAft>
                <a:spcPts val="0"/>
              </a:spcAft>
              <a:buClr>
                <a:schemeClr val="dk1"/>
              </a:buClr>
              <a:buSzPts val="3060"/>
              <a:buChar char="•"/>
            </a:pPr>
            <a:r>
              <a:rPr lang="en-US" sz="3060" dirty="0"/>
              <a:t>Se </a:t>
            </a:r>
            <a:r>
              <a:rPr lang="en-US" sz="3060" u="sng" dirty="0" err="1"/>
              <a:t>apelotona</a:t>
            </a:r>
            <a:r>
              <a:rPr lang="en-US" sz="3060" dirty="0"/>
              <a:t> vs. se </a:t>
            </a:r>
            <a:r>
              <a:rPr lang="en-US" sz="3060" dirty="0" err="1"/>
              <a:t>rompe</a:t>
            </a:r>
            <a:r>
              <a:rPr lang="en-US" sz="3060" dirty="0"/>
              <a:t> </a:t>
            </a:r>
            <a:r>
              <a:rPr lang="en-US" sz="3060" dirty="0" err="1"/>
              <a:t>fácilmente</a:t>
            </a:r>
            <a:endParaRPr sz="3060" dirty="0"/>
          </a:p>
          <a:p>
            <a:pPr marL="457189" lvl="0" indent="-457189" algn="l" rtl="0">
              <a:lnSpc>
                <a:spcPct val="80000"/>
              </a:lnSpc>
              <a:spcBef>
                <a:spcPts val="612"/>
              </a:spcBef>
              <a:spcAft>
                <a:spcPts val="0"/>
              </a:spcAft>
              <a:buClr>
                <a:schemeClr val="dk1"/>
              </a:buClr>
              <a:buSzPts val="3060"/>
              <a:buChar char="•"/>
            </a:pPr>
            <a:r>
              <a:rPr lang="en-US" sz="3060" dirty="0"/>
              <a:t>Material </a:t>
            </a:r>
            <a:r>
              <a:rPr lang="en-US" sz="3060" dirty="0" err="1"/>
              <a:t>fisurado</a:t>
            </a:r>
            <a:endParaRPr sz="3060" dirty="0"/>
          </a:p>
          <a:p>
            <a:pPr marL="457189" lvl="0" indent="-457189" algn="l" rtl="0">
              <a:lnSpc>
                <a:spcPct val="80000"/>
              </a:lnSpc>
              <a:spcBef>
                <a:spcPts val="612"/>
              </a:spcBef>
              <a:spcAft>
                <a:spcPts val="0"/>
              </a:spcAft>
              <a:buClr>
                <a:schemeClr val="dk1"/>
              </a:buClr>
              <a:buSzPts val="3060"/>
              <a:buChar char="•"/>
            </a:pPr>
            <a:r>
              <a:rPr lang="en-US" sz="3060" dirty="0" err="1"/>
              <a:t>Previamente</a:t>
            </a:r>
            <a:r>
              <a:rPr lang="en-US" sz="3060" dirty="0"/>
              <a:t> </a:t>
            </a:r>
            <a:r>
              <a:rPr lang="en-US" sz="3060" dirty="0" err="1"/>
              <a:t>perturbado</a:t>
            </a:r>
            <a:endParaRPr sz="3060" dirty="0"/>
          </a:p>
          <a:p>
            <a:pPr marL="457189" lvl="0" indent="-457189" algn="l" rtl="0">
              <a:lnSpc>
                <a:spcPct val="80000"/>
              </a:lnSpc>
              <a:spcBef>
                <a:spcPts val="612"/>
              </a:spcBef>
              <a:spcAft>
                <a:spcPts val="0"/>
              </a:spcAft>
              <a:buClr>
                <a:schemeClr val="dk1"/>
              </a:buClr>
              <a:buSzPts val="3060"/>
              <a:buChar char="•"/>
            </a:pPr>
            <a:r>
              <a:rPr lang="en-US" sz="3060" dirty="0" err="1"/>
              <a:t>Capas</a:t>
            </a:r>
            <a:endParaRPr sz="3060" dirty="0"/>
          </a:p>
          <a:p>
            <a:pPr marL="457189" lvl="0" indent="-457189" algn="l" rtl="0">
              <a:lnSpc>
                <a:spcPct val="80000"/>
              </a:lnSpc>
              <a:spcBef>
                <a:spcPts val="612"/>
              </a:spcBef>
              <a:spcAft>
                <a:spcPts val="0"/>
              </a:spcAft>
              <a:buClr>
                <a:schemeClr val="dk1"/>
              </a:buClr>
              <a:buSzPts val="3060"/>
              <a:buChar char="•"/>
            </a:pPr>
            <a:r>
              <a:rPr lang="en-US" sz="3060" dirty="0"/>
              <a:t>Agua</a:t>
            </a:r>
            <a:endParaRPr dirty="0"/>
          </a:p>
          <a:p>
            <a:pPr marL="457189" lvl="0" indent="-457189" algn="l" rtl="0">
              <a:lnSpc>
                <a:spcPct val="80000"/>
              </a:lnSpc>
              <a:spcBef>
                <a:spcPts val="612"/>
              </a:spcBef>
              <a:spcAft>
                <a:spcPts val="0"/>
              </a:spcAft>
              <a:buClr>
                <a:schemeClr val="dk1"/>
              </a:buClr>
              <a:buSzPts val="3060"/>
              <a:buChar char="•"/>
            </a:pPr>
            <a:r>
              <a:rPr lang="en-US" sz="3060" dirty="0" err="1"/>
              <a:t>Vibración</a:t>
            </a:r>
            <a:endParaRPr sz="3060" dirty="0"/>
          </a:p>
          <a:p>
            <a:pPr marL="0" lvl="0" indent="0" algn="l" rtl="0">
              <a:lnSpc>
                <a:spcPct val="80000"/>
              </a:lnSpc>
              <a:spcBef>
                <a:spcPts val="612"/>
              </a:spcBef>
              <a:spcAft>
                <a:spcPts val="0"/>
              </a:spcAft>
              <a:buClr>
                <a:schemeClr val="dk1"/>
              </a:buClr>
              <a:buSzPts val="3060"/>
              <a:buNone/>
            </a:pPr>
            <a:endParaRPr sz="3060" dirty="0"/>
          </a:p>
          <a:p>
            <a:pPr marL="457189" lvl="0" indent="-262879" algn="l" rtl="0">
              <a:lnSpc>
                <a:spcPct val="80000"/>
              </a:lnSpc>
              <a:spcBef>
                <a:spcPts val="612"/>
              </a:spcBef>
              <a:spcAft>
                <a:spcPts val="0"/>
              </a:spcAft>
              <a:buClr>
                <a:schemeClr val="dk1"/>
              </a:buClr>
              <a:buSzPts val="3060"/>
              <a:buNone/>
            </a:pPr>
            <a:endParaRPr sz="3060" dirty="0"/>
          </a:p>
          <a:p>
            <a:pPr marL="457189" lvl="0" indent="-262879" algn="l" rtl="0">
              <a:lnSpc>
                <a:spcPct val="80000"/>
              </a:lnSpc>
              <a:spcBef>
                <a:spcPts val="612"/>
              </a:spcBef>
              <a:spcAft>
                <a:spcPts val="0"/>
              </a:spcAft>
              <a:buClr>
                <a:schemeClr val="dk1"/>
              </a:buClr>
              <a:buSzPts val="3060"/>
              <a:buNone/>
            </a:pPr>
            <a:endParaRPr sz="3060" dirty="0"/>
          </a:p>
        </p:txBody>
      </p:sp>
      <p:sp>
        <p:nvSpPr>
          <p:cNvPr id="611" name="Google Shape;611;p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60</a:t>
            </a:fld>
            <a:endParaRPr/>
          </a:p>
        </p:txBody>
      </p:sp>
      <p:pic>
        <p:nvPicPr>
          <p:cNvPr id="612" name="Google Shape;612;p72" descr="A worker working on a pipe in a trench."/>
          <p:cNvPicPr preferRelativeResize="0"/>
          <p:nvPr/>
        </p:nvPicPr>
        <p:blipFill rotWithShape="1">
          <a:blip r:embed="rId3">
            <a:alphaModFix/>
          </a:blip>
          <a:srcRect/>
          <a:stretch/>
        </p:blipFill>
        <p:spPr>
          <a:xfrm>
            <a:off x="7050311" y="1949138"/>
            <a:ext cx="4937131" cy="3687615"/>
          </a:xfrm>
          <a:prstGeom prst="rect">
            <a:avLst/>
          </a:prstGeom>
          <a:noFill/>
          <a:ln>
            <a:noFill/>
          </a:ln>
        </p:spPr>
      </p:pic>
      <p:sp>
        <p:nvSpPr>
          <p:cNvPr id="613" name="Google Shape;613;p72"/>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Pruebas de suelo</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61</a:t>
            </a:fld>
            <a:endParaRPr/>
          </a:p>
        </p:txBody>
      </p:sp>
      <p:sp>
        <p:nvSpPr>
          <p:cNvPr id="620" name="Google Shape;620;p73"/>
          <p:cNvSpPr txBox="1"/>
          <p:nvPr/>
        </p:nvSpPr>
        <p:spPr>
          <a:xfrm>
            <a:off x="6419600" y="3427745"/>
            <a:ext cx="4793521"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This image courtesy of creative commons.</a:t>
            </a:r>
            <a:endParaRPr/>
          </a:p>
        </p:txBody>
      </p:sp>
      <p:pic>
        <p:nvPicPr>
          <p:cNvPr id="621" name="Google Shape;621;p73" descr="An image of a Pocket Penetrometer."/>
          <p:cNvPicPr preferRelativeResize="0"/>
          <p:nvPr/>
        </p:nvPicPr>
        <p:blipFill rotWithShape="1">
          <a:blip r:embed="rId3">
            <a:alphaModFix/>
          </a:blip>
          <a:srcRect t="27590" b="21811"/>
          <a:stretch/>
        </p:blipFill>
        <p:spPr>
          <a:xfrm>
            <a:off x="5935224" y="1693186"/>
            <a:ext cx="4666820" cy="2361363"/>
          </a:xfrm>
          <a:prstGeom prst="rect">
            <a:avLst/>
          </a:prstGeom>
          <a:noFill/>
          <a:ln>
            <a:noFill/>
          </a:ln>
        </p:spPr>
      </p:pic>
      <p:sp>
        <p:nvSpPr>
          <p:cNvPr id="622" name="Google Shape;622;p73"/>
          <p:cNvSpPr txBox="1">
            <a:spLocks noGrp="1"/>
          </p:cNvSpPr>
          <p:nvPr>
            <p:ph type="body" idx="1"/>
          </p:nvPr>
        </p:nvSpPr>
        <p:spPr>
          <a:xfrm>
            <a:off x="838199" y="1951173"/>
            <a:ext cx="10515599"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sz="3600"/>
              <a:t>Exámenes Manuales: </a:t>
            </a:r>
            <a:endParaRPr/>
          </a:p>
          <a:p>
            <a:pPr marL="0" lvl="0" indent="0" algn="l" rtl="0">
              <a:lnSpc>
                <a:spcPct val="90000"/>
              </a:lnSpc>
              <a:spcBef>
                <a:spcPts val="720"/>
              </a:spcBef>
              <a:spcAft>
                <a:spcPts val="0"/>
              </a:spcAft>
              <a:buClr>
                <a:schemeClr val="dk1"/>
              </a:buClr>
              <a:buSzPts val="3600"/>
              <a:buNone/>
            </a:pPr>
            <a:endParaRPr sz="3600"/>
          </a:p>
          <a:p>
            <a:pPr marL="457189" lvl="0" indent="-457189" algn="l" rtl="0">
              <a:lnSpc>
                <a:spcPct val="90000"/>
              </a:lnSpc>
              <a:spcBef>
                <a:spcPts val="720"/>
              </a:spcBef>
              <a:spcAft>
                <a:spcPts val="0"/>
              </a:spcAft>
              <a:buClr>
                <a:schemeClr val="dk1"/>
              </a:buClr>
              <a:buSzPts val="3600"/>
              <a:buChar char="•"/>
            </a:pPr>
            <a:r>
              <a:rPr lang="en-US" sz="3600"/>
              <a:t>Fuerza seca</a:t>
            </a:r>
            <a:endParaRPr sz="3600"/>
          </a:p>
          <a:p>
            <a:pPr marL="457189" lvl="0" indent="-457189" algn="l" rtl="0">
              <a:lnSpc>
                <a:spcPct val="90000"/>
              </a:lnSpc>
              <a:spcBef>
                <a:spcPts val="720"/>
              </a:spcBef>
              <a:spcAft>
                <a:spcPts val="0"/>
              </a:spcAft>
              <a:buClr>
                <a:schemeClr val="dk1"/>
              </a:buClr>
              <a:buSzPts val="3600"/>
              <a:buChar char="•"/>
            </a:pPr>
            <a:r>
              <a:rPr lang="en-US" sz="3600"/>
              <a:t>Plasticidad</a:t>
            </a:r>
            <a:endParaRPr sz="3600"/>
          </a:p>
          <a:p>
            <a:pPr marL="457189" lvl="0" indent="-457189" algn="l" rtl="0">
              <a:lnSpc>
                <a:spcPct val="90000"/>
              </a:lnSpc>
              <a:spcBef>
                <a:spcPts val="720"/>
              </a:spcBef>
              <a:spcAft>
                <a:spcPts val="0"/>
              </a:spcAft>
              <a:buClr>
                <a:schemeClr val="dk1"/>
              </a:buClr>
              <a:buSzPts val="3600"/>
              <a:buChar char="•"/>
            </a:pPr>
            <a:r>
              <a:rPr lang="en-US" sz="3600"/>
              <a:t>Penetración del pulgar</a:t>
            </a:r>
            <a:endParaRPr sz="3600"/>
          </a:p>
          <a:p>
            <a:pPr marL="457189" lvl="0" indent="-457189" algn="l" rtl="0">
              <a:lnSpc>
                <a:spcPct val="90000"/>
              </a:lnSpc>
              <a:spcBef>
                <a:spcPts val="720"/>
              </a:spcBef>
              <a:spcAft>
                <a:spcPts val="0"/>
              </a:spcAft>
              <a:buClr>
                <a:schemeClr val="dk1"/>
              </a:buClr>
              <a:buSzPts val="3600"/>
              <a:buChar char="•"/>
            </a:pPr>
            <a:r>
              <a:rPr lang="en-US" sz="3600"/>
              <a:t>Prueba de lápiz</a:t>
            </a:r>
            <a:endParaRPr sz="3600"/>
          </a:p>
          <a:p>
            <a:pPr marL="457189" lvl="0" indent="-457189" algn="l" rtl="0">
              <a:lnSpc>
                <a:spcPct val="90000"/>
              </a:lnSpc>
              <a:spcBef>
                <a:spcPts val="720"/>
              </a:spcBef>
              <a:spcAft>
                <a:spcPts val="0"/>
              </a:spcAft>
              <a:buClr>
                <a:schemeClr val="dk1"/>
              </a:buClr>
              <a:buSzPts val="3600"/>
              <a:buChar char="•"/>
            </a:pPr>
            <a:r>
              <a:rPr lang="en-US" sz="3600"/>
              <a:t>Penetrómetro de bolsillo</a:t>
            </a:r>
            <a:endParaRPr sz="3600"/>
          </a:p>
        </p:txBody>
      </p:sp>
      <p:sp>
        <p:nvSpPr>
          <p:cNvPr id="623" name="Google Shape;623;p73"/>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Pruebas de suelo</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62</a:t>
            </a:fld>
            <a:endParaRPr/>
          </a:p>
        </p:txBody>
      </p:sp>
      <p:sp>
        <p:nvSpPr>
          <p:cNvPr id="629" name="Google Shape;629;p74"/>
          <p:cNvSpPr txBox="1">
            <a:spLocks noGrp="1"/>
          </p:cNvSpPr>
          <p:nvPr>
            <p:ph type="title"/>
          </p:nvPr>
        </p:nvSpPr>
        <p:spPr>
          <a:xfrm>
            <a:off x="609600" y="2570205"/>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Taller B</a:t>
            </a:r>
            <a:br>
              <a:rPr lang="en-US" sz="5280">
                <a:latin typeface="Arial Black"/>
                <a:ea typeface="Arial Black"/>
                <a:cs typeface="Arial Black"/>
                <a:sym typeface="Arial Black"/>
              </a:rPr>
            </a:br>
            <a:r>
              <a:rPr lang="en-US" sz="5280">
                <a:latin typeface="Arial Black"/>
                <a:ea typeface="Arial Black"/>
                <a:cs typeface="Arial Black"/>
                <a:sym typeface="Arial Black"/>
              </a:rPr>
              <a:t>Pruebas de suelo</a:t>
            </a:r>
            <a:endParaRPr sz="5280">
              <a:latin typeface="Arial Black"/>
              <a:ea typeface="Arial Black"/>
              <a:cs typeface="Arial Black"/>
              <a:sym typeface="Arial Black"/>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63</a:t>
            </a:fld>
            <a:endParaRPr/>
          </a:p>
        </p:txBody>
      </p:sp>
      <p:graphicFrame>
        <p:nvGraphicFramePr>
          <p:cNvPr id="636" name="Google Shape;636;p75"/>
          <p:cNvGraphicFramePr/>
          <p:nvPr/>
        </p:nvGraphicFramePr>
        <p:xfrm>
          <a:off x="5774370" y="1822055"/>
          <a:ext cx="6297675" cy="3793090"/>
        </p:xfrm>
        <a:graphic>
          <a:graphicData uri="http://schemas.openxmlformats.org/drawingml/2006/table">
            <a:tbl>
              <a:tblPr>
                <a:noFill/>
                <a:tableStyleId>{83114596-1E36-4958-BE55-06045969AA6E}</a:tableStyleId>
              </a:tblPr>
              <a:tblGrid>
                <a:gridCol w="1619375">
                  <a:extLst>
                    <a:ext uri="{9D8B030D-6E8A-4147-A177-3AD203B41FA5}">
                      <a16:colId xmlns:a16="http://schemas.microsoft.com/office/drawing/2014/main" val="20000"/>
                    </a:ext>
                  </a:extLst>
                </a:gridCol>
                <a:gridCol w="1619375">
                  <a:extLst>
                    <a:ext uri="{9D8B030D-6E8A-4147-A177-3AD203B41FA5}">
                      <a16:colId xmlns:a16="http://schemas.microsoft.com/office/drawing/2014/main" val="20001"/>
                    </a:ext>
                  </a:extLst>
                </a:gridCol>
                <a:gridCol w="903475">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402725">
                  <a:extLst>
                    <a:ext uri="{9D8B030D-6E8A-4147-A177-3AD203B41FA5}">
                      <a16:colId xmlns:a16="http://schemas.microsoft.com/office/drawing/2014/main" val="20005"/>
                    </a:ext>
                  </a:extLst>
                </a:gridCol>
                <a:gridCol w="987025">
                  <a:extLst>
                    <a:ext uri="{9D8B030D-6E8A-4147-A177-3AD203B41FA5}">
                      <a16:colId xmlns:a16="http://schemas.microsoft.com/office/drawing/2014/main" val="20006"/>
                    </a:ext>
                  </a:extLst>
                </a:gridCol>
              </a:tblGrid>
              <a:tr h="152400">
                <a:tc gridSpan="7">
                  <a:txBody>
                    <a:bodyPr/>
                    <a:lstStyle/>
                    <a:p>
                      <a:pPr marL="0" marR="0" lvl="0" indent="0" algn="ctr" rtl="0">
                        <a:lnSpc>
                          <a:spcPct val="100000"/>
                        </a:lnSpc>
                        <a:spcBef>
                          <a:spcPts val="0"/>
                        </a:spcBef>
                        <a:spcAft>
                          <a:spcPts val="0"/>
                        </a:spcAft>
                        <a:buClr>
                          <a:schemeClr val="dk1"/>
                        </a:buClr>
                        <a:buSzPts val="1200"/>
                        <a:buFont typeface="Times New Roman"/>
                        <a:buNone/>
                      </a:pPr>
                      <a:r>
                        <a:rPr lang="en-US" sz="1200" b="1"/>
                        <a:t>Análisis de peligros laborales (JHA)</a:t>
                      </a:r>
                      <a:endParaRPr sz="1200" b="1">
                        <a:latin typeface="Arial"/>
                        <a:ea typeface="Arial"/>
                        <a:cs typeface="Arial"/>
                        <a:sym typeface="Arial"/>
                      </a:endParaRPr>
                    </a:p>
                  </a:txBody>
                  <a:tcPr marL="52900" marR="52900"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3500">
                <a:tc gridSpan="2">
                  <a:txBody>
                    <a:bodyPr/>
                    <a:lstStyle/>
                    <a:p>
                      <a:pPr marL="0" marR="160020" lvl="0" indent="0" algn="l" rtl="0">
                        <a:spcBef>
                          <a:spcPts val="0"/>
                        </a:spcBef>
                        <a:spcAft>
                          <a:spcPts val="0"/>
                        </a:spcAft>
                        <a:buNone/>
                      </a:pPr>
                      <a:r>
                        <a:rPr lang="en-US" sz="500">
                          <a:latin typeface="Arial"/>
                          <a:ea typeface="Arial"/>
                          <a:cs typeface="Arial"/>
                          <a:sym typeface="Arial"/>
                        </a:rPr>
                        <a:t>COMPA</a:t>
                      </a:r>
                      <a:r>
                        <a:rPr lang="en-US" sz="500"/>
                        <a:t>ÑÍA</a:t>
                      </a:r>
                      <a:r>
                        <a:rPr lang="en-US" sz="500">
                          <a:latin typeface="Arial"/>
                          <a:ea typeface="Arial"/>
                          <a:cs typeface="Arial"/>
                          <a:sym typeface="Arial"/>
                        </a:rPr>
                        <a:t>/ NOMBRE DE PROYECT</a:t>
                      </a:r>
                      <a:r>
                        <a:rPr lang="en-US" sz="500"/>
                        <a:t>O o</a:t>
                      </a:r>
                      <a:r>
                        <a:rPr lang="en-US" sz="500">
                          <a:latin typeface="Arial"/>
                          <a:ea typeface="Arial"/>
                          <a:cs typeface="Arial"/>
                          <a:sym typeface="Arial"/>
                        </a:rPr>
                        <a:t> ID/ </a:t>
                      </a:r>
                      <a:r>
                        <a:rPr lang="en-US" sz="500"/>
                        <a:t>UBICACIÓN</a:t>
                      </a:r>
                      <a:r>
                        <a:rPr lang="en-US" sz="500">
                          <a:latin typeface="Arial"/>
                          <a:ea typeface="Arial"/>
                          <a:cs typeface="Arial"/>
                          <a:sym typeface="Arial"/>
                        </a:rPr>
                        <a:t> ( C</a:t>
                      </a:r>
                      <a:r>
                        <a:rPr lang="en-US" sz="500"/>
                        <a:t>iudad</a:t>
                      </a:r>
                      <a:r>
                        <a:rPr lang="en-US" sz="500">
                          <a:latin typeface="Arial"/>
                          <a:ea typeface="Arial"/>
                          <a:cs typeface="Arial"/>
                          <a:sym typeface="Arial"/>
                        </a:rPr>
                        <a:t>, </a:t>
                      </a:r>
                      <a:r>
                        <a:rPr lang="en-US" sz="500"/>
                        <a:t>Estado</a:t>
                      </a:r>
                      <a:r>
                        <a:rPr lang="en-US" sz="500">
                          <a:latin typeface="Arial"/>
                          <a:ea typeface="Arial"/>
                          <a:cs typeface="Arial"/>
                          <a:sym typeface="Arial"/>
                        </a:rPr>
                        <a:t>)</a:t>
                      </a:r>
                      <a:endParaRPr sz="800">
                        <a:latin typeface="Arial"/>
                        <a:ea typeface="Arial"/>
                        <a:cs typeface="Arial"/>
                        <a:sym typeface="Arial"/>
                      </a:endParaRPr>
                    </a:p>
                    <a:p>
                      <a:pPr marL="0" marR="0" lvl="0" indent="0" algn="l" rtl="0">
                        <a:spcBef>
                          <a:spcPts val="0"/>
                        </a:spcBef>
                        <a:spcAft>
                          <a:spcPts val="0"/>
                        </a:spcAft>
                        <a:buNone/>
                      </a:pPr>
                      <a:endParaRPr sz="800">
                        <a:latin typeface="Arial"/>
                        <a:ea typeface="Arial"/>
                        <a:cs typeface="Arial"/>
                        <a:sym typeface="Arial"/>
                      </a:endParaRPr>
                    </a:p>
                  </a:txBody>
                  <a:tcPr marL="52900" marR="52900"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160020" lvl="0" indent="0" algn="l" rtl="0">
                        <a:spcBef>
                          <a:spcPts val="0"/>
                        </a:spcBef>
                        <a:spcAft>
                          <a:spcPts val="0"/>
                        </a:spcAft>
                        <a:buNone/>
                      </a:pPr>
                      <a:r>
                        <a:rPr lang="en-US" sz="500">
                          <a:latin typeface="Arial"/>
                          <a:ea typeface="Arial"/>
                          <a:cs typeface="Arial"/>
                          <a:sym typeface="Arial"/>
                        </a:rPr>
                        <a:t>DATE</a:t>
                      </a:r>
                      <a:endParaRPr sz="800">
                        <a:latin typeface="Arial"/>
                        <a:ea typeface="Arial"/>
                        <a:cs typeface="Arial"/>
                        <a:sym typeface="Arial"/>
                      </a:endParaRPr>
                    </a:p>
                    <a:p>
                      <a:pPr marL="0" marR="160020" lvl="0" indent="0" algn="l" rtl="0">
                        <a:spcBef>
                          <a:spcPts val="0"/>
                        </a:spcBef>
                        <a:spcAft>
                          <a:spcPts val="0"/>
                        </a:spcAft>
                        <a:buNone/>
                      </a:pPr>
                      <a:r>
                        <a:rPr lang="en-US" sz="500">
                          <a:latin typeface="Arial"/>
                          <a:ea typeface="Arial"/>
                          <a:cs typeface="Arial"/>
                          <a:sym typeface="Arial"/>
                        </a:rPr>
                        <a:t> </a:t>
                      </a:r>
                      <a:endParaRPr sz="800">
                        <a:latin typeface="Arial"/>
                        <a:ea typeface="Arial"/>
                        <a:cs typeface="Arial"/>
                        <a:sym typeface="Arial"/>
                      </a:endParaRPr>
                    </a:p>
                  </a:txBody>
                  <a:tcPr marL="52900" marR="52900" marT="0" marB="0">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gridSpan="3">
                  <a:txBody>
                    <a:bodyPr/>
                    <a:lstStyle/>
                    <a:p>
                      <a:pPr marL="0" marR="160020" lvl="0" indent="0" algn="l" rtl="0">
                        <a:spcBef>
                          <a:spcPts val="0"/>
                        </a:spcBef>
                        <a:spcAft>
                          <a:spcPts val="0"/>
                        </a:spcAft>
                        <a:buNone/>
                      </a:pPr>
                      <a:r>
                        <a:rPr lang="en-US" sz="500">
                          <a:latin typeface="Arial"/>
                          <a:ea typeface="Arial"/>
                          <a:cs typeface="Arial"/>
                          <a:sym typeface="Arial"/>
                        </a:rPr>
                        <a:t>     NEW </a:t>
                      </a:r>
                      <a:endParaRPr/>
                    </a:p>
                    <a:p>
                      <a:pPr marL="0" marR="160020" lvl="0" indent="0" algn="l" rtl="0">
                        <a:spcBef>
                          <a:spcPts val="0"/>
                        </a:spcBef>
                        <a:spcAft>
                          <a:spcPts val="0"/>
                        </a:spcAft>
                        <a:buNone/>
                      </a:pPr>
                      <a:r>
                        <a:rPr lang="en-US" sz="500">
                          <a:latin typeface="Arial"/>
                          <a:ea typeface="Arial"/>
                          <a:cs typeface="Arial"/>
                          <a:sym typeface="Arial"/>
                        </a:rPr>
                        <a:t>     REVISED</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160020" lvl="0" indent="0" algn="l" rtl="0">
                        <a:spcBef>
                          <a:spcPts val="0"/>
                        </a:spcBef>
                        <a:spcAft>
                          <a:spcPts val="0"/>
                        </a:spcAft>
                        <a:buNone/>
                      </a:pPr>
                      <a:r>
                        <a:rPr lang="en-US" sz="500">
                          <a:latin typeface="Arial"/>
                          <a:ea typeface="Arial"/>
                          <a:cs typeface="Arial"/>
                          <a:sym typeface="Arial"/>
                        </a:rPr>
                        <a:t> </a:t>
                      </a:r>
                      <a:endParaRPr sz="800">
                        <a:latin typeface="Arial"/>
                        <a:ea typeface="Arial"/>
                        <a:cs typeface="Arial"/>
                        <a:sym typeface="Arial"/>
                      </a:endParaRPr>
                    </a:p>
                    <a:p>
                      <a:pPr marL="0" marR="160020" lvl="0" indent="0" algn="l" rtl="0">
                        <a:spcBef>
                          <a:spcPts val="0"/>
                        </a:spcBef>
                        <a:spcAft>
                          <a:spcPts val="0"/>
                        </a:spcAft>
                        <a:buNone/>
                      </a:pPr>
                      <a:r>
                        <a:rPr lang="en-US" sz="500">
                          <a:latin typeface="Arial"/>
                          <a:ea typeface="Arial"/>
                          <a:cs typeface="Arial"/>
                          <a:sym typeface="Arial"/>
                        </a:rPr>
                        <a:t>PAGE 1 of 3</a:t>
                      </a:r>
                      <a:r>
                        <a:rPr lang="en-US" sz="500" u="sng">
                          <a:latin typeface="Arial"/>
                          <a:ea typeface="Arial"/>
                          <a:cs typeface="Arial"/>
                          <a:sym typeface="Arial"/>
                        </a:rPr>
                        <a:t>    </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9000">
                <a:tc gridSpan="7">
                  <a:txBody>
                    <a:bodyPr/>
                    <a:lstStyle/>
                    <a:p>
                      <a:pPr marL="0" marR="160020" lvl="0" indent="0" algn="l" rtl="0">
                        <a:spcBef>
                          <a:spcPts val="0"/>
                        </a:spcBef>
                        <a:spcAft>
                          <a:spcPts val="0"/>
                        </a:spcAft>
                        <a:buNone/>
                      </a:pPr>
                      <a:r>
                        <a:rPr lang="en-US" sz="500"/>
                        <a:t>Actividad de Trabajo</a:t>
                      </a:r>
                      <a:r>
                        <a:rPr lang="en-US" sz="500">
                          <a:latin typeface="Arial"/>
                          <a:ea typeface="Arial"/>
                          <a:cs typeface="Arial"/>
                          <a:sym typeface="Arial"/>
                        </a:rPr>
                        <a:t> (Descrip</a:t>
                      </a:r>
                      <a:r>
                        <a:rPr lang="en-US" sz="500"/>
                        <a:t>ció</a:t>
                      </a:r>
                      <a:r>
                        <a:rPr lang="en-US" sz="500">
                          <a:latin typeface="Arial"/>
                          <a:ea typeface="Arial"/>
                          <a:cs typeface="Arial"/>
                          <a:sym typeface="Arial"/>
                        </a:rPr>
                        <a:t>n):</a:t>
                      </a:r>
                      <a:endParaRPr sz="800">
                        <a:latin typeface="Arial"/>
                        <a:ea typeface="Arial"/>
                        <a:cs typeface="Arial"/>
                        <a:sym typeface="Arial"/>
                      </a:endParaRPr>
                    </a:p>
                    <a:p>
                      <a:pPr marL="0" marR="160020" lvl="0" indent="0" algn="l" rtl="0">
                        <a:spcBef>
                          <a:spcPts val="0"/>
                        </a:spcBef>
                        <a:spcAft>
                          <a:spcPts val="0"/>
                        </a:spcAft>
                        <a:buNone/>
                      </a:pPr>
                      <a:r>
                        <a:rPr lang="en-US" sz="1200" b="1">
                          <a:latin typeface="Times New Roman"/>
                          <a:ea typeface="Times New Roman"/>
                          <a:cs typeface="Times New Roman"/>
                          <a:sym typeface="Times New Roman"/>
                        </a:rPr>
                        <a:t>Excavación &amp; Zanjas</a:t>
                      </a:r>
                      <a:endParaRPr sz="800">
                        <a:latin typeface="Arial"/>
                        <a:ea typeface="Arial"/>
                        <a:cs typeface="Arial"/>
                        <a:sym typeface="Arial"/>
                      </a:endParaRPr>
                    </a:p>
                  </a:txBody>
                  <a:tcPr marL="52900" marR="52900"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8825">
                <a:tc>
                  <a:txBody>
                    <a:bodyPr/>
                    <a:lstStyle/>
                    <a:p>
                      <a:pPr marL="0" marR="160020" lvl="0" indent="0" algn="ctr" rtl="0">
                        <a:spcBef>
                          <a:spcPts val="0"/>
                        </a:spcBef>
                        <a:spcAft>
                          <a:spcPts val="0"/>
                        </a:spcAft>
                        <a:buNone/>
                      </a:pPr>
                      <a:r>
                        <a:rPr lang="en-US" sz="500" b="1"/>
                        <a:t>EQUIPO DE DESARROLLO</a:t>
                      </a:r>
                      <a:endParaRPr sz="800">
                        <a:latin typeface="Arial"/>
                        <a:ea typeface="Arial"/>
                        <a:cs typeface="Arial"/>
                        <a:sym typeface="Arial"/>
                      </a:endParaRPr>
                    </a:p>
                  </a:txBody>
                  <a:tcPr marL="52900" marR="52900" marT="0" marB="0">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5E5E5"/>
                    </a:solidFill>
                  </a:tcPr>
                </a:tc>
                <a:tc>
                  <a:txBody>
                    <a:bodyPr/>
                    <a:lstStyle/>
                    <a:p>
                      <a:pPr marL="0" marR="160020" lvl="0" indent="0" algn="ctr" rtl="0">
                        <a:spcBef>
                          <a:spcPts val="0"/>
                        </a:spcBef>
                        <a:spcAft>
                          <a:spcPts val="0"/>
                        </a:spcAft>
                        <a:buNone/>
                      </a:pPr>
                      <a:r>
                        <a:rPr lang="en-US" sz="500" b="1">
                          <a:latin typeface="Arial"/>
                          <a:ea typeface="Arial"/>
                          <a:cs typeface="Arial"/>
                          <a:sym typeface="Arial"/>
                        </a:rPr>
                        <a:t>POS</a:t>
                      </a:r>
                      <a:r>
                        <a:rPr lang="en-US" sz="500" b="1"/>
                        <a:t>ICIÓ</a:t>
                      </a:r>
                      <a:r>
                        <a:rPr lang="en-US" sz="500" b="1">
                          <a:latin typeface="Arial"/>
                          <a:ea typeface="Arial"/>
                          <a:cs typeface="Arial"/>
                          <a:sym typeface="Arial"/>
                        </a:rPr>
                        <a:t>N / T</a:t>
                      </a:r>
                      <a:r>
                        <a:rPr lang="en-US" sz="500" b="1"/>
                        <a:t>ÍTULO</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5E5E5"/>
                    </a:solidFill>
                  </a:tcPr>
                </a:tc>
                <a:tc gridSpan="2">
                  <a:txBody>
                    <a:bodyPr/>
                    <a:lstStyle/>
                    <a:p>
                      <a:pPr marL="0" marR="160020" lvl="0" indent="0" algn="ctr" rtl="0">
                        <a:spcBef>
                          <a:spcPts val="0"/>
                        </a:spcBef>
                        <a:spcAft>
                          <a:spcPts val="0"/>
                        </a:spcAft>
                        <a:buNone/>
                      </a:pPr>
                      <a:r>
                        <a:rPr lang="en-US" sz="500" b="1">
                          <a:latin typeface="Arial"/>
                          <a:ea typeface="Arial"/>
                          <a:cs typeface="Arial"/>
                          <a:sym typeface="Arial"/>
                        </a:rPr>
                        <a:t>RE</a:t>
                      </a:r>
                      <a:r>
                        <a:rPr lang="en-US" sz="500" b="1"/>
                        <a:t>VISADO POR:</a:t>
                      </a:r>
                      <a:r>
                        <a:rPr lang="en-US" sz="500" b="1">
                          <a:latin typeface="Arial"/>
                          <a:ea typeface="Arial"/>
                          <a:cs typeface="Arial"/>
                          <a:sym typeface="Arial"/>
                        </a:rPr>
                        <a:t>:</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5E5E5"/>
                    </a:solidFill>
                  </a:tcPr>
                </a:tc>
                <a:tc hMerge="1">
                  <a:txBody>
                    <a:bodyPr/>
                    <a:lstStyle/>
                    <a:p>
                      <a:endParaRPr lang="en-US"/>
                    </a:p>
                  </a:txBody>
                  <a:tcPr/>
                </a:tc>
                <a:tc gridSpan="3">
                  <a:txBody>
                    <a:bodyPr/>
                    <a:lstStyle/>
                    <a:p>
                      <a:pPr marL="0" marR="160020" lvl="0" indent="0" algn="ctr" rtl="0">
                        <a:spcBef>
                          <a:spcPts val="0"/>
                        </a:spcBef>
                        <a:spcAft>
                          <a:spcPts val="0"/>
                        </a:spcAft>
                        <a:buNone/>
                      </a:pPr>
                      <a:r>
                        <a:rPr lang="en-US" sz="500" b="1">
                          <a:latin typeface="Arial"/>
                          <a:ea typeface="Arial"/>
                          <a:cs typeface="Arial"/>
                          <a:sym typeface="Arial"/>
                        </a:rPr>
                        <a:t>POSI</a:t>
                      </a:r>
                      <a:r>
                        <a:rPr lang="en-US" sz="500" b="1"/>
                        <a:t>CIÓN</a:t>
                      </a:r>
                      <a:r>
                        <a:rPr lang="en-US" sz="500" b="1">
                          <a:latin typeface="Arial"/>
                          <a:ea typeface="Arial"/>
                          <a:cs typeface="Arial"/>
                          <a:sym typeface="Arial"/>
                        </a:rPr>
                        <a:t> / T</a:t>
                      </a:r>
                      <a:r>
                        <a:rPr lang="en-US" sz="500" b="1"/>
                        <a:t>Í</a:t>
                      </a:r>
                      <a:r>
                        <a:rPr lang="en-US" sz="500" b="1">
                          <a:latin typeface="Arial"/>
                          <a:ea typeface="Arial"/>
                          <a:cs typeface="Arial"/>
                          <a:sym typeface="Arial"/>
                        </a:rPr>
                        <a:t>T</a:t>
                      </a:r>
                      <a:r>
                        <a:rPr lang="en-US" sz="500" b="1"/>
                        <a:t>ULO</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5E5E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23875">
                <a:tc>
                  <a:txBody>
                    <a:bodyPr/>
                    <a:lstStyle/>
                    <a:p>
                      <a:pPr marL="0" marR="160020" lvl="0" indent="0" algn="l" rtl="0">
                        <a:spcBef>
                          <a:spcPts val="0"/>
                        </a:spcBef>
                        <a:spcAft>
                          <a:spcPts val="0"/>
                        </a:spcAft>
                        <a:buNone/>
                      </a:pPr>
                      <a:endParaRPr sz="800">
                        <a:latin typeface="Arial"/>
                        <a:ea typeface="Arial"/>
                        <a:cs typeface="Arial"/>
                        <a:sym typeface="Arial"/>
                      </a:endParaRPr>
                    </a:p>
                  </a:txBody>
                  <a:tcPr marL="52900" marR="52900" marT="0" marB="0">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160020" lvl="0" indent="0" algn="l" rtl="0">
                        <a:spcBef>
                          <a:spcPts val="0"/>
                        </a:spcBef>
                        <a:spcAft>
                          <a:spcPts val="0"/>
                        </a:spcAft>
                        <a:buNone/>
                      </a:pPr>
                      <a:r>
                        <a:rPr lang="en-US" sz="800">
                          <a:latin typeface="Times New Roman"/>
                          <a:ea typeface="Times New Roman"/>
                          <a:cs typeface="Times New Roman"/>
                          <a:sym typeface="Times New Roman"/>
                        </a:rPr>
                        <a:t>Gerente de Seguridad</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160020" lvl="0" indent="0" algn="l" rtl="0">
                        <a:spcBef>
                          <a:spcPts val="0"/>
                        </a:spcBef>
                        <a:spcAft>
                          <a:spcPts val="0"/>
                        </a:spcAft>
                        <a:buNone/>
                      </a:pP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3">
                  <a:txBody>
                    <a:bodyPr/>
                    <a:lstStyle/>
                    <a:p>
                      <a:pPr marL="0" marR="160020" lvl="0" indent="0" algn="l" rtl="0">
                        <a:spcBef>
                          <a:spcPts val="0"/>
                        </a:spcBef>
                        <a:spcAft>
                          <a:spcPts val="0"/>
                        </a:spcAft>
                        <a:buNone/>
                      </a:pPr>
                      <a:r>
                        <a:rPr lang="en-US" sz="800">
                          <a:latin typeface="Times New Roman"/>
                          <a:ea typeface="Times New Roman"/>
                          <a:cs typeface="Times New Roman"/>
                          <a:sym typeface="Times New Roman"/>
                        </a:rPr>
                        <a:t>Gerente Superior de Proyecto</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23875">
                <a:tc>
                  <a:txBody>
                    <a:bodyPr/>
                    <a:lstStyle/>
                    <a:p>
                      <a:pPr marL="0" marR="160020" lvl="0" indent="0" algn="l" rtl="0">
                        <a:spcBef>
                          <a:spcPts val="0"/>
                        </a:spcBef>
                        <a:spcAft>
                          <a:spcPts val="0"/>
                        </a:spcAft>
                        <a:buNone/>
                      </a:pPr>
                      <a:endParaRPr sz="800">
                        <a:latin typeface="Arial"/>
                        <a:ea typeface="Arial"/>
                        <a:cs typeface="Arial"/>
                        <a:sym typeface="Arial"/>
                      </a:endParaRPr>
                    </a:p>
                  </a:txBody>
                  <a:tcPr marL="52900" marR="52900" marT="0" marB="0">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160020" lvl="0" indent="0" algn="l" rtl="0">
                        <a:spcBef>
                          <a:spcPts val="0"/>
                        </a:spcBef>
                        <a:spcAft>
                          <a:spcPts val="0"/>
                        </a:spcAft>
                        <a:buNone/>
                      </a:pPr>
                      <a:r>
                        <a:rPr lang="en-US" sz="800">
                          <a:latin typeface="Times New Roman"/>
                          <a:ea typeface="Times New Roman"/>
                          <a:cs typeface="Times New Roman"/>
                          <a:sym typeface="Times New Roman"/>
                        </a:rPr>
                        <a:t>Gerente de Sitio</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160020" lvl="0" indent="0" algn="l" rtl="0">
                        <a:spcBef>
                          <a:spcPts val="0"/>
                        </a:spcBef>
                        <a:spcAft>
                          <a:spcPts val="0"/>
                        </a:spcAft>
                        <a:buNone/>
                      </a:pPr>
                      <a:r>
                        <a:rPr lang="en-US" sz="800">
                          <a:latin typeface="Times New Roman"/>
                          <a:ea typeface="Times New Roman"/>
                          <a:cs typeface="Times New Roman"/>
                          <a:sym typeface="Times New Roman"/>
                        </a:rPr>
                        <a:t> </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3">
                  <a:txBody>
                    <a:bodyPr/>
                    <a:lstStyle/>
                    <a:p>
                      <a:pPr marL="0" marR="160020" lvl="0" indent="0" algn="l" rtl="0">
                        <a:spcBef>
                          <a:spcPts val="0"/>
                        </a:spcBef>
                        <a:spcAft>
                          <a:spcPts val="0"/>
                        </a:spcAft>
                        <a:buNone/>
                      </a:pPr>
                      <a:r>
                        <a:rPr lang="en-US" sz="800">
                          <a:latin typeface="Times New Roman"/>
                          <a:ea typeface="Times New Roman"/>
                          <a:cs typeface="Times New Roman"/>
                          <a:sym typeface="Times New Roman"/>
                        </a:rPr>
                        <a:t> </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23875">
                <a:tc>
                  <a:txBody>
                    <a:bodyPr/>
                    <a:lstStyle/>
                    <a:p>
                      <a:pPr marL="0" marR="160020" lvl="0" indent="0" algn="l" rtl="0">
                        <a:spcBef>
                          <a:spcPts val="0"/>
                        </a:spcBef>
                        <a:spcAft>
                          <a:spcPts val="0"/>
                        </a:spcAft>
                        <a:buNone/>
                      </a:pPr>
                      <a:endParaRPr sz="800">
                        <a:latin typeface="Arial"/>
                        <a:ea typeface="Arial"/>
                        <a:cs typeface="Arial"/>
                        <a:sym typeface="Arial"/>
                      </a:endParaRPr>
                    </a:p>
                  </a:txBody>
                  <a:tcPr marL="52900" marR="52900" marT="0" marB="0">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160020" lvl="0" indent="0" algn="l" rtl="0">
                        <a:spcBef>
                          <a:spcPts val="0"/>
                        </a:spcBef>
                        <a:spcAft>
                          <a:spcPts val="0"/>
                        </a:spcAft>
                        <a:buNone/>
                      </a:pPr>
                      <a:r>
                        <a:rPr lang="en-US" sz="800">
                          <a:latin typeface="Times New Roman"/>
                          <a:ea typeface="Times New Roman"/>
                          <a:cs typeface="Times New Roman"/>
                          <a:sym typeface="Times New Roman"/>
                        </a:rPr>
                        <a:t>Ingeniero de Proyecto</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160020" lvl="0" indent="0" algn="l" rtl="0">
                        <a:spcBef>
                          <a:spcPts val="0"/>
                        </a:spcBef>
                        <a:spcAft>
                          <a:spcPts val="0"/>
                        </a:spcAft>
                        <a:buNone/>
                      </a:pPr>
                      <a:r>
                        <a:rPr lang="en-US" sz="800">
                          <a:latin typeface="Times New Roman"/>
                          <a:ea typeface="Times New Roman"/>
                          <a:cs typeface="Times New Roman"/>
                          <a:sym typeface="Times New Roman"/>
                        </a:rPr>
                        <a:t> </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3">
                  <a:txBody>
                    <a:bodyPr/>
                    <a:lstStyle/>
                    <a:p>
                      <a:pPr marL="0" marR="160020" lvl="0" indent="0" algn="l" rtl="0">
                        <a:spcBef>
                          <a:spcPts val="0"/>
                        </a:spcBef>
                        <a:spcAft>
                          <a:spcPts val="0"/>
                        </a:spcAft>
                        <a:buNone/>
                      </a:pPr>
                      <a:r>
                        <a:rPr lang="en-US" sz="800">
                          <a:latin typeface="Times New Roman"/>
                          <a:ea typeface="Times New Roman"/>
                          <a:cs typeface="Times New Roman"/>
                          <a:sym typeface="Times New Roman"/>
                        </a:rPr>
                        <a:t> </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8825">
                <a:tc gridSpan="7">
                  <a:txBody>
                    <a:bodyPr/>
                    <a:lstStyle/>
                    <a:p>
                      <a:pPr marL="0" marR="160020" lvl="0" indent="0" algn="ctr" rtl="0">
                        <a:spcBef>
                          <a:spcPts val="0"/>
                        </a:spcBef>
                        <a:spcAft>
                          <a:spcPts val="0"/>
                        </a:spcAft>
                        <a:buNone/>
                      </a:pPr>
                      <a:r>
                        <a:rPr lang="en-US" sz="500" b="1">
                          <a:latin typeface="Arial"/>
                          <a:ea typeface="Arial"/>
                          <a:cs typeface="Arial"/>
                          <a:sym typeface="Arial"/>
                        </a:rPr>
                        <a:t>M</a:t>
                      </a:r>
                      <a:r>
                        <a:rPr lang="en-US" sz="500" b="1"/>
                        <a:t>ÍNIMO REQUERIDO DE </a:t>
                      </a:r>
                      <a:r>
                        <a:rPr lang="en-US" sz="500" b="1">
                          <a:latin typeface="Arial"/>
                          <a:ea typeface="Arial"/>
                          <a:cs typeface="Arial"/>
                          <a:sym typeface="Arial"/>
                        </a:rPr>
                        <a:t>EQUIP</a:t>
                      </a:r>
                      <a:r>
                        <a:rPr lang="en-US" sz="500" b="1"/>
                        <a:t>O DE PROTECCIÓN PERSONAL</a:t>
                      </a:r>
                      <a:r>
                        <a:rPr lang="en-US" sz="500" b="1">
                          <a:latin typeface="Arial"/>
                          <a:ea typeface="Arial"/>
                          <a:cs typeface="Arial"/>
                          <a:sym typeface="Arial"/>
                        </a:rPr>
                        <a:t> (</a:t>
                      </a:r>
                      <a:r>
                        <a:rPr lang="en-US" sz="500" b="1"/>
                        <a:t>VÉASE LA ACCIONES CRÍTICAS PARA REQUISITOS ESPECÍFICOS AL TRABAJO</a:t>
                      </a:r>
                      <a:r>
                        <a:rPr lang="en-US" sz="500" b="1">
                          <a:latin typeface="Arial"/>
                          <a:ea typeface="Arial"/>
                          <a:cs typeface="Arial"/>
                          <a:sym typeface="Arial"/>
                        </a:rPr>
                        <a:t>)</a:t>
                      </a:r>
                      <a:endParaRPr sz="800">
                        <a:latin typeface="Arial"/>
                        <a:ea typeface="Arial"/>
                        <a:cs typeface="Arial"/>
                        <a:sym typeface="Arial"/>
                      </a:endParaRPr>
                    </a:p>
                  </a:txBody>
                  <a:tcPr marL="52900" marR="52900"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5E5E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94125">
                <a:tc>
                  <a:txBody>
                    <a:bodyPr/>
                    <a:lstStyle/>
                    <a:p>
                      <a:pPr marL="0" marR="160020" lvl="0" indent="0" algn="l" rtl="0">
                        <a:spcBef>
                          <a:spcPts val="0"/>
                        </a:spcBef>
                        <a:spcAft>
                          <a:spcPts val="0"/>
                        </a:spcAft>
                        <a:buNone/>
                      </a:pPr>
                      <a:r>
                        <a:rPr lang="en-US" sz="500">
                          <a:latin typeface="Arial"/>
                          <a:ea typeface="Arial"/>
                          <a:cs typeface="Arial"/>
                          <a:sym typeface="Arial"/>
                        </a:rPr>
                        <a:t>    </a:t>
                      </a:r>
                      <a:r>
                        <a:rPr lang="en-US" sz="500"/>
                        <a:t>CHALECO REFLECTIVO</a:t>
                      </a:r>
                      <a:endParaRPr/>
                    </a:p>
                    <a:p>
                      <a:pPr marL="0" marR="160020" lvl="0" indent="0" algn="l" rtl="0">
                        <a:spcBef>
                          <a:spcPts val="0"/>
                        </a:spcBef>
                        <a:spcAft>
                          <a:spcPts val="0"/>
                        </a:spcAft>
                        <a:buNone/>
                      </a:pPr>
                      <a:r>
                        <a:rPr lang="en-US" sz="500">
                          <a:latin typeface="Arial"/>
                          <a:ea typeface="Arial"/>
                          <a:cs typeface="Arial"/>
                          <a:sym typeface="Arial"/>
                        </a:rPr>
                        <a:t>     </a:t>
                      </a:r>
                      <a:r>
                        <a:rPr lang="en-US" sz="500"/>
                        <a:t>CASCO PROTECTOR</a:t>
                      </a:r>
                      <a:endParaRPr sz="800">
                        <a:latin typeface="Arial"/>
                        <a:ea typeface="Arial"/>
                        <a:cs typeface="Arial"/>
                        <a:sym typeface="Arial"/>
                      </a:endParaRPr>
                    </a:p>
                    <a:p>
                      <a:pPr marL="0" marR="160020" lvl="0" indent="0" algn="l" rtl="0">
                        <a:spcBef>
                          <a:spcPts val="0"/>
                        </a:spcBef>
                        <a:spcAft>
                          <a:spcPts val="0"/>
                        </a:spcAft>
                        <a:buNone/>
                      </a:pPr>
                      <a:r>
                        <a:rPr lang="en-US" sz="500">
                          <a:latin typeface="Arial"/>
                          <a:ea typeface="Arial"/>
                          <a:cs typeface="Arial"/>
                          <a:sym typeface="Arial"/>
                        </a:rPr>
                        <a:t>     LIFELINE /  </a:t>
                      </a:r>
                      <a:r>
                        <a:rPr lang="en-US" sz="500"/>
                        <a:t>ARNÉS</a:t>
                      </a:r>
                      <a:endParaRPr sz="800">
                        <a:latin typeface="Arial"/>
                        <a:ea typeface="Arial"/>
                        <a:cs typeface="Arial"/>
                        <a:sym typeface="Arial"/>
                      </a:endParaRPr>
                    </a:p>
                    <a:p>
                      <a:pPr marL="0" marR="160020" lvl="0" indent="0" algn="l" rtl="0">
                        <a:spcBef>
                          <a:spcPts val="0"/>
                        </a:spcBef>
                        <a:spcAft>
                          <a:spcPts val="0"/>
                        </a:spcAft>
                        <a:buNone/>
                      </a:pPr>
                      <a:r>
                        <a:rPr lang="en-US" sz="500">
                          <a:latin typeface="Arial"/>
                          <a:ea typeface="Arial"/>
                          <a:cs typeface="Arial"/>
                          <a:sym typeface="Arial"/>
                        </a:rPr>
                        <a:t>     </a:t>
                      </a:r>
                      <a:r>
                        <a:rPr lang="en-US" sz="500"/>
                        <a:t>ANTEOJOS DE SEGURIDAD</a:t>
                      </a:r>
                      <a:endParaRPr sz="800">
                        <a:latin typeface="Arial"/>
                        <a:ea typeface="Arial"/>
                        <a:cs typeface="Arial"/>
                        <a:sym typeface="Arial"/>
                      </a:endParaRPr>
                    </a:p>
                  </a:txBody>
                  <a:tcPr marL="52900" marR="52900" marT="0" marB="0">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160020" lvl="0" indent="0" algn="l" rtl="0">
                        <a:spcBef>
                          <a:spcPts val="0"/>
                        </a:spcBef>
                        <a:spcAft>
                          <a:spcPts val="0"/>
                        </a:spcAft>
                        <a:buNone/>
                      </a:pPr>
                      <a:r>
                        <a:rPr lang="en-US" sz="500">
                          <a:latin typeface="Arial"/>
                          <a:ea typeface="Arial"/>
                          <a:cs typeface="Arial"/>
                          <a:sym typeface="Arial"/>
                        </a:rPr>
                        <a:t>    GAFAS DE PROTECCI</a:t>
                      </a:r>
                      <a:r>
                        <a:rPr lang="en-US" sz="500"/>
                        <a:t>ÓN</a:t>
                      </a:r>
                      <a:endParaRPr/>
                    </a:p>
                    <a:p>
                      <a:pPr marL="0" marR="160020" lvl="0" indent="0" algn="l" rtl="0">
                        <a:spcBef>
                          <a:spcPts val="0"/>
                        </a:spcBef>
                        <a:spcAft>
                          <a:spcPts val="0"/>
                        </a:spcAft>
                        <a:buNone/>
                      </a:pPr>
                      <a:r>
                        <a:rPr lang="en-US" sz="500">
                          <a:latin typeface="Arial"/>
                          <a:ea typeface="Arial"/>
                          <a:cs typeface="Arial"/>
                          <a:sym typeface="Arial"/>
                        </a:rPr>
                        <a:t>    </a:t>
                      </a:r>
                      <a:r>
                        <a:rPr lang="en-US" sz="500"/>
                        <a:t>ESCUDO DE CARA</a:t>
                      </a:r>
                      <a:endParaRPr sz="800">
                        <a:latin typeface="Arial"/>
                        <a:ea typeface="Arial"/>
                        <a:cs typeface="Arial"/>
                        <a:sym typeface="Arial"/>
                      </a:endParaRPr>
                    </a:p>
                    <a:p>
                      <a:pPr marL="0" marR="160020" lvl="0" indent="0" algn="l" rtl="0">
                        <a:spcBef>
                          <a:spcPts val="0"/>
                        </a:spcBef>
                        <a:spcAft>
                          <a:spcPts val="0"/>
                        </a:spcAft>
                        <a:buNone/>
                      </a:pPr>
                      <a:r>
                        <a:rPr lang="en-US" sz="500">
                          <a:latin typeface="Arial"/>
                          <a:ea typeface="Arial"/>
                          <a:cs typeface="Arial"/>
                          <a:sym typeface="Arial"/>
                        </a:rPr>
                        <a:t>    </a:t>
                      </a:r>
                      <a:r>
                        <a:rPr lang="en-US" sz="500"/>
                        <a:t>PROTECCIÓN PARA LA AUDICIÓN</a:t>
                      </a:r>
                      <a:endParaRPr sz="800">
                        <a:latin typeface="Arial"/>
                        <a:ea typeface="Arial"/>
                        <a:cs typeface="Arial"/>
                        <a:sym typeface="Arial"/>
                      </a:endParaRPr>
                    </a:p>
                    <a:p>
                      <a:pPr marL="0" marR="160020" lvl="0" indent="0" algn="l" rtl="0">
                        <a:spcBef>
                          <a:spcPts val="0"/>
                        </a:spcBef>
                        <a:spcAft>
                          <a:spcPts val="0"/>
                        </a:spcAft>
                        <a:buNone/>
                      </a:pPr>
                      <a:r>
                        <a:rPr lang="en-US" sz="500">
                          <a:latin typeface="Arial"/>
                          <a:ea typeface="Arial"/>
                          <a:cs typeface="Arial"/>
                          <a:sym typeface="Arial"/>
                        </a:rPr>
                        <a:t>   </a:t>
                      </a:r>
                      <a:r>
                        <a:rPr lang="en-US" sz="500"/>
                        <a:t>ZAPATOS DE SEGURIDAD</a:t>
                      </a:r>
                      <a:r>
                        <a:rPr lang="en-US" sz="500">
                          <a:latin typeface="Arial"/>
                          <a:ea typeface="Arial"/>
                          <a:cs typeface="Arial"/>
                          <a:sym typeface="Arial"/>
                        </a:rPr>
                        <a:t> </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gridSpan="3">
                  <a:txBody>
                    <a:bodyPr/>
                    <a:lstStyle/>
                    <a:p>
                      <a:pPr marL="217170" marR="160020" lvl="0" indent="-217170" algn="l" rtl="0">
                        <a:spcBef>
                          <a:spcPts val="0"/>
                        </a:spcBef>
                        <a:spcAft>
                          <a:spcPts val="0"/>
                        </a:spcAft>
                        <a:buNone/>
                      </a:pPr>
                      <a:r>
                        <a:rPr lang="en-US" sz="500">
                          <a:latin typeface="Arial"/>
                          <a:ea typeface="Arial"/>
                          <a:cs typeface="Arial"/>
                          <a:sym typeface="Arial"/>
                        </a:rPr>
                        <a:t>    </a:t>
                      </a:r>
                      <a:r>
                        <a:rPr lang="en-US" sz="500"/>
                        <a:t>RESPIRADOR PURIFICADOR DEL AIRE</a:t>
                      </a:r>
                      <a:endParaRPr/>
                    </a:p>
                    <a:p>
                      <a:pPr marL="0" marR="160020" lvl="0" indent="0" algn="l" rtl="0">
                        <a:spcBef>
                          <a:spcPts val="0"/>
                        </a:spcBef>
                        <a:spcAft>
                          <a:spcPts val="0"/>
                        </a:spcAft>
                        <a:buNone/>
                      </a:pPr>
                      <a:r>
                        <a:rPr lang="en-US" sz="500">
                          <a:latin typeface="Arial"/>
                          <a:ea typeface="Arial"/>
                          <a:cs typeface="Arial"/>
                          <a:sym typeface="Arial"/>
                        </a:rPr>
                        <a:t>    </a:t>
                      </a:r>
                      <a:r>
                        <a:rPr lang="en-US" sz="500"/>
                        <a:t>RESPIRADOR PROVEÍDO</a:t>
                      </a:r>
                      <a:endParaRPr sz="800">
                        <a:latin typeface="Arial"/>
                        <a:ea typeface="Arial"/>
                        <a:cs typeface="Arial"/>
                        <a:sym typeface="Arial"/>
                      </a:endParaRPr>
                    </a:p>
                    <a:p>
                      <a:pPr marL="0" marR="160020" lvl="0" indent="0" algn="l" rtl="0">
                        <a:spcBef>
                          <a:spcPts val="0"/>
                        </a:spcBef>
                        <a:spcAft>
                          <a:spcPts val="0"/>
                        </a:spcAft>
                        <a:buNone/>
                      </a:pPr>
                      <a:r>
                        <a:rPr lang="en-US" sz="500">
                          <a:latin typeface="Arial"/>
                          <a:ea typeface="Arial"/>
                          <a:cs typeface="Arial"/>
                          <a:sym typeface="Arial"/>
                        </a:rPr>
                        <a:t>    </a:t>
                      </a:r>
                      <a:r>
                        <a:rPr lang="en-US" sz="500"/>
                        <a:t>ROPA DE PPE</a:t>
                      </a:r>
                      <a:r>
                        <a:rPr lang="en-US" sz="500">
                          <a:latin typeface="Arial"/>
                          <a:ea typeface="Arial"/>
                          <a:cs typeface="Arial"/>
                          <a:sym typeface="Arial"/>
                        </a:rPr>
                        <a:t>  </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gridSpan="2">
                  <a:txBody>
                    <a:bodyPr/>
                    <a:lstStyle/>
                    <a:p>
                      <a:pPr marL="217170" marR="160020" lvl="0" indent="-217170" algn="l" rtl="0">
                        <a:spcBef>
                          <a:spcPts val="0"/>
                        </a:spcBef>
                        <a:spcAft>
                          <a:spcPts val="0"/>
                        </a:spcAft>
                        <a:buNone/>
                      </a:pPr>
                      <a:r>
                        <a:rPr lang="en-US" sz="500">
                          <a:latin typeface="Arial"/>
                          <a:ea typeface="Arial"/>
                          <a:cs typeface="Arial"/>
                          <a:sym typeface="Arial"/>
                        </a:rPr>
                        <a:t>     G</a:t>
                      </a:r>
                      <a:r>
                        <a:rPr lang="en-US" sz="500"/>
                        <a:t>UANTES</a:t>
                      </a:r>
                      <a:r>
                        <a:rPr lang="en-US" sz="500">
                          <a:latin typeface="Arial"/>
                          <a:ea typeface="Arial"/>
                          <a:cs typeface="Arial"/>
                          <a:sym typeface="Arial"/>
                        </a:rPr>
                        <a:t>      </a:t>
                      </a:r>
                      <a:r>
                        <a:rPr lang="en-US" sz="500"/>
                        <a:t>Resistentes al corte</a:t>
                      </a:r>
                      <a:endParaRPr/>
                    </a:p>
                    <a:p>
                      <a:pPr marL="0" marR="160020" lvl="0" indent="0" algn="l" rtl="0">
                        <a:spcBef>
                          <a:spcPts val="0"/>
                        </a:spcBef>
                        <a:spcAft>
                          <a:spcPts val="0"/>
                        </a:spcAft>
                        <a:buNone/>
                      </a:pPr>
                      <a:r>
                        <a:rPr lang="en-US" sz="500">
                          <a:latin typeface="Arial"/>
                          <a:ea typeface="Arial"/>
                          <a:cs typeface="Arial"/>
                          <a:sym typeface="Arial"/>
                        </a:rPr>
                        <a:t>     O</a:t>
                      </a:r>
                      <a:r>
                        <a:rPr lang="en-US" sz="500"/>
                        <a:t>TRO</a:t>
                      </a:r>
                      <a:r>
                        <a:rPr lang="en-US" sz="500">
                          <a:latin typeface="Arial"/>
                          <a:ea typeface="Arial"/>
                          <a:cs typeface="Arial"/>
                          <a:sym typeface="Arial"/>
                        </a:rPr>
                        <a:t>     Chaps  </a:t>
                      </a:r>
                      <a:endParaRPr sz="800">
                        <a:latin typeface="Arial"/>
                        <a:ea typeface="Arial"/>
                        <a:cs typeface="Arial"/>
                        <a:sym typeface="Arial"/>
                      </a:endParaRPr>
                    </a:p>
                    <a:p>
                      <a:pPr marL="0" marR="160020" lvl="0" indent="0" algn="l" rtl="0">
                        <a:spcBef>
                          <a:spcPts val="0"/>
                        </a:spcBef>
                        <a:spcAft>
                          <a:spcPts val="0"/>
                        </a:spcAft>
                        <a:buNone/>
                      </a:pPr>
                      <a:r>
                        <a:rPr lang="en-US" sz="500">
                          <a:latin typeface="Arial"/>
                          <a:ea typeface="Arial"/>
                          <a:cs typeface="Arial"/>
                          <a:sym typeface="Arial"/>
                        </a:rPr>
                        <a:t> </a:t>
                      </a:r>
                      <a:endParaRPr sz="800">
                        <a:latin typeface="Arial"/>
                        <a:ea typeface="Arial"/>
                        <a:cs typeface="Arial"/>
                        <a:sym typeface="Arial"/>
                      </a:endParaRPr>
                    </a:p>
                  </a:txBody>
                  <a:tcPr marL="52900" marR="52900"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8"/>
                  </a:ext>
                </a:extLst>
              </a:tr>
              <a:tr h="90075">
                <a:tc>
                  <a:txBody>
                    <a:bodyPr/>
                    <a:lstStyle/>
                    <a:p>
                      <a:pPr marL="0" marR="160020" lvl="0" indent="0" algn="ctr" rtl="0">
                        <a:spcBef>
                          <a:spcPts val="0"/>
                        </a:spcBef>
                        <a:spcAft>
                          <a:spcPts val="0"/>
                        </a:spcAft>
                        <a:buNone/>
                      </a:pPr>
                      <a:r>
                        <a:rPr lang="en-US" sz="600" b="1">
                          <a:latin typeface="Arial"/>
                          <a:ea typeface="Arial"/>
                          <a:cs typeface="Arial"/>
                          <a:sym typeface="Arial"/>
                        </a:rPr>
                        <a:t>¹</a:t>
                      </a:r>
                      <a:r>
                        <a:rPr lang="en-US" sz="600" b="1"/>
                        <a:t>PASOS DE TRABAJO</a:t>
                      </a:r>
                      <a:endParaRPr sz="800">
                        <a:latin typeface="Arial"/>
                        <a:ea typeface="Arial"/>
                        <a:cs typeface="Arial"/>
                        <a:sym typeface="Arial"/>
                      </a:endParaRPr>
                    </a:p>
                  </a:txBody>
                  <a:tcPr marL="52900" marR="52900" marT="0" marB="0">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5E5E5"/>
                    </a:solidFill>
                  </a:tcPr>
                </a:tc>
                <a:tc>
                  <a:txBody>
                    <a:bodyPr/>
                    <a:lstStyle/>
                    <a:p>
                      <a:pPr marL="0" marR="160020" lvl="0" indent="0" algn="ctr" rtl="0">
                        <a:spcBef>
                          <a:spcPts val="0"/>
                        </a:spcBef>
                        <a:spcAft>
                          <a:spcPts val="0"/>
                        </a:spcAft>
                        <a:buNone/>
                      </a:pPr>
                      <a:r>
                        <a:rPr lang="en-US" sz="600" b="1">
                          <a:latin typeface="Arial"/>
                          <a:ea typeface="Arial"/>
                          <a:cs typeface="Arial"/>
                          <a:sym typeface="Arial"/>
                        </a:rPr>
                        <a:t>²P</a:t>
                      </a:r>
                      <a:r>
                        <a:rPr lang="en-US" sz="600" b="1"/>
                        <a:t>ELIGROS POTENCIALES</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5E5E5"/>
                    </a:solidFill>
                  </a:tcPr>
                </a:tc>
                <a:tc gridSpan="5">
                  <a:txBody>
                    <a:bodyPr/>
                    <a:lstStyle/>
                    <a:p>
                      <a:pPr marL="0" marR="160020" lvl="0" indent="0" algn="ctr" rtl="0">
                        <a:spcBef>
                          <a:spcPts val="0"/>
                        </a:spcBef>
                        <a:spcAft>
                          <a:spcPts val="0"/>
                        </a:spcAft>
                        <a:buNone/>
                      </a:pPr>
                      <a:r>
                        <a:rPr lang="en-US" sz="600" b="1">
                          <a:latin typeface="Arial"/>
                          <a:ea typeface="Arial"/>
                          <a:cs typeface="Arial"/>
                          <a:sym typeface="Arial"/>
                        </a:rPr>
                        <a:t>³</a:t>
                      </a:r>
                      <a:r>
                        <a:rPr lang="en-US" sz="600" b="1"/>
                        <a:t>ACCIONES CRÍTICAS PARA REDUCIR PELIGROS</a:t>
                      </a:r>
                      <a:endParaRPr sz="800">
                        <a:latin typeface="Arial"/>
                        <a:ea typeface="Arial"/>
                        <a:cs typeface="Arial"/>
                        <a:sym typeface="Arial"/>
                      </a:endParaRPr>
                    </a:p>
                  </a:txBody>
                  <a:tcPr marL="52900" marR="52900" marT="0" marB="0">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5E5E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1868450">
                <a:tc rowSpan="3">
                  <a:txBody>
                    <a:bodyPr/>
                    <a:lstStyle/>
                    <a:p>
                      <a:pPr marL="342900" marR="160020" lvl="0" indent="-342900" algn="l" rtl="0">
                        <a:spcBef>
                          <a:spcPts val="0"/>
                        </a:spcBef>
                        <a:spcAft>
                          <a:spcPts val="0"/>
                        </a:spcAft>
                        <a:buClr>
                          <a:schemeClr val="dk1"/>
                        </a:buClr>
                        <a:buSzPts val="800"/>
                        <a:buFont typeface="Arial"/>
                        <a:buAutoNum type="arabicPeriod"/>
                      </a:pPr>
                      <a:r>
                        <a:rPr lang="en-US" sz="800"/>
                        <a:t>permiso de excavación y dibujos subterráneos</a:t>
                      </a:r>
                      <a:r>
                        <a:rPr lang="en-US" sz="800">
                          <a:latin typeface="Arial"/>
                          <a:ea typeface="Arial"/>
                          <a:cs typeface="Arial"/>
                          <a:sym typeface="Arial"/>
                        </a:rPr>
                        <a:t> </a:t>
                      </a:r>
                      <a:endParaRPr/>
                    </a:p>
                    <a:p>
                      <a:pPr marL="0" marR="160020" lvl="0" indent="0" algn="l" rtl="0">
                        <a:spcBef>
                          <a:spcPts val="0"/>
                        </a:spcBef>
                        <a:spcAft>
                          <a:spcPts val="0"/>
                        </a:spcAft>
                        <a:buNone/>
                      </a:pPr>
                      <a:r>
                        <a:rPr lang="en-US" sz="800">
                          <a:latin typeface="Arial"/>
                          <a:ea typeface="Arial"/>
                          <a:cs typeface="Arial"/>
                          <a:sym typeface="Arial"/>
                        </a:rPr>
                        <a:t> </a:t>
                      </a:r>
                      <a:endParaRPr/>
                    </a:p>
                    <a:p>
                      <a:pPr marL="0" marR="160020" lvl="0" indent="0" algn="l" rtl="0">
                        <a:spcBef>
                          <a:spcPts val="0"/>
                        </a:spcBef>
                        <a:spcAft>
                          <a:spcPts val="0"/>
                        </a:spcAft>
                        <a:buNone/>
                      </a:pPr>
                      <a:r>
                        <a:rPr lang="en-US" sz="800">
                          <a:latin typeface="Arial"/>
                          <a:ea typeface="Arial"/>
                          <a:cs typeface="Arial"/>
                          <a:sym typeface="Arial"/>
                        </a:rPr>
                        <a:t> </a:t>
                      </a:r>
                      <a:endParaRPr/>
                    </a:p>
                    <a:p>
                      <a:pPr marL="0" marR="160020" lvl="0" indent="0" algn="l" rtl="0">
                        <a:spcBef>
                          <a:spcPts val="0"/>
                        </a:spcBef>
                        <a:spcAft>
                          <a:spcPts val="0"/>
                        </a:spcAft>
                        <a:buNone/>
                      </a:pPr>
                      <a:r>
                        <a:rPr lang="en-US" sz="800">
                          <a:latin typeface="Arial"/>
                          <a:ea typeface="Arial"/>
                          <a:cs typeface="Arial"/>
                          <a:sym typeface="Arial"/>
                        </a:rPr>
                        <a:t> </a:t>
                      </a:r>
                      <a:endParaRPr/>
                    </a:p>
                    <a:p>
                      <a:pPr marL="0" marR="160020" lvl="0" indent="0" algn="l" rtl="0">
                        <a:spcBef>
                          <a:spcPts val="0"/>
                        </a:spcBef>
                        <a:spcAft>
                          <a:spcPts val="0"/>
                        </a:spcAft>
                        <a:buNone/>
                      </a:pPr>
                      <a:r>
                        <a:rPr lang="en-US" sz="800">
                          <a:latin typeface="Arial"/>
                          <a:ea typeface="Arial"/>
                          <a:cs typeface="Arial"/>
                          <a:sym typeface="Arial"/>
                        </a:rPr>
                        <a:t> </a:t>
                      </a:r>
                      <a:endParaRPr/>
                    </a:p>
                    <a:p>
                      <a:pPr marL="0" marR="160020" lvl="0" indent="0" algn="l" rtl="0">
                        <a:spcBef>
                          <a:spcPts val="0"/>
                        </a:spcBef>
                        <a:spcAft>
                          <a:spcPts val="0"/>
                        </a:spcAft>
                        <a:buNone/>
                      </a:pPr>
                      <a:r>
                        <a:rPr lang="en-US" sz="800">
                          <a:latin typeface="Arial"/>
                          <a:ea typeface="Arial"/>
                          <a:cs typeface="Arial"/>
                          <a:sym typeface="Arial"/>
                        </a:rPr>
                        <a:t> </a:t>
                      </a:r>
                      <a:endParaRPr/>
                    </a:p>
                    <a:p>
                      <a:pPr marL="0" marR="160020" lvl="0" indent="0" algn="l" rtl="0">
                        <a:spcBef>
                          <a:spcPts val="0"/>
                        </a:spcBef>
                        <a:spcAft>
                          <a:spcPts val="0"/>
                        </a:spcAft>
                        <a:buNone/>
                      </a:pPr>
                      <a:r>
                        <a:rPr lang="en-US" sz="800">
                          <a:latin typeface="Arial"/>
                          <a:ea typeface="Arial"/>
                          <a:cs typeface="Arial"/>
                          <a:sym typeface="Arial"/>
                        </a:rPr>
                        <a:t> </a:t>
                      </a:r>
                      <a:endParaRPr/>
                    </a:p>
                    <a:p>
                      <a:pPr marL="0" marR="160020" lvl="0" indent="0" algn="l" rtl="0">
                        <a:spcBef>
                          <a:spcPts val="0"/>
                        </a:spcBef>
                        <a:spcAft>
                          <a:spcPts val="0"/>
                        </a:spcAft>
                        <a:buNone/>
                      </a:pPr>
                      <a:r>
                        <a:rPr lang="en-US" sz="800">
                          <a:latin typeface="Arial"/>
                          <a:ea typeface="Arial"/>
                          <a:cs typeface="Arial"/>
                          <a:sym typeface="Arial"/>
                        </a:rPr>
                        <a:t> </a:t>
                      </a:r>
                      <a:endParaRPr/>
                    </a:p>
                    <a:p>
                      <a:pPr marL="0" marR="160020" lvl="0" indent="0" algn="l" rtl="0">
                        <a:spcBef>
                          <a:spcPts val="0"/>
                        </a:spcBef>
                        <a:spcAft>
                          <a:spcPts val="0"/>
                        </a:spcAft>
                        <a:buNone/>
                      </a:pPr>
                      <a:r>
                        <a:rPr lang="en-US" sz="800">
                          <a:latin typeface="Arial"/>
                          <a:ea typeface="Arial"/>
                          <a:cs typeface="Arial"/>
                          <a:sym typeface="Arial"/>
                        </a:rPr>
                        <a:t> </a:t>
                      </a:r>
                      <a:endParaRPr/>
                    </a:p>
                    <a:p>
                      <a:pPr marL="0" marR="160020" lvl="0" indent="0" algn="l" rtl="0">
                        <a:spcBef>
                          <a:spcPts val="0"/>
                        </a:spcBef>
                        <a:spcAft>
                          <a:spcPts val="0"/>
                        </a:spcAft>
                        <a:buNone/>
                      </a:pPr>
                      <a:r>
                        <a:rPr lang="en-US" sz="800">
                          <a:latin typeface="Arial"/>
                          <a:ea typeface="Arial"/>
                          <a:cs typeface="Arial"/>
                          <a:sym typeface="Arial"/>
                        </a:rPr>
                        <a:t> </a:t>
                      </a:r>
                      <a:endParaRPr/>
                    </a:p>
                    <a:p>
                      <a:pPr marL="0" marR="160020" lvl="0" indent="0" algn="l" rtl="0">
                        <a:spcBef>
                          <a:spcPts val="0"/>
                        </a:spcBef>
                        <a:spcAft>
                          <a:spcPts val="0"/>
                        </a:spcAft>
                        <a:buNone/>
                      </a:pPr>
                      <a:r>
                        <a:rPr lang="en-US" sz="800">
                          <a:latin typeface="Arial"/>
                          <a:ea typeface="Arial"/>
                          <a:cs typeface="Arial"/>
                          <a:sym typeface="Arial"/>
                        </a:rPr>
                        <a:t> </a:t>
                      </a:r>
                      <a:endParaRPr/>
                    </a:p>
                    <a:p>
                      <a:pPr marL="0" marR="160020" lvl="0" indent="0" algn="l" rtl="0">
                        <a:spcBef>
                          <a:spcPts val="0"/>
                        </a:spcBef>
                        <a:spcAft>
                          <a:spcPts val="0"/>
                        </a:spcAft>
                        <a:buNone/>
                      </a:pPr>
                      <a:r>
                        <a:rPr lang="en-US" sz="800">
                          <a:latin typeface="Arial"/>
                          <a:ea typeface="Arial"/>
                          <a:cs typeface="Arial"/>
                          <a:sym typeface="Arial"/>
                        </a:rPr>
                        <a:t> </a:t>
                      </a:r>
                      <a:endParaRPr/>
                    </a:p>
                    <a:p>
                      <a:pPr marL="0" marR="160020" lvl="0" indent="0" algn="l" rtl="0">
                        <a:spcBef>
                          <a:spcPts val="0"/>
                        </a:spcBef>
                        <a:spcAft>
                          <a:spcPts val="0"/>
                        </a:spcAft>
                        <a:buNone/>
                      </a:pPr>
                      <a:r>
                        <a:rPr lang="en-US" sz="800">
                          <a:latin typeface="Arial"/>
                          <a:ea typeface="Arial"/>
                          <a:cs typeface="Arial"/>
                          <a:sym typeface="Arial"/>
                        </a:rPr>
                        <a:t> </a:t>
                      </a:r>
                      <a:endParaRPr/>
                    </a:p>
                    <a:p>
                      <a:pPr marL="0" marR="160020" lvl="0" indent="0" algn="l" rtl="0">
                        <a:spcBef>
                          <a:spcPts val="0"/>
                        </a:spcBef>
                        <a:spcAft>
                          <a:spcPts val="0"/>
                        </a:spcAft>
                        <a:buNone/>
                      </a:pPr>
                      <a:r>
                        <a:rPr lang="en-US" sz="800">
                          <a:latin typeface="Arial"/>
                          <a:ea typeface="Arial"/>
                          <a:cs typeface="Arial"/>
                          <a:sym typeface="Arial"/>
                        </a:rPr>
                        <a:t> </a:t>
                      </a:r>
                      <a:endParaRPr/>
                    </a:p>
                    <a:p>
                      <a:pPr marL="0" marR="160020" lvl="0" indent="0" algn="l" rtl="0">
                        <a:spcBef>
                          <a:spcPts val="0"/>
                        </a:spcBef>
                        <a:spcAft>
                          <a:spcPts val="0"/>
                        </a:spcAft>
                        <a:buNone/>
                      </a:pPr>
                      <a:r>
                        <a:rPr lang="en-US" sz="700">
                          <a:latin typeface="Arial"/>
                          <a:ea typeface="Arial"/>
                          <a:cs typeface="Arial"/>
                          <a:sym typeface="Arial"/>
                        </a:rPr>
                        <a:t> </a:t>
                      </a:r>
                      <a:endParaRPr sz="800">
                        <a:latin typeface="Arial"/>
                        <a:ea typeface="Arial"/>
                        <a:cs typeface="Arial"/>
                        <a:sym typeface="Arial"/>
                      </a:endParaRPr>
                    </a:p>
                  </a:txBody>
                  <a:tcPr marL="52900" marR="52900" marT="0" marB="0">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42900" marR="0" lvl="0" indent="-342900" algn="l" rtl="0">
                        <a:spcBef>
                          <a:spcPts val="0"/>
                        </a:spcBef>
                        <a:spcAft>
                          <a:spcPts val="0"/>
                        </a:spcAft>
                        <a:buClr>
                          <a:srgbClr val="000000"/>
                        </a:buClr>
                        <a:buSzPts val="800"/>
                        <a:buFont typeface="Noto Sans Symbols"/>
                        <a:buChar char="∙"/>
                      </a:pPr>
                      <a:r>
                        <a:rPr lang="en-US" sz="800"/>
                        <a:t>Servicios públicos subterráneos, bases, o cimientos no identificados pueden causar daños durante la excavación, causando daños a propiedad, lesiones personales, o sin querer terminando procesos vitales de plantas, potencialmente apagando una unidad o unidades.</a:t>
                      </a:r>
                      <a:r>
                        <a:rPr lang="en-US" sz="800">
                          <a:solidFill>
                            <a:srgbClr val="000000"/>
                          </a:solidFill>
                          <a:latin typeface="Arial"/>
                          <a:ea typeface="Arial"/>
                          <a:cs typeface="Arial"/>
                          <a:sym typeface="Arial"/>
                        </a:rPr>
                        <a:t> </a:t>
                      </a:r>
                      <a:endParaRPr sz="900">
                        <a:solidFill>
                          <a:srgbClr val="000000"/>
                        </a:solidFill>
                        <a:latin typeface="Times New Roman"/>
                        <a:ea typeface="Times New Roman"/>
                        <a:cs typeface="Times New Roman"/>
                        <a:sym typeface="Times New Roman"/>
                      </a:endParaRPr>
                    </a:p>
                  </a:txBody>
                  <a:tcPr marL="52900" marR="529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5">
                  <a:txBody>
                    <a:bodyPr/>
                    <a:lstStyle/>
                    <a:p>
                      <a:pPr marL="342900" marR="0" lvl="0" indent="-342900" algn="l" rtl="0">
                        <a:spcBef>
                          <a:spcPts val="0"/>
                        </a:spcBef>
                        <a:spcAft>
                          <a:spcPts val="0"/>
                        </a:spcAft>
                        <a:buClr>
                          <a:srgbClr val="000000"/>
                        </a:buClr>
                        <a:buSzPts val="800"/>
                        <a:buFont typeface="Noto Sans Symbols"/>
                        <a:buChar char="∙"/>
                      </a:pPr>
                      <a:r>
                        <a:rPr lang="en-US" sz="800"/>
                        <a:t>Llame al 811 para verificación y marcados de servicios públicos (811 no localizará líneas de agua.)</a:t>
                      </a:r>
                      <a:endParaRPr sz="900">
                        <a:solidFill>
                          <a:srgbClr val="000000"/>
                        </a:solidFill>
                        <a:latin typeface="Times New Roman"/>
                        <a:ea typeface="Times New Roman"/>
                        <a:cs typeface="Times New Roman"/>
                        <a:sym typeface="Times New Roman"/>
                      </a:endParaRPr>
                    </a:p>
                    <a:p>
                      <a:pPr marL="342900" marR="0" lvl="0" indent="-342900" algn="l" rtl="0">
                        <a:spcBef>
                          <a:spcPts val="0"/>
                        </a:spcBef>
                        <a:spcAft>
                          <a:spcPts val="0"/>
                        </a:spcAft>
                        <a:buClr>
                          <a:srgbClr val="000000"/>
                        </a:buClr>
                        <a:buSzPts val="800"/>
                        <a:buFont typeface="Noto Sans Symbols"/>
                        <a:buChar char="∙"/>
                      </a:pPr>
                      <a:r>
                        <a:rPr lang="en-US" sz="800"/>
                        <a:t>Obtener y entender dibujos que identifican estructuras subterráneas en la ubicación de la excavación, incluso alcantarillas, aguas petroleras, aguas pluviales,</a:t>
                      </a:r>
                      <a:r>
                        <a:rPr lang="en-US" sz="800">
                          <a:solidFill>
                            <a:srgbClr val="000000"/>
                          </a:solidFill>
                          <a:latin typeface="Arial"/>
                          <a:ea typeface="Arial"/>
                          <a:cs typeface="Arial"/>
                          <a:sym typeface="Arial"/>
                        </a:rPr>
                        <a:t> </a:t>
                      </a:r>
                      <a:r>
                        <a:rPr lang="en-US" sz="800"/>
                        <a:t>agua de extinción de incendios</a:t>
                      </a:r>
                      <a:r>
                        <a:rPr lang="en-US" sz="800">
                          <a:solidFill>
                            <a:srgbClr val="000000"/>
                          </a:solidFill>
                          <a:latin typeface="Arial"/>
                          <a:ea typeface="Arial"/>
                          <a:cs typeface="Arial"/>
                          <a:sym typeface="Arial"/>
                        </a:rPr>
                        <a:t>, </a:t>
                      </a:r>
                      <a:r>
                        <a:rPr lang="en-US" sz="800"/>
                        <a:t>agua de servicios</a:t>
                      </a:r>
                      <a:r>
                        <a:rPr lang="en-US" sz="800">
                          <a:solidFill>
                            <a:srgbClr val="000000"/>
                          </a:solidFill>
                          <a:latin typeface="Arial"/>
                          <a:ea typeface="Arial"/>
                          <a:cs typeface="Arial"/>
                          <a:sym typeface="Arial"/>
                        </a:rPr>
                        <a:t>, </a:t>
                      </a:r>
                      <a:r>
                        <a:rPr lang="en-US" sz="800"/>
                        <a:t>agua potable</a:t>
                      </a:r>
                      <a:r>
                        <a:rPr lang="en-US" sz="800">
                          <a:solidFill>
                            <a:srgbClr val="000000"/>
                          </a:solidFill>
                          <a:latin typeface="Arial"/>
                          <a:ea typeface="Arial"/>
                          <a:cs typeface="Arial"/>
                          <a:sym typeface="Arial"/>
                        </a:rPr>
                        <a:t>, </a:t>
                      </a:r>
                      <a:r>
                        <a:rPr lang="en-US" sz="800"/>
                        <a:t>eléctricas</a:t>
                      </a:r>
                      <a:r>
                        <a:rPr lang="en-US" sz="800">
                          <a:solidFill>
                            <a:srgbClr val="000000"/>
                          </a:solidFill>
                          <a:latin typeface="Arial"/>
                          <a:ea typeface="Arial"/>
                          <a:cs typeface="Arial"/>
                          <a:sym typeface="Arial"/>
                        </a:rPr>
                        <a:t>, </a:t>
                      </a:r>
                      <a:r>
                        <a:rPr lang="en-US" sz="800"/>
                        <a:t>líneas de productos</a:t>
                      </a:r>
                      <a:r>
                        <a:rPr lang="en-US" sz="800">
                          <a:solidFill>
                            <a:srgbClr val="000000"/>
                          </a:solidFill>
                          <a:latin typeface="Arial"/>
                          <a:ea typeface="Arial"/>
                          <a:cs typeface="Arial"/>
                          <a:sym typeface="Arial"/>
                        </a:rPr>
                        <a:t>, y/o l</a:t>
                      </a:r>
                      <a:r>
                        <a:rPr lang="en-US" sz="800"/>
                        <a:t>íneas de gas </a:t>
                      </a:r>
                      <a:r>
                        <a:rPr lang="en-US" sz="800">
                          <a:solidFill>
                            <a:srgbClr val="000000"/>
                          </a:solidFill>
                          <a:latin typeface="Arial"/>
                          <a:ea typeface="Arial"/>
                          <a:cs typeface="Arial"/>
                          <a:sym typeface="Arial"/>
                        </a:rPr>
                        <a:t>natural, </a:t>
                      </a:r>
                      <a:r>
                        <a:rPr lang="en-US" sz="800"/>
                        <a:t>tubería</a:t>
                      </a:r>
                      <a:r>
                        <a:rPr lang="en-US" sz="800">
                          <a:solidFill>
                            <a:srgbClr val="000000"/>
                          </a:solidFill>
                          <a:latin typeface="Arial"/>
                          <a:ea typeface="Arial"/>
                          <a:cs typeface="Arial"/>
                          <a:sym typeface="Arial"/>
                        </a:rPr>
                        <a:t>, etc.</a:t>
                      </a:r>
                      <a:r>
                        <a:rPr lang="en-US" sz="800"/>
                        <a:t>, cimientos y </a:t>
                      </a:r>
                      <a:r>
                        <a:rPr lang="en-US" sz="800">
                          <a:solidFill>
                            <a:srgbClr val="000000"/>
                          </a:solidFill>
                          <a:latin typeface="Arial"/>
                          <a:ea typeface="Arial"/>
                          <a:cs typeface="Arial"/>
                          <a:sym typeface="Arial"/>
                        </a:rPr>
                        <a:t> </a:t>
                      </a:r>
                      <a:r>
                        <a:rPr lang="en-US" sz="800"/>
                        <a:t>bases</a:t>
                      </a:r>
                      <a:r>
                        <a:rPr lang="en-US" sz="800">
                          <a:solidFill>
                            <a:srgbClr val="000000"/>
                          </a:solidFill>
                          <a:latin typeface="Arial"/>
                          <a:ea typeface="Arial"/>
                          <a:cs typeface="Arial"/>
                          <a:sym typeface="Arial"/>
                        </a:rPr>
                        <a:t> y compartir esta informaci</a:t>
                      </a:r>
                      <a:r>
                        <a:rPr lang="en-US" sz="800"/>
                        <a:t>ón con todos los empleados en el trabajo durante las reuniones de planeamiento anterior al trabajo y de las herramientas para asegurarse de que las excavaciones no causarán daño a los servicios públicos subterráneos o afectarán la estabilidad de edificios cercanos.</a:t>
                      </a:r>
                      <a:r>
                        <a:rPr lang="en-US" sz="800">
                          <a:solidFill>
                            <a:srgbClr val="000000"/>
                          </a:solidFill>
                          <a:latin typeface="Arial"/>
                          <a:ea typeface="Arial"/>
                          <a:cs typeface="Arial"/>
                          <a:sym typeface="Arial"/>
                        </a:rPr>
                        <a:t> </a:t>
                      </a:r>
                      <a:endParaRPr sz="900">
                        <a:solidFill>
                          <a:srgbClr val="000000"/>
                        </a:solidFill>
                        <a:latin typeface="Times New Roman"/>
                        <a:ea typeface="Times New Roman"/>
                        <a:cs typeface="Times New Roman"/>
                        <a:sym typeface="Times New Roman"/>
                      </a:endParaRPr>
                    </a:p>
                    <a:p>
                      <a:pPr marL="0" marR="0" lvl="0" indent="0" algn="l" rtl="0">
                        <a:spcBef>
                          <a:spcPts val="0"/>
                        </a:spcBef>
                        <a:spcAft>
                          <a:spcPts val="0"/>
                        </a:spcAft>
                        <a:buNone/>
                      </a:pPr>
                      <a:r>
                        <a:rPr lang="en-US" sz="800">
                          <a:latin typeface="Arial"/>
                          <a:ea typeface="Arial"/>
                          <a:cs typeface="Arial"/>
                          <a:sym typeface="Arial"/>
                        </a:rPr>
                        <a:t> </a:t>
                      </a:r>
                      <a:endParaRPr/>
                    </a:p>
                  </a:txBody>
                  <a:tcPr marL="52900" marR="52900" marT="0" marB="0">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147800">
                <a:tc vMerge="1">
                  <a:txBody>
                    <a:bodyPr/>
                    <a:lstStyle/>
                    <a:p>
                      <a:endParaRPr lang="en-US"/>
                    </a:p>
                  </a:txBody>
                  <a:tcPr/>
                </a:tc>
                <a:tc>
                  <a:txBody>
                    <a:bodyPr/>
                    <a:lstStyle/>
                    <a:p>
                      <a:pPr marL="0" marR="160020" lvl="0" indent="0" algn="l" rtl="0">
                        <a:spcBef>
                          <a:spcPts val="0"/>
                        </a:spcBef>
                        <a:spcAft>
                          <a:spcPts val="0"/>
                        </a:spcAft>
                        <a:buNone/>
                      </a:pPr>
                      <a:r>
                        <a:rPr lang="en-US" sz="800">
                          <a:latin typeface="Arial"/>
                          <a:ea typeface="Arial"/>
                          <a:cs typeface="Arial"/>
                          <a:sym typeface="Arial"/>
                        </a:rPr>
                        <a:t> </a:t>
                      </a:r>
                      <a:endParaRPr/>
                    </a:p>
                  </a:txBody>
                  <a:tcPr marL="52900" marR="529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5">
                  <a:txBody>
                    <a:bodyPr/>
                    <a:lstStyle/>
                    <a:p>
                      <a:pPr marL="0" marR="0" lvl="0" indent="0" algn="l" rtl="0">
                        <a:spcBef>
                          <a:spcPts val="0"/>
                        </a:spcBef>
                        <a:spcAft>
                          <a:spcPts val="0"/>
                        </a:spcAft>
                        <a:buNone/>
                      </a:pPr>
                      <a:r>
                        <a:rPr lang="en-US" sz="800">
                          <a:latin typeface="Arial"/>
                          <a:ea typeface="Arial"/>
                          <a:cs typeface="Arial"/>
                          <a:sym typeface="Arial"/>
                        </a:rPr>
                        <a:t> </a:t>
                      </a:r>
                      <a:endParaRPr/>
                    </a:p>
                  </a:txBody>
                  <a:tcPr marL="52900" marR="52900" marT="0" marB="0">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116775">
                <a:tc vMerge="1">
                  <a:txBody>
                    <a:bodyPr/>
                    <a:lstStyle/>
                    <a:p>
                      <a:endParaRPr lang="en-US"/>
                    </a:p>
                  </a:txBody>
                  <a:tcPr/>
                </a:tc>
                <a:tc>
                  <a:txBody>
                    <a:bodyPr/>
                    <a:lstStyle/>
                    <a:p>
                      <a:pPr marL="0" marR="160020" lvl="0" indent="0" algn="l" rtl="0">
                        <a:spcBef>
                          <a:spcPts val="0"/>
                        </a:spcBef>
                        <a:spcAft>
                          <a:spcPts val="0"/>
                        </a:spcAft>
                        <a:buNone/>
                      </a:pPr>
                      <a:r>
                        <a:rPr lang="en-US" sz="800">
                          <a:latin typeface="Arial"/>
                          <a:ea typeface="Arial"/>
                          <a:cs typeface="Arial"/>
                          <a:sym typeface="Arial"/>
                        </a:rPr>
                        <a:t> </a:t>
                      </a:r>
                      <a:endParaRPr/>
                    </a:p>
                  </a:txBody>
                  <a:tcPr marL="52900" marR="5290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gridSpan="5">
                  <a:txBody>
                    <a:bodyPr/>
                    <a:lstStyle/>
                    <a:p>
                      <a:pPr marL="0" marR="0" lvl="0" indent="0" algn="l" rtl="0">
                        <a:spcBef>
                          <a:spcPts val="0"/>
                        </a:spcBef>
                        <a:spcAft>
                          <a:spcPts val="0"/>
                        </a:spcAft>
                        <a:buNone/>
                      </a:pPr>
                      <a:r>
                        <a:rPr lang="en-US" sz="800">
                          <a:latin typeface="Arial"/>
                          <a:ea typeface="Arial"/>
                          <a:cs typeface="Arial"/>
                          <a:sym typeface="Arial"/>
                        </a:rPr>
                        <a:t> </a:t>
                      </a:r>
                      <a:endParaRPr/>
                    </a:p>
                  </a:txBody>
                  <a:tcPr marL="52900" marR="52900" marT="0" marB="0">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bl>
          </a:graphicData>
        </a:graphic>
      </p:graphicFrame>
      <p:sp>
        <p:nvSpPr>
          <p:cNvPr id="637" name="Google Shape;637;p75"/>
          <p:cNvSpPr txBox="1"/>
          <p:nvPr/>
        </p:nvSpPr>
        <p:spPr>
          <a:xfrm>
            <a:off x="838200" y="1951173"/>
            <a:ext cx="4918024"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dirty="0" err="1">
                <a:solidFill>
                  <a:schemeClr val="dk1"/>
                </a:solidFill>
                <a:latin typeface="Times New Roman"/>
                <a:ea typeface="Times New Roman"/>
                <a:cs typeface="Times New Roman"/>
                <a:sym typeface="Times New Roman"/>
              </a:rPr>
              <a:t>Secciones</a:t>
            </a:r>
            <a:r>
              <a:rPr lang="en-US" sz="3200" dirty="0">
                <a:solidFill>
                  <a:schemeClr val="dk1"/>
                </a:solidFill>
                <a:latin typeface="Times New Roman"/>
                <a:ea typeface="Times New Roman"/>
                <a:cs typeface="Times New Roman"/>
                <a:sym typeface="Times New Roman"/>
              </a:rPr>
              <a:t>:</a:t>
            </a:r>
            <a:endParaRPr dirty="0"/>
          </a:p>
          <a:p>
            <a:pPr marL="0" marR="0" lvl="0" indent="0" algn="l" rtl="0">
              <a:lnSpc>
                <a:spcPct val="90000"/>
              </a:lnSpc>
              <a:spcBef>
                <a:spcPts val="1000"/>
              </a:spcBef>
              <a:spcAft>
                <a:spcPts val="0"/>
              </a:spcAft>
              <a:buClr>
                <a:schemeClr val="dk1"/>
              </a:buClr>
              <a:buSzPts val="3200"/>
              <a:buFont typeface="Arial"/>
              <a:buNone/>
            </a:pPr>
            <a:endParaRPr sz="3200" dirty="0">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3200"/>
              <a:buFont typeface="Arial"/>
              <a:buChar char="•"/>
            </a:pPr>
            <a:r>
              <a:rPr lang="en-US" sz="3200" u="sng" dirty="0" err="1">
                <a:solidFill>
                  <a:schemeClr val="dk1"/>
                </a:solidFill>
                <a:latin typeface="Times New Roman"/>
                <a:ea typeface="Times New Roman"/>
                <a:cs typeface="Times New Roman"/>
                <a:sym typeface="Times New Roman"/>
              </a:rPr>
              <a:t>Descripción</a:t>
            </a:r>
            <a:r>
              <a:rPr lang="en-US" sz="3200" u="sng" dirty="0">
                <a:solidFill>
                  <a:schemeClr val="dk1"/>
                </a:solidFill>
                <a:latin typeface="Times New Roman"/>
                <a:ea typeface="Times New Roman"/>
                <a:cs typeface="Times New Roman"/>
                <a:sym typeface="Times New Roman"/>
              </a:rPr>
              <a:t> </a:t>
            </a:r>
            <a:r>
              <a:rPr lang="en-US" sz="3200" u="sng" dirty="0" err="1">
                <a:solidFill>
                  <a:schemeClr val="dk1"/>
                </a:solidFill>
                <a:latin typeface="Times New Roman"/>
                <a:ea typeface="Times New Roman"/>
                <a:cs typeface="Times New Roman"/>
                <a:sym typeface="Times New Roman"/>
              </a:rPr>
              <a:t>paso</a:t>
            </a:r>
            <a:r>
              <a:rPr lang="en-US" sz="3200" u="sng" dirty="0">
                <a:solidFill>
                  <a:schemeClr val="dk1"/>
                </a:solidFill>
                <a:latin typeface="Times New Roman"/>
                <a:ea typeface="Times New Roman"/>
                <a:cs typeface="Times New Roman"/>
                <a:sym typeface="Times New Roman"/>
              </a:rPr>
              <a:t> a </a:t>
            </a:r>
            <a:r>
              <a:rPr lang="en-US" sz="3200" u="sng" dirty="0" err="1">
                <a:solidFill>
                  <a:schemeClr val="dk1"/>
                </a:solidFill>
                <a:latin typeface="Times New Roman"/>
                <a:ea typeface="Times New Roman"/>
                <a:cs typeface="Times New Roman"/>
                <a:sym typeface="Times New Roman"/>
              </a:rPr>
              <a:t>pasos</a:t>
            </a:r>
            <a:r>
              <a:rPr lang="en-US" sz="3200" u="sng" dirty="0">
                <a:solidFill>
                  <a:schemeClr val="dk1"/>
                </a:solidFill>
                <a:latin typeface="Times New Roman"/>
                <a:ea typeface="Times New Roman"/>
                <a:cs typeface="Times New Roman"/>
                <a:sym typeface="Times New Roman"/>
              </a:rPr>
              <a:t> del </a:t>
            </a:r>
            <a:r>
              <a:rPr lang="en-US" sz="3200" u="sng" dirty="0" err="1">
                <a:solidFill>
                  <a:schemeClr val="dk1"/>
                </a:solidFill>
                <a:latin typeface="Times New Roman"/>
                <a:ea typeface="Times New Roman"/>
                <a:cs typeface="Times New Roman"/>
                <a:sym typeface="Times New Roman"/>
              </a:rPr>
              <a:t>trabajo</a:t>
            </a:r>
            <a:r>
              <a:rPr lang="en-US" sz="3200" u="sng" dirty="0">
                <a:solidFill>
                  <a:schemeClr val="dk1"/>
                </a:solidFill>
                <a:latin typeface="Times New Roman"/>
                <a:ea typeface="Times New Roman"/>
                <a:cs typeface="Times New Roman"/>
                <a:sym typeface="Times New Roman"/>
              </a:rPr>
              <a:t>.</a:t>
            </a:r>
            <a:endParaRPr sz="3200" u="sng" dirty="0">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3200"/>
              <a:buFont typeface="Arial"/>
              <a:buChar char="•"/>
            </a:pPr>
            <a:r>
              <a:rPr lang="en-US" sz="3200" dirty="0" err="1">
                <a:solidFill>
                  <a:schemeClr val="dk1"/>
                </a:solidFill>
                <a:latin typeface="Times New Roman"/>
                <a:ea typeface="Times New Roman"/>
                <a:cs typeface="Times New Roman"/>
                <a:sym typeface="Times New Roman"/>
              </a:rPr>
              <a:t>Peligros</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potenciales</a:t>
            </a:r>
            <a:endParaRPr sz="3200" dirty="0">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3200"/>
              <a:buFont typeface="Arial"/>
              <a:buChar char="•"/>
            </a:pPr>
            <a:r>
              <a:rPr lang="en-US" sz="3200" dirty="0" err="1">
                <a:solidFill>
                  <a:schemeClr val="dk1"/>
                </a:solidFill>
                <a:latin typeface="Times New Roman"/>
                <a:ea typeface="Times New Roman"/>
                <a:cs typeface="Times New Roman"/>
                <a:sym typeface="Times New Roman"/>
              </a:rPr>
              <a:t>Acciones</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críticas</a:t>
            </a:r>
            <a:r>
              <a:rPr lang="en-US" sz="3200" dirty="0">
                <a:solidFill>
                  <a:schemeClr val="dk1"/>
                </a:solidFill>
                <a:latin typeface="Times New Roman"/>
                <a:ea typeface="Times New Roman"/>
                <a:cs typeface="Times New Roman"/>
                <a:sym typeface="Times New Roman"/>
              </a:rPr>
              <a:t> para </a:t>
            </a:r>
            <a:r>
              <a:rPr lang="en-US" sz="3200" u="sng" dirty="0" err="1">
                <a:solidFill>
                  <a:schemeClr val="dk1"/>
                </a:solidFill>
                <a:latin typeface="Times New Roman"/>
                <a:ea typeface="Times New Roman"/>
                <a:cs typeface="Times New Roman"/>
                <a:sym typeface="Times New Roman"/>
              </a:rPr>
              <a:t>reducir</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peligros</a:t>
            </a:r>
            <a:endParaRPr sz="3200" dirty="0">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3200"/>
              <a:buFont typeface="Arial"/>
              <a:buChar char="•"/>
            </a:pPr>
            <a:r>
              <a:rPr lang="en-US" sz="3200" dirty="0">
                <a:solidFill>
                  <a:schemeClr val="dk1"/>
                </a:solidFill>
                <a:latin typeface="Times New Roman"/>
                <a:ea typeface="Times New Roman"/>
                <a:cs typeface="Times New Roman"/>
                <a:sym typeface="Times New Roman"/>
              </a:rPr>
              <a:t>EPP </a:t>
            </a:r>
            <a:r>
              <a:rPr lang="en-US" sz="3200" dirty="0" err="1">
                <a:solidFill>
                  <a:schemeClr val="dk1"/>
                </a:solidFill>
                <a:latin typeface="Times New Roman"/>
                <a:ea typeface="Times New Roman"/>
                <a:cs typeface="Times New Roman"/>
                <a:sym typeface="Times New Roman"/>
              </a:rPr>
              <a:t>mínimo</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requerido</a:t>
            </a:r>
            <a:endParaRPr sz="3200" dirty="0">
              <a:solidFill>
                <a:schemeClr val="dk1"/>
              </a:solidFill>
              <a:latin typeface="Times New Roman"/>
              <a:ea typeface="Times New Roman"/>
              <a:cs typeface="Times New Roman"/>
              <a:sym typeface="Times New Roman"/>
            </a:endParaRPr>
          </a:p>
          <a:p>
            <a:pPr marL="228600" marR="0" lvl="0" indent="-25400" algn="l" rtl="0">
              <a:lnSpc>
                <a:spcPct val="90000"/>
              </a:lnSpc>
              <a:spcBef>
                <a:spcPts val="1000"/>
              </a:spcBef>
              <a:spcAft>
                <a:spcPts val="0"/>
              </a:spcAft>
              <a:buClr>
                <a:schemeClr val="dk1"/>
              </a:buClr>
              <a:buSzPts val="3200"/>
              <a:buFont typeface="Arial"/>
              <a:buNone/>
            </a:pPr>
            <a:endParaRPr sz="3200" dirty="0">
              <a:solidFill>
                <a:schemeClr val="dk1"/>
              </a:solidFill>
              <a:latin typeface="Times New Roman"/>
              <a:ea typeface="Times New Roman"/>
              <a:cs typeface="Times New Roman"/>
              <a:sym typeface="Times New Roman"/>
            </a:endParaRPr>
          </a:p>
          <a:p>
            <a:pPr marL="228600" marR="0" lvl="0" indent="-25400" algn="l" rtl="0">
              <a:lnSpc>
                <a:spcPct val="90000"/>
              </a:lnSpc>
              <a:spcBef>
                <a:spcPts val="1000"/>
              </a:spcBef>
              <a:spcAft>
                <a:spcPts val="0"/>
              </a:spcAft>
              <a:buClr>
                <a:schemeClr val="dk1"/>
              </a:buClr>
              <a:buSzPts val="3200"/>
              <a:buFont typeface="Arial"/>
              <a:buNone/>
            </a:pPr>
            <a:endParaRPr sz="3200" dirty="0">
              <a:solidFill>
                <a:schemeClr val="dk1"/>
              </a:solidFill>
              <a:latin typeface="Times New Roman"/>
              <a:ea typeface="Times New Roman"/>
              <a:cs typeface="Times New Roman"/>
              <a:sym typeface="Times New Roman"/>
            </a:endParaRPr>
          </a:p>
        </p:txBody>
      </p:sp>
      <p:sp>
        <p:nvSpPr>
          <p:cNvPr id="638" name="Google Shape;638;p75"/>
          <p:cNvSpPr txBox="1">
            <a:spLocks noGrp="1"/>
          </p:cNvSpPr>
          <p:nvPr>
            <p:ph type="body" idx="1"/>
          </p:nvPr>
        </p:nvSpPr>
        <p:spPr>
          <a:xfrm>
            <a:off x="3297212" y="1193556"/>
            <a:ext cx="4412105" cy="511701"/>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240"/>
              <a:buNone/>
            </a:pPr>
            <a:r>
              <a:rPr lang="en-US" sz="2240"/>
              <a:t>Análisis de riesgos laborales (JHA)</a:t>
            </a:r>
            <a:endParaRPr/>
          </a:p>
          <a:p>
            <a:pPr marL="457189" lvl="0" indent="-314949" algn="l" rtl="0">
              <a:lnSpc>
                <a:spcPct val="80000"/>
              </a:lnSpc>
              <a:spcBef>
                <a:spcPts val="448"/>
              </a:spcBef>
              <a:spcAft>
                <a:spcPts val="0"/>
              </a:spcAft>
              <a:buClr>
                <a:schemeClr val="dk1"/>
              </a:buClr>
              <a:buSzPts val="2240"/>
              <a:buNone/>
            </a:pPr>
            <a:endParaRPr sz="2240"/>
          </a:p>
        </p:txBody>
      </p:sp>
      <p:sp>
        <p:nvSpPr>
          <p:cNvPr id="639" name="Google Shape;639;p75"/>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Programa de seguridad</a:t>
            </a:r>
            <a:endParaRPr>
              <a:latin typeface="Arial Black"/>
              <a:ea typeface="Arial Black"/>
              <a:cs typeface="Arial Black"/>
              <a:sym typeface="Arial Black"/>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pic>
        <p:nvPicPr>
          <p:cNvPr id="646" name="Google Shape;646;p76" descr="A pencil writing red check marks in boxes."/>
          <p:cNvPicPr preferRelativeResize="0"/>
          <p:nvPr/>
        </p:nvPicPr>
        <p:blipFill rotWithShape="1">
          <a:blip r:embed="rId3">
            <a:alphaModFix/>
          </a:blip>
          <a:srcRect/>
          <a:stretch/>
        </p:blipFill>
        <p:spPr>
          <a:xfrm>
            <a:off x="5756223" y="2112273"/>
            <a:ext cx="4791856" cy="3593892"/>
          </a:xfrm>
          <a:prstGeom prst="rect">
            <a:avLst/>
          </a:prstGeom>
          <a:noFill/>
          <a:ln>
            <a:noFill/>
          </a:ln>
        </p:spPr>
      </p:pic>
      <p:sp>
        <p:nvSpPr>
          <p:cNvPr id="647" name="Google Shape;647;p76"/>
          <p:cNvSpPr txBox="1"/>
          <p:nvPr/>
        </p:nvSpPr>
        <p:spPr>
          <a:xfrm>
            <a:off x="6071849" y="5936997"/>
            <a:ext cx="4793521"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Esta imagen por cortesía de Creative Commons</a:t>
            </a:r>
            <a:endParaRPr/>
          </a:p>
        </p:txBody>
      </p:sp>
      <p:sp>
        <p:nvSpPr>
          <p:cNvPr id="648" name="Google Shape;648;p76"/>
          <p:cNvSpPr txBox="1"/>
          <p:nvPr/>
        </p:nvSpPr>
        <p:spPr>
          <a:xfrm>
            <a:off x="6071849" y="5706165"/>
            <a:ext cx="4791856"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u="sng">
                <a:solidFill>
                  <a:schemeClr val="hlink"/>
                </a:solidFill>
                <a:latin typeface="Times New Roman"/>
                <a:ea typeface="Times New Roman"/>
                <a:cs typeface="Times New Roman"/>
                <a:sym typeface="Times New Roman"/>
                <a:hlinkClick r:id="rId4"/>
              </a:rPr>
              <a:t>Esta foto</a:t>
            </a:r>
            <a:r>
              <a:rPr lang="en-US" sz="900">
                <a:solidFill>
                  <a:schemeClr val="dk1"/>
                </a:solidFill>
                <a:latin typeface="Times New Roman"/>
                <a:ea typeface="Times New Roman"/>
                <a:cs typeface="Times New Roman"/>
                <a:sym typeface="Times New Roman"/>
              </a:rPr>
              <a:t> por autor desconocido es licensiada  </a:t>
            </a:r>
            <a:r>
              <a:rPr lang="en-US" sz="900" u="sng">
                <a:solidFill>
                  <a:schemeClr val="hlink"/>
                </a:solidFill>
                <a:latin typeface="Times New Roman"/>
                <a:ea typeface="Times New Roman"/>
                <a:cs typeface="Times New Roman"/>
                <a:sym typeface="Times New Roman"/>
                <a:hlinkClick r:id="rId5"/>
              </a:rPr>
              <a:t>CC BY</a:t>
            </a:r>
            <a:endParaRPr sz="900">
              <a:solidFill>
                <a:schemeClr val="dk1"/>
              </a:solidFill>
              <a:latin typeface="Times New Roman"/>
              <a:ea typeface="Times New Roman"/>
              <a:cs typeface="Times New Roman"/>
              <a:sym typeface="Times New Roman"/>
            </a:endParaRPr>
          </a:p>
        </p:txBody>
      </p:sp>
      <p:sp>
        <p:nvSpPr>
          <p:cNvPr id="649" name="Google Shape;649;p76"/>
          <p:cNvSpPr txBox="1"/>
          <p:nvPr/>
        </p:nvSpPr>
        <p:spPr>
          <a:xfrm>
            <a:off x="838198" y="2005013"/>
            <a:ext cx="5257801"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u="sng" dirty="0" err="1">
                <a:solidFill>
                  <a:schemeClr val="dk1"/>
                </a:solidFill>
                <a:latin typeface="Times New Roman"/>
                <a:ea typeface="Times New Roman"/>
                <a:cs typeface="Times New Roman"/>
                <a:sym typeface="Times New Roman"/>
              </a:rPr>
              <a:t>Inspección</a:t>
            </a:r>
            <a:r>
              <a:rPr lang="en-US" sz="3200" u="sng" dirty="0">
                <a:solidFill>
                  <a:schemeClr val="dk1"/>
                </a:solidFill>
                <a:latin typeface="Times New Roman"/>
                <a:ea typeface="Times New Roman"/>
                <a:cs typeface="Times New Roman"/>
                <a:sym typeface="Times New Roman"/>
              </a:rPr>
              <a:t> de:</a:t>
            </a:r>
            <a:endParaRPr u="sng" dirty="0"/>
          </a:p>
          <a:p>
            <a:pPr marL="228600" marR="0" lvl="0" indent="-25400" algn="l" rtl="0">
              <a:lnSpc>
                <a:spcPct val="90000"/>
              </a:lnSpc>
              <a:spcBef>
                <a:spcPts val="1000"/>
              </a:spcBef>
              <a:spcAft>
                <a:spcPts val="0"/>
              </a:spcAft>
              <a:buClr>
                <a:schemeClr val="dk1"/>
              </a:buClr>
              <a:buSzPts val="3200"/>
              <a:buFont typeface="Arial"/>
              <a:buNone/>
            </a:pPr>
            <a:endParaRPr sz="3200" dirty="0">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3200"/>
              <a:buFont typeface="Arial"/>
              <a:buChar char="•"/>
            </a:pPr>
            <a:r>
              <a:rPr lang="en-US" sz="3200" dirty="0" err="1">
                <a:solidFill>
                  <a:schemeClr val="dk1"/>
                </a:solidFill>
                <a:latin typeface="Times New Roman"/>
                <a:ea typeface="Times New Roman"/>
                <a:cs typeface="Times New Roman"/>
                <a:sym typeface="Times New Roman"/>
              </a:rPr>
              <a:t>Riesgos</a:t>
            </a:r>
            <a:endParaRPr sz="3200" dirty="0">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3200"/>
              <a:buFont typeface="Arial"/>
              <a:buChar char="•"/>
            </a:pPr>
            <a:r>
              <a:rPr lang="en-US" sz="3200" dirty="0" err="1">
                <a:solidFill>
                  <a:schemeClr val="dk1"/>
                </a:solidFill>
                <a:latin typeface="Times New Roman"/>
                <a:ea typeface="Times New Roman"/>
                <a:cs typeface="Times New Roman"/>
                <a:sym typeface="Times New Roman"/>
              </a:rPr>
              <a:t>Acceso</a:t>
            </a:r>
            <a:r>
              <a:rPr lang="en-US" sz="3200" dirty="0">
                <a:solidFill>
                  <a:schemeClr val="dk1"/>
                </a:solidFill>
                <a:latin typeface="Times New Roman"/>
                <a:ea typeface="Times New Roman"/>
                <a:cs typeface="Times New Roman"/>
                <a:sym typeface="Times New Roman"/>
              </a:rPr>
              <a:t> y </a:t>
            </a:r>
            <a:r>
              <a:rPr lang="en-US" sz="3200" dirty="0" err="1">
                <a:solidFill>
                  <a:schemeClr val="dk1"/>
                </a:solidFill>
                <a:latin typeface="Times New Roman"/>
                <a:ea typeface="Times New Roman"/>
                <a:cs typeface="Times New Roman"/>
                <a:sym typeface="Times New Roman"/>
              </a:rPr>
              <a:t>salida</a:t>
            </a:r>
            <a:endParaRPr sz="3200" dirty="0">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3200"/>
              <a:buFont typeface="Arial"/>
              <a:buChar char="•"/>
            </a:pPr>
            <a:r>
              <a:rPr lang="en-US" sz="3200" dirty="0" err="1">
                <a:solidFill>
                  <a:schemeClr val="dk1"/>
                </a:solidFill>
                <a:latin typeface="Times New Roman"/>
                <a:ea typeface="Times New Roman"/>
                <a:cs typeface="Times New Roman"/>
                <a:sym typeface="Times New Roman"/>
              </a:rPr>
              <a:t>Espacios</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confinados</a:t>
            </a:r>
            <a:endParaRPr sz="3200" dirty="0">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3200"/>
              <a:buFont typeface="Arial"/>
              <a:buChar char="•"/>
            </a:pPr>
            <a:r>
              <a:rPr lang="en-US" sz="3200" dirty="0">
                <a:solidFill>
                  <a:schemeClr val="dk1"/>
                </a:solidFill>
                <a:latin typeface="Times New Roman"/>
                <a:ea typeface="Times New Roman"/>
                <a:cs typeface="Times New Roman"/>
                <a:sym typeface="Times New Roman"/>
              </a:rPr>
              <a:t>EPP</a:t>
            </a:r>
            <a:endParaRPr dirty="0"/>
          </a:p>
          <a:p>
            <a:pPr marL="228600" marR="0" lvl="0" indent="-228600" algn="l" rtl="0">
              <a:lnSpc>
                <a:spcPct val="90000"/>
              </a:lnSpc>
              <a:spcBef>
                <a:spcPts val="1000"/>
              </a:spcBef>
              <a:spcAft>
                <a:spcPts val="0"/>
              </a:spcAft>
              <a:buClr>
                <a:schemeClr val="dk1"/>
              </a:buClr>
              <a:buSzPts val="3200"/>
              <a:buFont typeface="Arial"/>
              <a:buChar char="•"/>
            </a:pPr>
            <a:r>
              <a:rPr lang="en-US" sz="3200" u="sng" dirty="0" err="1">
                <a:solidFill>
                  <a:schemeClr val="dk1"/>
                </a:solidFill>
                <a:latin typeface="Times New Roman"/>
                <a:ea typeface="Times New Roman"/>
                <a:cs typeface="Times New Roman"/>
                <a:sym typeface="Times New Roman"/>
              </a:rPr>
              <a:t>Limpieza</a:t>
            </a:r>
            <a:r>
              <a:rPr lang="en-US" sz="3200" u="sng" dirty="0">
                <a:solidFill>
                  <a:schemeClr val="dk1"/>
                </a:solidFill>
                <a:latin typeface="Times New Roman"/>
                <a:ea typeface="Times New Roman"/>
                <a:cs typeface="Times New Roman"/>
                <a:sym typeface="Times New Roman"/>
              </a:rPr>
              <a:t> del </a:t>
            </a:r>
            <a:r>
              <a:rPr lang="en-US" sz="3200" u="sng" dirty="0" err="1">
                <a:solidFill>
                  <a:schemeClr val="dk1"/>
                </a:solidFill>
                <a:latin typeface="Times New Roman"/>
                <a:ea typeface="Times New Roman"/>
                <a:cs typeface="Times New Roman"/>
                <a:sym typeface="Times New Roman"/>
              </a:rPr>
              <a:t>área</a:t>
            </a:r>
            <a:endParaRPr u="sng" dirty="0"/>
          </a:p>
        </p:txBody>
      </p:sp>
      <p:sp>
        <p:nvSpPr>
          <p:cNvPr id="650" name="Google Shape;650;p76"/>
          <p:cNvSpPr txBox="1">
            <a:spLocks noGrp="1"/>
          </p:cNvSpPr>
          <p:nvPr>
            <p:ph type="body" idx="1"/>
          </p:nvPr>
        </p:nvSpPr>
        <p:spPr>
          <a:xfrm>
            <a:off x="4653197" y="1313028"/>
            <a:ext cx="2206053" cy="93114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960"/>
              <a:buNone/>
            </a:pPr>
            <a:r>
              <a:rPr lang="en-US" sz="2960"/>
              <a:t>Inspecciones</a:t>
            </a:r>
            <a:endParaRPr sz="2960"/>
          </a:p>
          <a:p>
            <a:pPr marL="0" lvl="0" indent="0" algn="l" rtl="0">
              <a:spcBef>
                <a:spcPts val="592"/>
              </a:spcBef>
              <a:spcAft>
                <a:spcPts val="0"/>
              </a:spcAft>
              <a:buClr>
                <a:schemeClr val="dk1"/>
              </a:buClr>
              <a:buSzPts val="2960"/>
              <a:buNone/>
            </a:pPr>
            <a:endParaRPr sz="2960"/>
          </a:p>
          <a:p>
            <a:pPr marL="457189" lvl="0" indent="-269229" algn="l" rtl="0">
              <a:spcBef>
                <a:spcPts val="592"/>
              </a:spcBef>
              <a:spcAft>
                <a:spcPts val="0"/>
              </a:spcAft>
              <a:buClr>
                <a:schemeClr val="dk1"/>
              </a:buClr>
              <a:buSzPts val="2960"/>
              <a:buNone/>
            </a:pPr>
            <a:endParaRPr sz="2960"/>
          </a:p>
        </p:txBody>
      </p:sp>
      <p:sp>
        <p:nvSpPr>
          <p:cNvPr id="651" name="Google Shape;651;p76"/>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Programa de seguridad</a:t>
            </a:r>
            <a:endParaRPr>
              <a:latin typeface="Arial Black"/>
              <a:ea typeface="Arial Black"/>
              <a:cs typeface="Arial Black"/>
              <a:sym typeface="Arial Black"/>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65</a:t>
            </a:fld>
            <a:endParaRPr/>
          </a:p>
        </p:txBody>
      </p:sp>
      <p:pic>
        <p:nvPicPr>
          <p:cNvPr id="658" name="Google Shape;658;p77" descr="A pencil writing green check marks in boxes."/>
          <p:cNvPicPr preferRelativeResize="0"/>
          <p:nvPr/>
        </p:nvPicPr>
        <p:blipFill rotWithShape="1">
          <a:blip r:embed="rId3">
            <a:alphaModFix/>
          </a:blip>
          <a:srcRect/>
          <a:stretch/>
        </p:blipFill>
        <p:spPr>
          <a:xfrm>
            <a:off x="6047208" y="1958245"/>
            <a:ext cx="4575144" cy="3431358"/>
          </a:xfrm>
          <a:prstGeom prst="rect">
            <a:avLst/>
          </a:prstGeom>
          <a:noFill/>
          <a:ln>
            <a:noFill/>
          </a:ln>
        </p:spPr>
      </p:pic>
      <p:sp>
        <p:nvSpPr>
          <p:cNvPr id="659" name="Google Shape;659;p77"/>
          <p:cNvSpPr txBox="1"/>
          <p:nvPr/>
        </p:nvSpPr>
        <p:spPr>
          <a:xfrm>
            <a:off x="838200" y="1951173"/>
            <a:ext cx="4918024"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dirty="0" err="1">
                <a:solidFill>
                  <a:schemeClr val="dk1"/>
                </a:solidFill>
                <a:latin typeface="Times New Roman"/>
                <a:ea typeface="Times New Roman"/>
                <a:cs typeface="Times New Roman"/>
                <a:sym typeface="Times New Roman"/>
              </a:rPr>
              <a:t>Inspección</a:t>
            </a:r>
            <a:r>
              <a:rPr lang="en-US" sz="3200" dirty="0">
                <a:solidFill>
                  <a:schemeClr val="dk1"/>
                </a:solidFill>
                <a:latin typeface="Times New Roman"/>
                <a:ea typeface="Times New Roman"/>
                <a:cs typeface="Times New Roman"/>
                <a:sym typeface="Times New Roman"/>
              </a:rPr>
              <a:t> de:</a:t>
            </a:r>
            <a:endParaRPr dirty="0"/>
          </a:p>
          <a:p>
            <a:pPr marL="228600" marR="0" lvl="0" indent="-25400" algn="l" rtl="0">
              <a:lnSpc>
                <a:spcPct val="90000"/>
              </a:lnSpc>
              <a:spcBef>
                <a:spcPts val="1000"/>
              </a:spcBef>
              <a:spcAft>
                <a:spcPts val="0"/>
              </a:spcAft>
              <a:buClr>
                <a:schemeClr val="dk1"/>
              </a:buClr>
              <a:buSzPts val="3200"/>
              <a:buFont typeface="Arial"/>
              <a:buNone/>
            </a:pPr>
            <a:endParaRPr sz="3200" dirty="0">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3200"/>
              <a:buFont typeface="Arial"/>
              <a:buChar char="•"/>
            </a:pPr>
            <a:r>
              <a:rPr lang="en-US" sz="3200" dirty="0" err="1">
                <a:solidFill>
                  <a:schemeClr val="dk1"/>
                </a:solidFill>
                <a:latin typeface="Times New Roman"/>
                <a:ea typeface="Times New Roman"/>
                <a:cs typeface="Times New Roman"/>
                <a:sym typeface="Times New Roman"/>
              </a:rPr>
              <a:t>Falla</a:t>
            </a:r>
            <a:r>
              <a:rPr lang="en-US" sz="3200" dirty="0">
                <a:solidFill>
                  <a:schemeClr val="dk1"/>
                </a:solidFill>
                <a:latin typeface="Times New Roman"/>
                <a:ea typeface="Times New Roman"/>
                <a:cs typeface="Times New Roman"/>
                <a:sym typeface="Times New Roman"/>
              </a:rPr>
              <a:t> de </a:t>
            </a:r>
            <a:r>
              <a:rPr lang="en-US" sz="3200" dirty="0" err="1">
                <a:solidFill>
                  <a:schemeClr val="dk1"/>
                </a:solidFill>
                <a:latin typeface="Times New Roman"/>
                <a:ea typeface="Times New Roman"/>
                <a:cs typeface="Times New Roman"/>
                <a:sym typeface="Times New Roman"/>
              </a:rPr>
              <a:t>los</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sistemas</a:t>
            </a:r>
            <a:r>
              <a:rPr lang="en-US" sz="3200" dirty="0">
                <a:solidFill>
                  <a:schemeClr val="dk1"/>
                </a:solidFill>
                <a:latin typeface="Times New Roman"/>
                <a:ea typeface="Times New Roman"/>
                <a:cs typeface="Times New Roman"/>
                <a:sym typeface="Times New Roman"/>
              </a:rPr>
              <a:t> de </a:t>
            </a:r>
            <a:r>
              <a:rPr lang="en-US" sz="3200" dirty="0" err="1">
                <a:solidFill>
                  <a:schemeClr val="dk1"/>
                </a:solidFill>
                <a:latin typeface="Times New Roman"/>
                <a:ea typeface="Times New Roman"/>
                <a:cs typeface="Times New Roman"/>
                <a:sym typeface="Times New Roman"/>
              </a:rPr>
              <a:t>protección</a:t>
            </a:r>
            <a:endParaRPr sz="3200" dirty="0">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3200"/>
              <a:buFont typeface="Arial"/>
              <a:buChar char="•"/>
            </a:pPr>
            <a:r>
              <a:rPr lang="en-US" sz="3200" dirty="0">
                <a:solidFill>
                  <a:schemeClr val="dk1"/>
                </a:solidFill>
                <a:latin typeface="Times New Roman"/>
                <a:ea typeface="Times New Roman"/>
                <a:cs typeface="Times New Roman"/>
                <a:sym typeface="Times New Roman"/>
              </a:rPr>
              <a:t>Agua </a:t>
            </a:r>
            <a:r>
              <a:rPr lang="en-US" sz="3200" dirty="0" err="1">
                <a:solidFill>
                  <a:schemeClr val="dk1"/>
                </a:solidFill>
                <a:latin typeface="Times New Roman"/>
                <a:ea typeface="Times New Roman"/>
                <a:cs typeface="Times New Roman"/>
                <a:sym typeface="Times New Roman"/>
              </a:rPr>
              <a:t>acumulada</a:t>
            </a:r>
            <a:r>
              <a:rPr lang="en-US" sz="3200" dirty="0">
                <a:solidFill>
                  <a:schemeClr val="dk1"/>
                </a:solidFill>
                <a:latin typeface="Times New Roman"/>
                <a:ea typeface="Times New Roman"/>
                <a:cs typeface="Times New Roman"/>
                <a:sym typeface="Times New Roman"/>
              </a:rPr>
              <a:t> / </a:t>
            </a:r>
            <a:r>
              <a:rPr lang="en-US" sz="3200" dirty="0" err="1">
                <a:solidFill>
                  <a:schemeClr val="dk1"/>
                </a:solidFill>
                <a:latin typeface="Times New Roman"/>
                <a:ea typeface="Times New Roman"/>
                <a:cs typeface="Times New Roman"/>
                <a:sym typeface="Times New Roman"/>
              </a:rPr>
              <a:t>humedad</a:t>
            </a:r>
            <a:r>
              <a:rPr lang="en-US" sz="3200" dirty="0">
                <a:solidFill>
                  <a:schemeClr val="dk1"/>
                </a:solidFill>
                <a:latin typeface="Times New Roman"/>
                <a:ea typeface="Times New Roman"/>
                <a:cs typeface="Times New Roman"/>
                <a:sym typeface="Times New Roman"/>
              </a:rPr>
              <a:t> del </a:t>
            </a:r>
            <a:r>
              <a:rPr lang="en-US" sz="3200" dirty="0" err="1">
                <a:solidFill>
                  <a:schemeClr val="dk1"/>
                </a:solidFill>
                <a:latin typeface="Times New Roman"/>
                <a:ea typeface="Times New Roman"/>
                <a:cs typeface="Times New Roman"/>
                <a:sym typeface="Times New Roman"/>
              </a:rPr>
              <a:t>suelo</a:t>
            </a:r>
            <a:endParaRPr sz="3200" dirty="0">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3200"/>
              <a:buFont typeface="Arial"/>
              <a:buChar char="•"/>
            </a:pPr>
            <a:r>
              <a:rPr lang="en-US" sz="3200" dirty="0" err="1">
                <a:solidFill>
                  <a:schemeClr val="dk1"/>
                </a:solidFill>
                <a:latin typeface="Times New Roman"/>
                <a:ea typeface="Times New Roman"/>
                <a:cs typeface="Times New Roman"/>
                <a:sym typeface="Times New Roman"/>
              </a:rPr>
              <a:t>Grietas</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desprendimiento</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abultamiento</a:t>
            </a:r>
            <a:endParaRPr sz="3200" dirty="0">
              <a:solidFill>
                <a:schemeClr val="dk1"/>
              </a:solidFill>
              <a:latin typeface="Times New Roman"/>
              <a:ea typeface="Times New Roman"/>
              <a:cs typeface="Times New Roman"/>
              <a:sym typeface="Times New Roman"/>
            </a:endParaRPr>
          </a:p>
          <a:p>
            <a:pPr marL="0" marR="0" lvl="0" indent="0" algn="l" rtl="0">
              <a:lnSpc>
                <a:spcPct val="90000"/>
              </a:lnSpc>
              <a:spcBef>
                <a:spcPts val="1000"/>
              </a:spcBef>
              <a:spcAft>
                <a:spcPts val="0"/>
              </a:spcAft>
              <a:buClr>
                <a:schemeClr val="dk1"/>
              </a:buClr>
              <a:buSzPts val="3200"/>
              <a:buFont typeface="Arial"/>
              <a:buNone/>
            </a:pPr>
            <a:endParaRPr sz="3200" dirty="0">
              <a:solidFill>
                <a:schemeClr val="dk1"/>
              </a:solidFill>
              <a:latin typeface="Times New Roman"/>
              <a:ea typeface="Times New Roman"/>
              <a:cs typeface="Times New Roman"/>
              <a:sym typeface="Times New Roman"/>
            </a:endParaRPr>
          </a:p>
        </p:txBody>
      </p:sp>
      <p:sp>
        <p:nvSpPr>
          <p:cNvPr id="660" name="Google Shape;660;p77"/>
          <p:cNvSpPr txBox="1">
            <a:spLocks noGrp="1"/>
          </p:cNvSpPr>
          <p:nvPr>
            <p:ph type="body" idx="1"/>
          </p:nvPr>
        </p:nvSpPr>
        <p:spPr>
          <a:xfrm>
            <a:off x="4653197" y="1313028"/>
            <a:ext cx="2206053" cy="93114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960"/>
              <a:buNone/>
            </a:pPr>
            <a:r>
              <a:rPr lang="en-US" sz="2960"/>
              <a:t>Inspecciones</a:t>
            </a:r>
            <a:endParaRPr sz="2960"/>
          </a:p>
          <a:p>
            <a:pPr marL="0" lvl="0" indent="0" algn="l" rtl="0">
              <a:spcBef>
                <a:spcPts val="592"/>
              </a:spcBef>
              <a:spcAft>
                <a:spcPts val="0"/>
              </a:spcAft>
              <a:buClr>
                <a:schemeClr val="dk1"/>
              </a:buClr>
              <a:buSzPts val="2960"/>
              <a:buNone/>
            </a:pPr>
            <a:endParaRPr sz="2960"/>
          </a:p>
          <a:p>
            <a:pPr marL="457189" lvl="0" indent="-269229" algn="l" rtl="0">
              <a:spcBef>
                <a:spcPts val="592"/>
              </a:spcBef>
              <a:spcAft>
                <a:spcPts val="0"/>
              </a:spcAft>
              <a:buClr>
                <a:schemeClr val="dk1"/>
              </a:buClr>
              <a:buSzPts val="2960"/>
              <a:buNone/>
            </a:pPr>
            <a:endParaRPr sz="2960"/>
          </a:p>
        </p:txBody>
      </p:sp>
      <p:sp>
        <p:nvSpPr>
          <p:cNvPr id="661" name="Google Shape;661;p77"/>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Programa de seguridad</a:t>
            </a:r>
            <a:endParaRPr>
              <a:latin typeface="Arial Black"/>
              <a:ea typeface="Arial Black"/>
              <a:cs typeface="Arial Black"/>
              <a:sym typeface="Arial Black"/>
            </a:endParaRPr>
          </a:p>
        </p:txBody>
      </p:sp>
      <p:sp>
        <p:nvSpPr>
          <p:cNvPr id="662" name="Google Shape;662;p77"/>
          <p:cNvSpPr txBox="1"/>
          <p:nvPr/>
        </p:nvSpPr>
        <p:spPr>
          <a:xfrm>
            <a:off x="6071849" y="5706165"/>
            <a:ext cx="47919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u="sng">
                <a:solidFill>
                  <a:schemeClr val="hlink"/>
                </a:solidFill>
                <a:latin typeface="Times New Roman"/>
                <a:ea typeface="Times New Roman"/>
                <a:cs typeface="Times New Roman"/>
                <a:sym typeface="Times New Roman"/>
                <a:hlinkClick r:id="rId4"/>
              </a:rPr>
              <a:t>Esta foto</a:t>
            </a:r>
            <a:r>
              <a:rPr lang="en-US" sz="900">
                <a:solidFill>
                  <a:schemeClr val="dk1"/>
                </a:solidFill>
                <a:latin typeface="Times New Roman"/>
                <a:ea typeface="Times New Roman"/>
                <a:cs typeface="Times New Roman"/>
                <a:sym typeface="Times New Roman"/>
              </a:rPr>
              <a:t> por autor desconocido es licensiada  </a:t>
            </a:r>
            <a:r>
              <a:rPr lang="en-US" sz="900" u="sng">
                <a:solidFill>
                  <a:schemeClr val="hlink"/>
                </a:solidFill>
                <a:latin typeface="Times New Roman"/>
                <a:ea typeface="Times New Roman"/>
                <a:cs typeface="Times New Roman"/>
                <a:sym typeface="Times New Roman"/>
                <a:hlinkClick r:id="rId5"/>
              </a:rPr>
              <a:t>CC BY</a:t>
            </a:r>
            <a:endParaRPr sz="900">
              <a:solidFill>
                <a:schemeClr val="dk1"/>
              </a:solidFill>
              <a:latin typeface="Times New Roman"/>
              <a:ea typeface="Times New Roman"/>
              <a:cs typeface="Times New Roman"/>
              <a:sym typeface="Times New Roman"/>
            </a:endParaRPr>
          </a:p>
        </p:txBody>
      </p:sp>
      <p:sp>
        <p:nvSpPr>
          <p:cNvPr id="663" name="Google Shape;663;p77"/>
          <p:cNvSpPr txBox="1"/>
          <p:nvPr/>
        </p:nvSpPr>
        <p:spPr>
          <a:xfrm>
            <a:off x="6071849" y="5936997"/>
            <a:ext cx="47934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Esta imagen por cortesía de Creative Commons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7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66</a:t>
            </a:fld>
            <a:endParaRPr/>
          </a:p>
        </p:txBody>
      </p:sp>
      <p:sp>
        <p:nvSpPr>
          <p:cNvPr id="670" name="Google Shape;670;p78"/>
          <p:cNvSpPr txBox="1"/>
          <p:nvPr/>
        </p:nvSpPr>
        <p:spPr>
          <a:xfrm>
            <a:off x="7134068" y="4031359"/>
            <a:ext cx="317791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Imagen cortesía de  </a:t>
            </a:r>
            <a:r>
              <a:rPr lang="en-US" sz="1800" u="sng">
                <a:solidFill>
                  <a:schemeClr val="hlink"/>
                </a:solidFill>
                <a:latin typeface="Times New Roman"/>
                <a:ea typeface="Times New Roman"/>
                <a:cs typeface="Times New Roman"/>
                <a:sym typeface="Times New Roman"/>
                <a:hlinkClick r:id="rId3"/>
              </a:rPr>
              <a:t>MN Department of Public Safety</a:t>
            </a:r>
            <a:endParaRPr sz="1800">
              <a:solidFill>
                <a:schemeClr val="dk1"/>
              </a:solidFill>
              <a:latin typeface="Times New Roman"/>
              <a:ea typeface="Times New Roman"/>
              <a:cs typeface="Times New Roman"/>
              <a:sym typeface="Times New Roman"/>
            </a:endParaRPr>
          </a:p>
        </p:txBody>
      </p:sp>
      <p:pic>
        <p:nvPicPr>
          <p:cNvPr id="671" name="Google Shape;671;p78" descr="A chart titled &quot;APWA Color Code Chart - For Marking Underground Utility Lines.&#10;&#10;WHITE - Proposed Excavation&#10;PINK - Temporary Survey Markings&#10;RED - Electric Power Lines, Cables, Conduit and Lighting Cables&#10;YELLOW - Gas, Oil, Steam, Petroleum or Gaseous Materials&#10;ORANGE - Communication, Alarm or Signal Lines, Cables or Conduit&#10;BLUE - Potable Water&#10;PURPLE - Reclaimed Water, Irrigation and Slurry Lines&#10;GREEN - Sewers and Drain Lines"/>
          <p:cNvPicPr preferRelativeResize="0"/>
          <p:nvPr/>
        </p:nvPicPr>
        <p:blipFill rotWithShape="1">
          <a:blip r:embed="rId4">
            <a:alphaModFix/>
          </a:blip>
          <a:srcRect/>
          <a:stretch/>
        </p:blipFill>
        <p:spPr>
          <a:xfrm>
            <a:off x="6257925" y="1697734"/>
            <a:ext cx="5419725" cy="2333625"/>
          </a:xfrm>
          <a:prstGeom prst="rect">
            <a:avLst/>
          </a:prstGeom>
          <a:noFill/>
          <a:ln>
            <a:noFill/>
          </a:ln>
        </p:spPr>
      </p:pic>
      <p:sp>
        <p:nvSpPr>
          <p:cNvPr id="672" name="Google Shape;672;p78"/>
          <p:cNvSpPr txBox="1">
            <a:spLocks noGrp="1"/>
          </p:cNvSpPr>
          <p:nvPr>
            <p:ph type="body" idx="1"/>
          </p:nvPr>
        </p:nvSpPr>
        <p:spPr>
          <a:xfrm>
            <a:off x="838200" y="1951173"/>
            <a:ext cx="5419725" cy="455455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790"/>
              <a:buNone/>
            </a:pPr>
            <a:r>
              <a:rPr lang="en-US" sz="2790" dirty="0" err="1"/>
              <a:t>Localización</a:t>
            </a:r>
            <a:r>
              <a:rPr lang="en-US" sz="2790" dirty="0"/>
              <a:t> y </a:t>
            </a:r>
            <a:r>
              <a:rPr lang="en-US" sz="2790" dirty="0" err="1"/>
              <a:t>protección</a:t>
            </a:r>
            <a:r>
              <a:rPr lang="en-US" sz="2790" dirty="0"/>
              <a:t> de </a:t>
            </a:r>
            <a:r>
              <a:rPr lang="en-US" sz="2790" dirty="0" err="1"/>
              <a:t>servicios</a:t>
            </a:r>
            <a:r>
              <a:rPr lang="en-US" sz="2790" dirty="0"/>
              <a:t> </a:t>
            </a:r>
            <a:r>
              <a:rPr lang="en-US" sz="2790" dirty="0" err="1"/>
              <a:t>públicos</a:t>
            </a:r>
            <a:endParaRPr sz="2790" dirty="0"/>
          </a:p>
          <a:p>
            <a:pPr marL="0" lvl="0" indent="0" algn="l" rtl="0">
              <a:lnSpc>
                <a:spcPct val="80000"/>
              </a:lnSpc>
              <a:spcBef>
                <a:spcPts val="558"/>
              </a:spcBef>
              <a:spcAft>
                <a:spcPts val="0"/>
              </a:spcAft>
              <a:buClr>
                <a:schemeClr val="dk1"/>
              </a:buClr>
              <a:buSzPts val="2790"/>
              <a:buNone/>
            </a:pPr>
            <a:endParaRPr sz="2790" dirty="0"/>
          </a:p>
          <a:p>
            <a:pPr marL="457189" lvl="0" indent="-457189" algn="l" rtl="0">
              <a:lnSpc>
                <a:spcPct val="80000"/>
              </a:lnSpc>
              <a:spcBef>
                <a:spcPts val="558"/>
              </a:spcBef>
              <a:spcAft>
                <a:spcPts val="0"/>
              </a:spcAft>
              <a:buClr>
                <a:schemeClr val="dk1"/>
              </a:buClr>
              <a:buSzPts val="2790"/>
              <a:buChar char="•"/>
            </a:pPr>
            <a:r>
              <a:rPr lang="en-US" sz="2790" dirty="0" err="1"/>
              <a:t>Llame</a:t>
            </a:r>
            <a:r>
              <a:rPr lang="en-US" sz="2790" dirty="0"/>
              <a:t> al 811 para que </a:t>
            </a:r>
            <a:r>
              <a:rPr lang="en-US" sz="2790" dirty="0" err="1"/>
              <a:t>marquen</a:t>
            </a:r>
            <a:r>
              <a:rPr lang="en-US" sz="2790" dirty="0"/>
              <a:t> </a:t>
            </a:r>
            <a:r>
              <a:rPr lang="en-US" sz="2790" dirty="0" err="1"/>
              <a:t>los</a:t>
            </a:r>
            <a:r>
              <a:rPr lang="en-US" sz="2790" dirty="0"/>
              <a:t> </a:t>
            </a:r>
            <a:r>
              <a:rPr lang="en-US" sz="2790" dirty="0" err="1"/>
              <a:t>servicios</a:t>
            </a:r>
            <a:r>
              <a:rPr lang="en-US" sz="2790" dirty="0"/>
              <a:t> </a:t>
            </a:r>
            <a:r>
              <a:rPr lang="en-US" sz="2790" dirty="0" err="1"/>
              <a:t>públicos</a:t>
            </a:r>
            <a:r>
              <a:rPr lang="en-US" sz="2790" dirty="0"/>
              <a:t>.</a:t>
            </a:r>
            <a:endParaRPr sz="2790" dirty="0"/>
          </a:p>
          <a:p>
            <a:pPr marL="457189" lvl="0" indent="-457189" algn="l" rtl="0">
              <a:lnSpc>
                <a:spcPct val="80000"/>
              </a:lnSpc>
              <a:spcBef>
                <a:spcPts val="558"/>
              </a:spcBef>
              <a:spcAft>
                <a:spcPts val="0"/>
              </a:spcAft>
              <a:buClr>
                <a:schemeClr val="dk1"/>
              </a:buClr>
              <a:buSzPts val="2790"/>
              <a:buChar char="•"/>
            </a:pPr>
            <a:r>
              <a:rPr lang="en-US" sz="2790" dirty="0"/>
              <a:t>Use </a:t>
            </a:r>
            <a:r>
              <a:rPr lang="en-US" sz="2790" dirty="0" err="1"/>
              <a:t>otros</a:t>
            </a:r>
            <a:r>
              <a:rPr lang="en-US" sz="2790" dirty="0"/>
              <a:t> </a:t>
            </a:r>
            <a:r>
              <a:rPr lang="en-US" sz="2790" dirty="0" err="1"/>
              <a:t>métodos</a:t>
            </a:r>
            <a:r>
              <a:rPr lang="en-US" sz="2790" dirty="0"/>
              <a:t> de </a:t>
            </a:r>
            <a:r>
              <a:rPr lang="en-US" sz="2790" dirty="0" err="1"/>
              <a:t>detección</a:t>
            </a:r>
            <a:r>
              <a:rPr lang="en-US" sz="2790" dirty="0"/>
              <a:t> (</a:t>
            </a:r>
            <a:r>
              <a:rPr lang="en-US" sz="2790" dirty="0" err="1"/>
              <a:t>por</a:t>
            </a:r>
            <a:r>
              <a:rPr lang="en-US" sz="2790" dirty="0"/>
              <a:t> </a:t>
            </a:r>
            <a:r>
              <a:rPr lang="en-US" sz="2790" dirty="0" err="1"/>
              <a:t>ejemplo</a:t>
            </a:r>
            <a:r>
              <a:rPr lang="en-US" sz="2790" dirty="0"/>
              <a:t>, "</a:t>
            </a:r>
            <a:r>
              <a:rPr lang="en-US" sz="2790" dirty="0" err="1"/>
              <a:t>espeleología</a:t>
            </a:r>
            <a:r>
              <a:rPr lang="en-US" sz="2790" dirty="0"/>
              <a:t>").</a:t>
            </a:r>
            <a:endParaRPr sz="2790" dirty="0"/>
          </a:p>
          <a:p>
            <a:pPr marL="457189" lvl="0" indent="-457189" algn="l" rtl="0">
              <a:lnSpc>
                <a:spcPct val="80000"/>
              </a:lnSpc>
              <a:spcBef>
                <a:spcPts val="558"/>
              </a:spcBef>
              <a:spcAft>
                <a:spcPts val="0"/>
              </a:spcAft>
              <a:buClr>
                <a:schemeClr val="dk1"/>
              </a:buClr>
              <a:buSzPts val="2790"/>
              <a:buChar char="•"/>
            </a:pPr>
            <a:r>
              <a:rPr lang="en-US" sz="2790" dirty="0" err="1"/>
              <a:t>Soporte</a:t>
            </a:r>
            <a:r>
              <a:rPr lang="en-US" sz="2790" dirty="0"/>
              <a:t>/</a:t>
            </a:r>
            <a:r>
              <a:rPr lang="en-US" sz="2790" dirty="0" err="1"/>
              <a:t>protección</a:t>
            </a:r>
            <a:r>
              <a:rPr lang="en-US" sz="2790" dirty="0"/>
              <a:t> </a:t>
            </a:r>
            <a:r>
              <a:rPr lang="en-US" sz="2790" dirty="0" err="1"/>
              <a:t>una</a:t>
            </a:r>
            <a:r>
              <a:rPr lang="en-US" sz="2790" dirty="0"/>
              <a:t> </a:t>
            </a:r>
            <a:r>
              <a:rPr lang="en-US" sz="2790" dirty="0" err="1"/>
              <a:t>vez</a:t>
            </a:r>
            <a:r>
              <a:rPr lang="en-US" sz="2790" dirty="0"/>
              <a:t> </a:t>
            </a:r>
            <a:r>
              <a:rPr lang="en-US" sz="2790" dirty="0" err="1"/>
              <a:t>descubierto</a:t>
            </a:r>
            <a:r>
              <a:rPr lang="en-US" sz="2790" dirty="0"/>
              <a:t>.</a:t>
            </a:r>
            <a:endParaRPr sz="2790" dirty="0"/>
          </a:p>
          <a:p>
            <a:pPr marL="457189" lvl="0" indent="-280024" algn="l" rtl="0">
              <a:lnSpc>
                <a:spcPct val="80000"/>
              </a:lnSpc>
              <a:spcBef>
                <a:spcPts val="558"/>
              </a:spcBef>
              <a:spcAft>
                <a:spcPts val="0"/>
              </a:spcAft>
              <a:buClr>
                <a:schemeClr val="dk1"/>
              </a:buClr>
              <a:buSzPts val="2790"/>
              <a:buNone/>
            </a:pPr>
            <a:endParaRPr sz="2790" dirty="0"/>
          </a:p>
          <a:p>
            <a:pPr marL="457189" lvl="0" indent="-280024" algn="l" rtl="0">
              <a:lnSpc>
                <a:spcPct val="80000"/>
              </a:lnSpc>
              <a:spcBef>
                <a:spcPts val="558"/>
              </a:spcBef>
              <a:spcAft>
                <a:spcPts val="0"/>
              </a:spcAft>
              <a:buClr>
                <a:schemeClr val="dk1"/>
              </a:buClr>
              <a:buSzPts val="2790"/>
              <a:buNone/>
            </a:pPr>
            <a:endParaRPr sz="2790" dirty="0"/>
          </a:p>
        </p:txBody>
      </p:sp>
      <p:sp>
        <p:nvSpPr>
          <p:cNvPr id="673" name="Google Shape;673;p78"/>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Reducir los peligros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7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67</a:t>
            </a:fld>
            <a:endParaRPr/>
          </a:p>
        </p:txBody>
      </p:sp>
      <p:pic>
        <p:nvPicPr>
          <p:cNvPr id="680" name="Google Shape;680;p79" descr="A worker in a trench box with a ladder coming out of it."/>
          <p:cNvPicPr preferRelativeResize="0"/>
          <p:nvPr/>
        </p:nvPicPr>
        <p:blipFill rotWithShape="1">
          <a:blip r:embed="rId3">
            <a:alphaModFix/>
          </a:blip>
          <a:srcRect l="10746" b="15951"/>
          <a:stretch/>
        </p:blipFill>
        <p:spPr>
          <a:xfrm>
            <a:off x="7090346" y="1739797"/>
            <a:ext cx="4777839" cy="3378405"/>
          </a:xfrm>
          <a:prstGeom prst="rect">
            <a:avLst/>
          </a:prstGeom>
          <a:noFill/>
          <a:ln>
            <a:noFill/>
          </a:ln>
        </p:spPr>
      </p:pic>
      <p:sp>
        <p:nvSpPr>
          <p:cNvPr id="681" name="Google Shape;681;p79"/>
          <p:cNvSpPr txBox="1">
            <a:spLocks noGrp="1"/>
          </p:cNvSpPr>
          <p:nvPr>
            <p:ph type="body" idx="1"/>
          </p:nvPr>
        </p:nvSpPr>
        <p:spPr>
          <a:xfrm>
            <a:off x="838199" y="1951173"/>
            <a:ext cx="6252149" cy="435133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3330"/>
              <a:buNone/>
            </a:pPr>
            <a:r>
              <a:rPr lang="en-US" sz="3330"/>
              <a:t>Escaleras y rampas</a:t>
            </a:r>
            <a:endParaRPr sz="3330"/>
          </a:p>
          <a:p>
            <a:pPr marL="0" lvl="0" indent="0" algn="l" rtl="0">
              <a:lnSpc>
                <a:spcPct val="80000"/>
              </a:lnSpc>
              <a:spcBef>
                <a:spcPts val="666"/>
              </a:spcBef>
              <a:spcAft>
                <a:spcPts val="0"/>
              </a:spcAft>
              <a:buClr>
                <a:schemeClr val="dk1"/>
              </a:buClr>
              <a:buSzPts val="3330"/>
              <a:buNone/>
            </a:pPr>
            <a:endParaRPr sz="3330"/>
          </a:p>
          <a:p>
            <a:pPr marL="457189" lvl="0" indent="-457189" algn="l" rtl="0">
              <a:lnSpc>
                <a:spcPct val="80000"/>
              </a:lnSpc>
              <a:spcBef>
                <a:spcPts val="666"/>
              </a:spcBef>
              <a:spcAft>
                <a:spcPts val="0"/>
              </a:spcAft>
              <a:buClr>
                <a:schemeClr val="dk1"/>
              </a:buClr>
              <a:buSzPts val="3330"/>
              <a:buChar char="•"/>
            </a:pPr>
            <a:r>
              <a:rPr lang="en-US" sz="3330"/>
              <a:t>Salidas ubicadas dentro de los 25 pies laterales </a:t>
            </a:r>
            <a:endParaRPr/>
          </a:p>
          <a:p>
            <a:pPr marL="457189" lvl="0" indent="-457189" algn="l" rtl="0">
              <a:lnSpc>
                <a:spcPct val="80000"/>
              </a:lnSpc>
              <a:spcBef>
                <a:spcPts val="666"/>
              </a:spcBef>
              <a:spcAft>
                <a:spcPts val="0"/>
              </a:spcAft>
              <a:buClr>
                <a:schemeClr val="dk1"/>
              </a:buClr>
              <a:buSzPts val="3330"/>
              <a:buChar char="•"/>
            </a:pPr>
            <a:r>
              <a:rPr lang="en-US" sz="3330"/>
              <a:t>Escaleras aseguradas y extendidas</a:t>
            </a:r>
            <a:endParaRPr sz="3330"/>
          </a:p>
          <a:p>
            <a:pPr marL="457189" lvl="0" indent="-457189" algn="l" rtl="0">
              <a:lnSpc>
                <a:spcPct val="80000"/>
              </a:lnSpc>
              <a:spcBef>
                <a:spcPts val="666"/>
              </a:spcBef>
              <a:spcAft>
                <a:spcPts val="0"/>
              </a:spcAft>
              <a:buClr>
                <a:schemeClr val="dk1"/>
              </a:buClr>
              <a:buSzPts val="3330"/>
              <a:buChar char="•"/>
            </a:pPr>
            <a:r>
              <a:rPr lang="en-US" sz="3330"/>
              <a:t>Rampas diseñadas por persona competente</a:t>
            </a:r>
            <a:endParaRPr sz="3330"/>
          </a:p>
          <a:p>
            <a:pPr marL="457189" lvl="0" indent="-457189" algn="l" rtl="0">
              <a:lnSpc>
                <a:spcPct val="80000"/>
              </a:lnSpc>
              <a:spcBef>
                <a:spcPts val="666"/>
              </a:spcBef>
              <a:spcAft>
                <a:spcPts val="0"/>
              </a:spcAft>
              <a:buClr>
                <a:schemeClr val="dk1"/>
              </a:buClr>
              <a:buSzPts val="3330"/>
              <a:buChar char="•"/>
            </a:pPr>
            <a:r>
              <a:rPr lang="en-US" sz="3330"/>
              <a:t>Plan de control de tráfico interno</a:t>
            </a:r>
            <a:endParaRPr sz="3330"/>
          </a:p>
          <a:p>
            <a:pPr marL="457189" lvl="0" indent="-245734" algn="l" rtl="0">
              <a:lnSpc>
                <a:spcPct val="80000"/>
              </a:lnSpc>
              <a:spcBef>
                <a:spcPts val="666"/>
              </a:spcBef>
              <a:spcAft>
                <a:spcPts val="0"/>
              </a:spcAft>
              <a:buClr>
                <a:schemeClr val="dk1"/>
              </a:buClr>
              <a:buSzPts val="3330"/>
              <a:buNone/>
            </a:pPr>
            <a:endParaRPr sz="3330"/>
          </a:p>
          <a:p>
            <a:pPr marL="457189" lvl="0" indent="-245734" algn="l" rtl="0">
              <a:lnSpc>
                <a:spcPct val="80000"/>
              </a:lnSpc>
              <a:spcBef>
                <a:spcPts val="666"/>
              </a:spcBef>
              <a:spcAft>
                <a:spcPts val="0"/>
              </a:spcAft>
              <a:buClr>
                <a:schemeClr val="dk1"/>
              </a:buClr>
              <a:buSzPts val="3330"/>
              <a:buNone/>
            </a:pPr>
            <a:endParaRPr sz="3330"/>
          </a:p>
        </p:txBody>
      </p:sp>
      <p:sp>
        <p:nvSpPr>
          <p:cNvPr id="682" name="Google Shape;682;p79"/>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Reducir los peligros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0"/>
          <p:cNvSpPr txBox="1">
            <a:spLocks noGrp="1"/>
          </p:cNvSpPr>
          <p:nvPr>
            <p:ph type="body" idx="1"/>
          </p:nvPr>
        </p:nvSpPr>
        <p:spPr>
          <a:xfrm>
            <a:off x="838199" y="1951173"/>
            <a:ext cx="7102643" cy="435133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3060"/>
              <a:buNone/>
            </a:pPr>
            <a:r>
              <a:rPr lang="en-US" sz="3060" dirty="0" err="1"/>
              <a:t>Controles</a:t>
            </a:r>
            <a:r>
              <a:rPr lang="en-US" sz="3060" dirty="0"/>
              <a:t> de </a:t>
            </a:r>
            <a:r>
              <a:rPr lang="en-US" sz="3060" dirty="0" err="1"/>
              <a:t>exposición</a:t>
            </a:r>
            <a:r>
              <a:rPr lang="en-US" sz="3060" dirty="0"/>
              <a:t> y </a:t>
            </a:r>
            <a:r>
              <a:rPr lang="en-US" sz="3060" dirty="0" err="1"/>
              <a:t>sistemas</a:t>
            </a:r>
            <a:r>
              <a:rPr lang="en-US" sz="3060" dirty="0"/>
              <a:t> de </a:t>
            </a:r>
            <a:endParaRPr dirty="0"/>
          </a:p>
          <a:p>
            <a:pPr marL="0" lvl="0" indent="0" algn="l" rtl="0">
              <a:lnSpc>
                <a:spcPct val="80000"/>
              </a:lnSpc>
              <a:spcBef>
                <a:spcPts val="612"/>
              </a:spcBef>
              <a:spcAft>
                <a:spcPts val="0"/>
              </a:spcAft>
              <a:buClr>
                <a:schemeClr val="dk1"/>
              </a:buClr>
              <a:buSzPts val="3060"/>
              <a:buNone/>
            </a:pPr>
            <a:r>
              <a:rPr lang="en-US" sz="3060" dirty="0" err="1"/>
              <a:t>advertencia</a:t>
            </a:r>
            <a:r>
              <a:rPr lang="en-US" sz="3060" dirty="0"/>
              <a:t> (</a:t>
            </a:r>
            <a:r>
              <a:rPr lang="en-US" sz="3060" dirty="0" err="1"/>
              <a:t>relacionados</a:t>
            </a:r>
            <a:r>
              <a:rPr lang="en-US" sz="3060" dirty="0"/>
              <a:t> con </a:t>
            </a:r>
            <a:r>
              <a:rPr lang="en-US" sz="3060" dirty="0" err="1"/>
              <a:t>vehículos</a:t>
            </a:r>
            <a:r>
              <a:rPr lang="en-US" sz="3060" dirty="0"/>
              <a:t> y </a:t>
            </a:r>
            <a:endParaRPr dirty="0"/>
          </a:p>
          <a:p>
            <a:pPr marL="0" lvl="0" indent="0" algn="l" rtl="0">
              <a:lnSpc>
                <a:spcPct val="80000"/>
              </a:lnSpc>
              <a:spcBef>
                <a:spcPts val="612"/>
              </a:spcBef>
              <a:spcAft>
                <a:spcPts val="0"/>
              </a:spcAft>
              <a:buClr>
                <a:schemeClr val="dk1"/>
              </a:buClr>
              <a:buSzPts val="3060"/>
              <a:buNone/>
            </a:pPr>
            <a:r>
              <a:rPr lang="en-US" sz="3060" dirty="0" err="1"/>
              <a:t>equipos</a:t>
            </a:r>
            <a:r>
              <a:rPr lang="en-US" sz="3060" dirty="0"/>
              <a:t>)</a:t>
            </a:r>
            <a:endParaRPr sz="3060" dirty="0"/>
          </a:p>
          <a:p>
            <a:pPr marL="0" lvl="0" indent="0" algn="l" rtl="0">
              <a:lnSpc>
                <a:spcPct val="80000"/>
              </a:lnSpc>
              <a:spcBef>
                <a:spcPts val="612"/>
              </a:spcBef>
              <a:spcAft>
                <a:spcPts val="0"/>
              </a:spcAft>
              <a:buClr>
                <a:schemeClr val="dk1"/>
              </a:buClr>
              <a:buSzPts val="3060"/>
              <a:buNone/>
            </a:pPr>
            <a:endParaRPr sz="3060" dirty="0"/>
          </a:p>
          <a:p>
            <a:pPr marL="457189" lvl="0" indent="-457189" algn="l" rtl="0">
              <a:lnSpc>
                <a:spcPct val="80000"/>
              </a:lnSpc>
              <a:spcBef>
                <a:spcPts val="612"/>
              </a:spcBef>
              <a:spcAft>
                <a:spcPts val="0"/>
              </a:spcAft>
              <a:buClr>
                <a:schemeClr val="dk1"/>
              </a:buClr>
              <a:buSzPts val="3060"/>
              <a:buChar char="•"/>
            </a:pPr>
            <a:r>
              <a:rPr lang="en-US" sz="3060" dirty="0" err="1"/>
              <a:t>Ropa</a:t>
            </a:r>
            <a:r>
              <a:rPr lang="en-US" sz="3060" dirty="0"/>
              <a:t> de </a:t>
            </a:r>
            <a:r>
              <a:rPr lang="en-US" sz="3060" dirty="0" err="1"/>
              <a:t>alta</a:t>
            </a:r>
            <a:r>
              <a:rPr lang="en-US" sz="3060" dirty="0"/>
              <a:t> </a:t>
            </a:r>
            <a:r>
              <a:rPr lang="en-US" sz="3060" dirty="0" err="1"/>
              <a:t>visibilidad</a:t>
            </a:r>
            <a:r>
              <a:rPr lang="en-US" sz="3060" dirty="0"/>
              <a:t>.</a:t>
            </a:r>
            <a:endParaRPr sz="3060" dirty="0"/>
          </a:p>
          <a:p>
            <a:pPr marL="457189" lvl="0" indent="-457189" algn="l" rtl="0">
              <a:lnSpc>
                <a:spcPct val="80000"/>
              </a:lnSpc>
              <a:spcBef>
                <a:spcPts val="612"/>
              </a:spcBef>
              <a:spcAft>
                <a:spcPts val="0"/>
              </a:spcAft>
              <a:buClr>
                <a:schemeClr val="dk1"/>
              </a:buClr>
              <a:buSzPts val="3060"/>
              <a:buChar char="•"/>
            </a:pPr>
            <a:r>
              <a:rPr lang="en-US" sz="3060" dirty="0"/>
              <a:t>Persona de </a:t>
            </a:r>
            <a:r>
              <a:rPr lang="en-US" sz="3060" dirty="0" err="1"/>
              <a:t>monitoreo</a:t>
            </a:r>
            <a:r>
              <a:rPr lang="en-US" sz="3060" dirty="0"/>
              <a:t> con </a:t>
            </a:r>
            <a:r>
              <a:rPr lang="en-US" sz="3060" dirty="0" err="1"/>
              <a:t>bandera</a:t>
            </a:r>
            <a:r>
              <a:rPr lang="en-US" sz="3060" dirty="0"/>
              <a:t>, </a:t>
            </a:r>
            <a:r>
              <a:rPr lang="en-US" sz="3060" dirty="0" err="1"/>
              <a:t>letreros</a:t>
            </a:r>
            <a:r>
              <a:rPr lang="en-US" sz="3060" dirty="0"/>
              <a:t>, </a:t>
            </a:r>
            <a:r>
              <a:rPr lang="en-US" sz="3060" dirty="0" err="1"/>
              <a:t>barricadas</a:t>
            </a:r>
            <a:r>
              <a:rPr lang="en-US" sz="3060" dirty="0"/>
              <a:t>.</a:t>
            </a:r>
            <a:endParaRPr sz="3060" dirty="0"/>
          </a:p>
          <a:p>
            <a:pPr marL="457189" lvl="0" indent="-457189" algn="l" rtl="0">
              <a:lnSpc>
                <a:spcPct val="80000"/>
              </a:lnSpc>
              <a:spcBef>
                <a:spcPts val="612"/>
              </a:spcBef>
              <a:spcAft>
                <a:spcPts val="0"/>
              </a:spcAft>
              <a:buClr>
                <a:schemeClr val="dk1"/>
              </a:buClr>
              <a:buSzPts val="3060"/>
              <a:buChar char="•"/>
            </a:pPr>
            <a:r>
              <a:rPr lang="en-US" sz="3060" dirty="0" err="1"/>
              <a:t>Nadie</a:t>
            </a:r>
            <a:r>
              <a:rPr lang="en-US" sz="3060" dirty="0"/>
              <a:t> </a:t>
            </a:r>
            <a:r>
              <a:rPr lang="en-US" sz="3060" dirty="0" err="1"/>
              <a:t>permitido</a:t>
            </a:r>
            <a:r>
              <a:rPr lang="en-US" sz="3060" dirty="0"/>
              <a:t> </a:t>
            </a:r>
            <a:r>
              <a:rPr lang="en-US" sz="3060" dirty="0" err="1"/>
              <a:t>bajo</a:t>
            </a:r>
            <a:r>
              <a:rPr lang="en-US" sz="3060" dirty="0"/>
              <a:t> </a:t>
            </a:r>
            <a:r>
              <a:rPr lang="en-US" sz="3060" dirty="0" err="1"/>
              <a:t>cargas</a:t>
            </a:r>
            <a:r>
              <a:rPr lang="en-US" sz="3060" dirty="0"/>
              <a:t>.</a:t>
            </a:r>
            <a:endParaRPr dirty="0"/>
          </a:p>
          <a:p>
            <a:pPr marL="457189" lvl="0" indent="-457189" algn="l" rtl="0">
              <a:lnSpc>
                <a:spcPct val="80000"/>
              </a:lnSpc>
              <a:spcBef>
                <a:spcPts val="612"/>
              </a:spcBef>
              <a:spcAft>
                <a:spcPts val="0"/>
              </a:spcAft>
              <a:buClr>
                <a:schemeClr val="dk1"/>
              </a:buClr>
              <a:buSzPts val="3060"/>
              <a:buChar char="•"/>
            </a:pPr>
            <a:r>
              <a:rPr lang="en-US" sz="3060" dirty="0" err="1"/>
              <a:t>Barricadas</a:t>
            </a:r>
            <a:r>
              <a:rPr lang="en-US" sz="3060" dirty="0"/>
              <a:t> de </a:t>
            </a:r>
            <a:r>
              <a:rPr lang="en-US" sz="3060" dirty="0" err="1"/>
              <a:t>borde</a:t>
            </a:r>
            <a:r>
              <a:rPr lang="en-US" sz="3060" dirty="0"/>
              <a:t>, </a:t>
            </a:r>
            <a:r>
              <a:rPr lang="en-US" sz="3060" dirty="0" err="1"/>
              <a:t>registros</a:t>
            </a:r>
            <a:r>
              <a:rPr lang="en-US" sz="3060" dirty="0"/>
              <a:t> de </a:t>
            </a:r>
            <a:r>
              <a:rPr lang="en-US" sz="3060" dirty="0" err="1"/>
              <a:t>parada</a:t>
            </a:r>
            <a:r>
              <a:rPr lang="en-US" sz="3060" dirty="0"/>
              <a:t>, etc.</a:t>
            </a:r>
            <a:endParaRPr dirty="0"/>
          </a:p>
          <a:p>
            <a:pPr marL="457189" lvl="0" indent="-262879" algn="l" rtl="0">
              <a:lnSpc>
                <a:spcPct val="80000"/>
              </a:lnSpc>
              <a:spcBef>
                <a:spcPts val="612"/>
              </a:spcBef>
              <a:spcAft>
                <a:spcPts val="0"/>
              </a:spcAft>
              <a:buClr>
                <a:schemeClr val="dk1"/>
              </a:buClr>
              <a:buSzPts val="3060"/>
              <a:buNone/>
            </a:pPr>
            <a:endParaRPr sz="3060" dirty="0"/>
          </a:p>
          <a:p>
            <a:pPr marL="457189" lvl="0" indent="-262879" algn="l" rtl="0">
              <a:lnSpc>
                <a:spcPct val="80000"/>
              </a:lnSpc>
              <a:spcBef>
                <a:spcPts val="612"/>
              </a:spcBef>
              <a:spcAft>
                <a:spcPts val="0"/>
              </a:spcAft>
              <a:buClr>
                <a:schemeClr val="dk1"/>
              </a:buClr>
              <a:buSzPts val="3060"/>
              <a:buNone/>
            </a:pPr>
            <a:endParaRPr sz="3060" dirty="0"/>
          </a:p>
        </p:txBody>
      </p:sp>
      <p:pic>
        <p:nvPicPr>
          <p:cNvPr id="689" name="Google Shape;689;p80" descr="A hardhat and high visibility safety vest. "/>
          <p:cNvPicPr preferRelativeResize="0"/>
          <p:nvPr/>
        </p:nvPicPr>
        <p:blipFill rotWithShape="1">
          <a:blip r:embed="rId3">
            <a:alphaModFix/>
          </a:blip>
          <a:srcRect t="12021" r="16868" b="13880"/>
          <a:stretch/>
        </p:blipFill>
        <p:spPr>
          <a:xfrm>
            <a:off x="8359419" y="1462088"/>
            <a:ext cx="3832581" cy="3612630"/>
          </a:xfrm>
          <a:prstGeom prst="rect">
            <a:avLst/>
          </a:prstGeom>
          <a:noFill/>
          <a:ln>
            <a:noFill/>
          </a:ln>
        </p:spPr>
      </p:pic>
      <p:sp>
        <p:nvSpPr>
          <p:cNvPr id="690" name="Google Shape;690;p8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68</a:t>
            </a:fld>
            <a:endParaRPr/>
          </a:p>
        </p:txBody>
      </p:sp>
      <p:sp>
        <p:nvSpPr>
          <p:cNvPr id="691" name="Google Shape;691;p80"/>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Reducir los peligros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8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69</a:t>
            </a:fld>
            <a:endParaRPr/>
          </a:p>
        </p:txBody>
      </p:sp>
      <p:pic>
        <p:nvPicPr>
          <p:cNvPr id="698" name="Google Shape;698;p81" descr="An equipment case labeled &quot;Bacharach&quot;. "/>
          <p:cNvPicPr preferRelativeResize="0"/>
          <p:nvPr/>
        </p:nvPicPr>
        <p:blipFill rotWithShape="1">
          <a:blip r:embed="rId3">
            <a:alphaModFix/>
          </a:blip>
          <a:srcRect l="1744" t="14107" r="7987"/>
          <a:stretch/>
        </p:blipFill>
        <p:spPr>
          <a:xfrm>
            <a:off x="7719250" y="1391699"/>
            <a:ext cx="3128224" cy="3985749"/>
          </a:xfrm>
          <a:prstGeom prst="rect">
            <a:avLst/>
          </a:prstGeom>
          <a:noFill/>
          <a:ln>
            <a:noFill/>
          </a:ln>
        </p:spPr>
      </p:pic>
      <p:sp>
        <p:nvSpPr>
          <p:cNvPr id="699" name="Google Shape;699;p81"/>
          <p:cNvSpPr txBox="1"/>
          <p:nvPr/>
        </p:nvSpPr>
        <p:spPr>
          <a:xfrm>
            <a:off x="4725902" y="3536111"/>
            <a:ext cx="3392700" cy="2878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600"/>
              <a:buFont typeface="Arial"/>
              <a:buNone/>
            </a:pPr>
            <a:r>
              <a:rPr lang="en-US" sz="3600">
                <a:solidFill>
                  <a:schemeClr val="dk1"/>
                </a:solidFill>
                <a:latin typeface="Times New Roman"/>
                <a:ea typeface="Times New Roman"/>
                <a:cs typeface="Times New Roman"/>
                <a:sym typeface="Times New Roman"/>
              </a:rPr>
              <a:t>Controla via:</a:t>
            </a:r>
            <a:endParaRPr/>
          </a:p>
          <a:p>
            <a:pPr marL="228600" marR="0" lvl="0" indent="-228600" algn="l" rtl="0">
              <a:lnSpc>
                <a:spcPct val="90000"/>
              </a:lnSpc>
              <a:spcBef>
                <a:spcPts val="1000"/>
              </a:spcBef>
              <a:spcAft>
                <a:spcPts val="0"/>
              </a:spcAft>
              <a:buClr>
                <a:schemeClr val="dk1"/>
              </a:buClr>
              <a:buSzPts val="3600"/>
              <a:buFont typeface="Arial"/>
              <a:buChar char="•"/>
            </a:pPr>
            <a:r>
              <a:rPr lang="en-US" sz="3600">
                <a:solidFill>
                  <a:schemeClr val="dk1"/>
                </a:solidFill>
                <a:latin typeface="Times New Roman"/>
                <a:ea typeface="Times New Roman"/>
                <a:cs typeface="Times New Roman"/>
                <a:sym typeface="Times New Roman"/>
              </a:rPr>
              <a:t>Ventilación</a:t>
            </a:r>
            <a:endParaRPr sz="3600">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3600"/>
              <a:buFont typeface="Arial"/>
              <a:buChar char="•"/>
            </a:pPr>
            <a:r>
              <a:rPr lang="en-US" sz="3600">
                <a:solidFill>
                  <a:schemeClr val="dk1"/>
                </a:solidFill>
                <a:latin typeface="Times New Roman"/>
                <a:ea typeface="Times New Roman"/>
                <a:cs typeface="Times New Roman"/>
                <a:sym typeface="Times New Roman"/>
              </a:rPr>
              <a:t>Respiradores</a:t>
            </a:r>
            <a:endParaRPr sz="3600">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3600"/>
              <a:buFont typeface="Arial"/>
              <a:buChar char="•"/>
            </a:pPr>
            <a:r>
              <a:rPr lang="en-US" sz="3600">
                <a:solidFill>
                  <a:schemeClr val="dk1"/>
                </a:solidFill>
                <a:latin typeface="Times New Roman"/>
                <a:ea typeface="Times New Roman"/>
                <a:cs typeface="Times New Roman"/>
                <a:sym typeface="Times New Roman"/>
              </a:rPr>
              <a:t>Rescate </a:t>
            </a:r>
            <a:endParaRPr/>
          </a:p>
          <a:p>
            <a:pPr marL="228600" marR="0" lvl="0" indent="0" algn="l" rtl="0">
              <a:lnSpc>
                <a:spcPct val="90000"/>
              </a:lnSpc>
              <a:spcBef>
                <a:spcPts val="1000"/>
              </a:spcBef>
              <a:spcAft>
                <a:spcPts val="0"/>
              </a:spcAft>
              <a:buClr>
                <a:schemeClr val="dk1"/>
              </a:buClr>
              <a:buSzPts val="3600"/>
              <a:buFont typeface="Arial"/>
              <a:buNone/>
            </a:pPr>
            <a:endParaRPr sz="3600">
              <a:solidFill>
                <a:schemeClr val="dk1"/>
              </a:solidFill>
              <a:latin typeface="Times New Roman"/>
              <a:ea typeface="Times New Roman"/>
              <a:cs typeface="Times New Roman"/>
              <a:sym typeface="Times New Roman"/>
            </a:endParaRPr>
          </a:p>
          <a:p>
            <a:pPr marL="228600" marR="0" lvl="0" indent="0" algn="l" rtl="0">
              <a:lnSpc>
                <a:spcPct val="90000"/>
              </a:lnSpc>
              <a:spcBef>
                <a:spcPts val="1000"/>
              </a:spcBef>
              <a:spcAft>
                <a:spcPts val="0"/>
              </a:spcAft>
              <a:buClr>
                <a:schemeClr val="dk1"/>
              </a:buClr>
              <a:buSzPts val="3600"/>
              <a:buFont typeface="Arial"/>
              <a:buNone/>
            </a:pPr>
            <a:endParaRPr sz="3600">
              <a:solidFill>
                <a:schemeClr val="dk1"/>
              </a:solidFill>
              <a:latin typeface="Times New Roman"/>
              <a:ea typeface="Times New Roman"/>
              <a:cs typeface="Times New Roman"/>
              <a:sym typeface="Times New Roman"/>
            </a:endParaRPr>
          </a:p>
        </p:txBody>
      </p:sp>
      <p:sp>
        <p:nvSpPr>
          <p:cNvPr id="700" name="Google Shape;700;p81"/>
          <p:cNvSpPr txBox="1">
            <a:spLocks noGrp="1"/>
          </p:cNvSpPr>
          <p:nvPr>
            <p:ph type="body" idx="1"/>
          </p:nvPr>
        </p:nvSpPr>
        <p:spPr>
          <a:xfrm>
            <a:off x="838199" y="1951173"/>
            <a:ext cx="5257801"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sz="3600" dirty="0" err="1"/>
              <a:t>Pruebas</a:t>
            </a:r>
            <a:r>
              <a:rPr lang="en-US" sz="3600" dirty="0"/>
              <a:t> y </a:t>
            </a:r>
            <a:r>
              <a:rPr lang="en-US" sz="3600" dirty="0" err="1"/>
              <a:t>controles</a:t>
            </a:r>
            <a:r>
              <a:rPr lang="en-US" sz="3600" dirty="0"/>
              <a:t> (</a:t>
            </a:r>
            <a:r>
              <a:rPr lang="en-US" sz="3600" dirty="0" err="1"/>
              <a:t>sobre</a:t>
            </a:r>
            <a:r>
              <a:rPr lang="en-US" sz="3600" dirty="0"/>
              <a:t> </a:t>
            </a:r>
            <a:r>
              <a:rPr lang="en-US" sz="3600" dirty="0" err="1"/>
              <a:t>atmósferas</a:t>
            </a:r>
            <a:r>
              <a:rPr lang="en-US" sz="3600" dirty="0"/>
              <a:t>)</a:t>
            </a:r>
            <a:endParaRPr sz="3600" dirty="0"/>
          </a:p>
          <a:p>
            <a:pPr marL="0" lvl="0" indent="0" algn="l" rtl="0">
              <a:lnSpc>
                <a:spcPct val="90000"/>
              </a:lnSpc>
              <a:spcBef>
                <a:spcPts val="720"/>
              </a:spcBef>
              <a:spcAft>
                <a:spcPts val="0"/>
              </a:spcAft>
              <a:buClr>
                <a:schemeClr val="dk1"/>
              </a:buClr>
              <a:buSzPts val="3600"/>
              <a:buNone/>
            </a:pPr>
            <a:endParaRPr sz="3600" dirty="0"/>
          </a:p>
          <a:p>
            <a:pPr marL="0" lvl="0" indent="0" algn="l" rtl="0">
              <a:lnSpc>
                <a:spcPct val="90000"/>
              </a:lnSpc>
              <a:spcBef>
                <a:spcPts val="720"/>
              </a:spcBef>
              <a:spcAft>
                <a:spcPts val="0"/>
              </a:spcAft>
              <a:buClr>
                <a:schemeClr val="dk1"/>
              </a:buClr>
              <a:buSzPts val="3600"/>
              <a:buNone/>
            </a:pPr>
            <a:r>
              <a:rPr lang="en-US" sz="3600" dirty="0" err="1"/>
              <a:t>Hacer</a:t>
            </a:r>
            <a:r>
              <a:rPr lang="en-US" sz="3600" dirty="0"/>
              <a:t> </a:t>
            </a:r>
            <a:r>
              <a:rPr lang="en-US" sz="3600" dirty="0" err="1"/>
              <a:t>prueba</a:t>
            </a:r>
            <a:r>
              <a:rPr lang="en-US" sz="3600" dirty="0"/>
              <a:t> para:</a:t>
            </a:r>
            <a:endParaRPr dirty="0"/>
          </a:p>
          <a:p>
            <a:pPr marL="457189" lvl="0" indent="-457189" algn="l" rtl="0">
              <a:lnSpc>
                <a:spcPct val="90000"/>
              </a:lnSpc>
              <a:spcBef>
                <a:spcPts val="720"/>
              </a:spcBef>
              <a:spcAft>
                <a:spcPts val="0"/>
              </a:spcAft>
              <a:buClr>
                <a:schemeClr val="dk1"/>
              </a:buClr>
              <a:buSzPts val="3600"/>
              <a:buChar char="•"/>
            </a:pPr>
            <a:r>
              <a:rPr lang="en-US" sz="3600" dirty="0" err="1"/>
              <a:t>Oxígeno</a:t>
            </a:r>
            <a:endParaRPr sz="3600" dirty="0"/>
          </a:p>
          <a:p>
            <a:pPr marL="457189" lvl="0" indent="-457189" algn="l" rtl="0">
              <a:lnSpc>
                <a:spcPct val="90000"/>
              </a:lnSpc>
              <a:spcBef>
                <a:spcPts val="720"/>
              </a:spcBef>
              <a:spcAft>
                <a:spcPts val="0"/>
              </a:spcAft>
              <a:buClr>
                <a:schemeClr val="dk1"/>
              </a:buClr>
              <a:buSzPts val="3600"/>
              <a:buChar char="•"/>
            </a:pPr>
            <a:r>
              <a:rPr lang="en-US" sz="3600" dirty="0" err="1"/>
              <a:t>Inflamables</a:t>
            </a:r>
            <a:endParaRPr sz="3600" dirty="0"/>
          </a:p>
          <a:p>
            <a:pPr marL="457189" lvl="0" indent="-457189" algn="l" rtl="0">
              <a:lnSpc>
                <a:spcPct val="90000"/>
              </a:lnSpc>
              <a:spcBef>
                <a:spcPts val="720"/>
              </a:spcBef>
              <a:spcAft>
                <a:spcPts val="0"/>
              </a:spcAft>
              <a:buClr>
                <a:schemeClr val="dk1"/>
              </a:buClr>
              <a:buSzPts val="3600"/>
              <a:buChar char="•"/>
            </a:pPr>
            <a:r>
              <a:rPr lang="en-US" sz="3600" dirty="0" err="1"/>
              <a:t>Sustancias</a:t>
            </a:r>
            <a:r>
              <a:rPr lang="en-US" sz="3600" dirty="0"/>
              <a:t> </a:t>
            </a:r>
            <a:r>
              <a:rPr lang="en-US" sz="3600" dirty="0" err="1"/>
              <a:t>toxicas</a:t>
            </a:r>
            <a:endParaRPr sz="3600" dirty="0"/>
          </a:p>
          <a:p>
            <a:pPr marL="0" lvl="0" indent="0" algn="l" rtl="0">
              <a:lnSpc>
                <a:spcPct val="90000"/>
              </a:lnSpc>
              <a:spcBef>
                <a:spcPts val="720"/>
              </a:spcBef>
              <a:spcAft>
                <a:spcPts val="0"/>
              </a:spcAft>
              <a:buClr>
                <a:schemeClr val="dk1"/>
              </a:buClr>
              <a:buSzPts val="3600"/>
              <a:buNone/>
            </a:pPr>
            <a:endParaRPr sz="3600" dirty="0"/>
          </a:p>
          <a:p>
            <a:pPr marL="457189" lvl="0" indent="-228589" algn="l" rtl="0">
              <a:lnSpc>
                <a:spcPct val="90000"/>
              </a:lnSpc>
              <a:spcBef>
                <a:spcPts val="720"/>
              </a:spcBef>
              <a:spcAft>
                <a:spcPts val="0"/>
              </a:spcAft>
              <a:buClr>
                <a:schemeClr val="dk1"/>
              </a:buClr>
              <a:buSzPts val="3600"/>
              <a:buNone/>
            </a:pPr>
            <a:endParaRPr sz="3600" dirty="0"/>
          </a:p>
          <a:p>
            <a:pPr marL="457189" lvl="0" indent="-228589" algn="l" rtl="0">
              <a:lnSpc>
                <a:spcPct val="90000"/>
              </a:lnSpc>
              <a:spcBef>
                <a:spcPts val="720"/>
              </a:spcBef>
              <a:spcAft>
                <a:spcPts val="0"/>
              </a:spcAft>
              <a:buClr>
                <a:schemeClr val="dk1"/>
              </a:buClr>
              <a:buSzPts val="3600"/>
              <a:buNone/>
            </a:pPr>
            <a:endParaRPr sz="3600" dirty="0"/>
          </a:p>
        </p:txBody>
      </p:sp>
      <p:sp>
        <p:nvSpPr>
          <p:cNvPr id="701" name="Google Shape;701;p81"/>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Reducir los peligros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Objetivos de aprendizaje</a:t>
            </a:r>
            <a:endParaRPr/>
          </a:p>
        </p:txBody>
      </p:sp>
      <p:sp>
        <p:nvSpPr>
          <p:cNvPr id="132" name="Google Shape;132;p19"/>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267"/>
              <a:buNone/>
            </a:pPr>
            <a:endParaRPr/>
          </a:p>
          <a:p>
            <a:pPr marL="457189" lvl="0" indent="-457189" algn="l" rtl="0">
              <a:spcBef>
                <a:spcPts val="840"/>
              </a:spcBef>
              <a:spcAft>
                <a:spcPts val="0"/>
              </a:spcAft>
              <a:buClr>
                <a:schemeClr val="dk1"/>
              </a:buClr>
              <a:buSzPts val="4200"/>
              <a:buChar char="•"/>
            </a:pPr>
            <a:r>
              <a:rPr lang="en-US"/>
              <a:t>Prueba previa a la clase</a:t>
            </a:r>
            <a:endParaRPr/>
          </a:p>
        </p:txBody>
      </p:sp>
      <p:sp>
        <p:nvSpPr>
          <p:cNvPr id="133" name="Google Shape;133;p1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8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70</a:t>
            </a:fld>
            <a:endParaRPr/>
          </a:p>
        </p:txBody>
      </p:sp>
      <p:pic>
        <p:nvPicPr>
          <p:cNvPr id="708" name="Google Shape;708;p82" descr="A trench at a jobsite with a significant amount of water in the trench. "/>
          <p:cNvPicPr preferRelativeResize="0"/>
          <p:nvPr/>
        </p:nvPicPr>
        <p:blipFill rotWithShape="1">
          <a:blip r:embed="rId3">
            <a:alphaModFix/>
          </a:blip>
          <a:srcRect/>
          <a:stretch/>
        </p:blipFill>
        <p:spPr>
          <a:xfrm>
            <a:off x="5980653" y="1564997"/>
            <a:ext cx="3725298" cy="5194909"/>
          </a:xfrm>
          <a:prstGeom prst="rect">
            <a:avLst/>
          </a:prstGeom>
          <a:noFill/>
          <a:ln>
            <a:noFill/>
          </a:ln>
        </p:spPr>
      </p:pic>
      <p:sp>
        <p:nvSpPr>
          <p:cNvPr id="709" name="Google Shape;709;p82"/>
          <p:cNvSpPr txBox="1">
            <a:spLocks noGrp="1"/>
          </p:cNvSpPr>
          <p:nvPr>
            <p:ph type="body" idx="1"/>
          </p:nvPr>
        </p:nvSpPr>
        <p:spPr>
          <a:xfrm>
            <a:off x="838200" y="1951173"/>
            <a:ext cx="4903034"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sz="3600" u="sng" dirty="0"/>
              <a:t>El </a:t>
            </a:r>
            <a:r>
              <a:rPr lang="en-US" sz="3600" u="sng" dirty="0" err="1"/>
              <a:t>tratamiento</a:t>
            </a:r>
            <a:r>
              <a:rPr lang="en-US" sz="3600" u="sng" dirty="0"/>
              <a:t> del </a:t>
            </a:r>
            <a:r>
              <a:rPr lang="en-US" sz="3600" u="sng" dirty="0" err="1"/>
              <a:t>agua</a:t>
            </a:r>
            <a:endParaRPr sz="3600" u="sng" dirty="0"/>
          </a:p>
          <a:p>
            <a:pPr marL="0" lvl="0" indent="0" algn="l" rtl="0">
              <a:lnSpc>
                <a:spcPct val="90000"/>
              </a:lnSpc>
              <a:spcBef>
                <a:spcPts val="720"/>
              </a:spcBef>
              <a:spcAft>
                <a:spcPts val="0"/>
              </a:spcAft>
              <a:buClr>
                <a:schemeClr val="dk1"/>
              </a:buClr>
              <a:buSzPts val="3600"/>
              <a:buNone/>
            </a:pPr>
            <a:endParaRPr sz="3600" dirty="0"/>
          </a:p>
          <a:p>
            <a:pPr marL="457189" lvl="0" indent="-457189" algn="l" rtl="0">
              <a:lnSpc>
                <a:spcPct val="90000"/>
              </a:lnSpc>
              <a:spcBef>
                <a:spcPts val="720"/>
              </a:spcBef>
              <a:spcAft>
                <a:spcPts val="0"/>
              </a:spcAft>
              <a:buClr>
                <a:schemeClr val="dk1"/>
              </a:buClr>
              <a:buSzPts val="3600"/>
              <a:buChar char="•"/>
            </a:pPr>
            <a:r>
              <a:rPr lang="en-US" sz="3600" dirty="0" err="1"/>
              <a:t>Bombear</a:t>
            </a:r>
            <a:endParaRPr sz="3600" dirty="0"/>
          </a:p>
          <a:p>
            <a:pPr marL="457189" lvl="0" indent="-457189" algn="l" rtl="0">
              <a:lnSpc>
                <a:spcPct val="90000"/>
              </a:lnSpc>
              <a:spcBef>
                <a:spcPts val="720"/>
              </a:spcBef>
              <a:spcAft>
                <a:spcPts val="0"/>
              </a:spcAft>
              <a:buClr>
                <a:schemeClr val="dk1"/>
              </a:buClr>
              <a:buSzPts val="3600"/>
              <a:buChar char="•"/>
            </a:pPr>
            <a:r>
              <a:rPr lang="en-US" sz="3600" dirty="0" err="1"/>
              <a:t>Dejar</a:t>
            </a:r>
            <a:r>
              <a:rPr lang="en-US" sz="3600" dirty="0"/>
              <a:t> </a:t>
            </a:r>
            <a:r>
              <a:rPr lang="en-US" sz="3600" dirty="0" err="1"/>
              <a:t>secar</a:t>
            </a:r>
            <a:r>
              <a:rPr lang="en-US" sz="3600" dirty="0"/>
              <a:t> </a:t>
            </a:r>
            <a:r>
              <a:rPr lang="en-US" sz="3600" dirty="0" err="1"/>
              <a:t>naturalmente</a:t>
            </a:r>
            <a:endParaRPr sz="3600" dirty="0"/>
          </a:p>
          <a:p>
            <a:pPr marL="457189" lvl="0" indent="-457189" algn="l" rtl="0">
              <a:lnSpc>
                <a:spcPct val="90000"/>
              </a:lnSpc>
              <a:spcBef>
                <a:spcPts val="720"/>
              </a:spcBef>
              <a:spcAft>
                <a:spcPts val="0"/>
              </a:spcAft>
              <a:buClr>
                <a:schemeClr val="dk1"/>
              </a:buClr>
              <a:buSzPts val="3600"/>
              <a:buChar char="•"/>
            </a:pPr>
            <a:r>
              <a:rPr lang="en-US" sz="3600" dirty="0" err="1"/>
              <a:t>Protección</a:t>
            </a:r>
            <a:r>
              <a:rPr lang="en-US" sz="3600" dirty="0"/>
              <a:t> para </a:t>
            </a:r>
            <a:r>
              <a:rPr lang="en-US" sz="3600" dirty="0" err="1"/>
              <a:t>electricidad</a:t>
            </a:r>
            <a:endParaRPr sz="3600" dirty="0"/>
          </a:p>
          <a:p>
            <a:pPr marL="457189" lvl="0" indent="-228589" algn="l" rtl="0">
              <a:lnSpc>
                <a:spcPct val="90000"/>
              </a:lnSpc>
              <a:spcBef>
                <a:spcPts val="720"/>
              </a:spcBef>
              <a:spcAft>
                <a:spcPts val="0"/>
              </a:spcAft>
              <a:buClr>
                <a:schemeClr val="dk1"/>
              </a:buClr>
              <a:buSzPts val="3600"/>
              <a:buNone/>
            </a:pPr>
            <a:endParaRPr sz="3600" dirty="0"/>
          </a:p>
          <a:p>
            <a:pPr marL="457189" lvl="0" indent="-228589" algn="l" rtl="0">
              <a:lnSpc>
                <a:spcPct val="90000"/>
              </a:lnSpc>
              <a:spcBef>
                <a:spcPts val="720"/>
              </a:spcBef>
              <a:spcAft>
                <a:spcPts val="0"/>
              </a:spcAft>
              <a:buClr>
                <a:schemeClr val="dk1"/>
              </a:buClr>
              <a:buSzPts val="3600"/>
              <a:buNone/>
            </a:pPr>
            <a:endParaRPr sz="3600" dirty="0"/>
          </a:p>
        </p:txBody>
      </p:sp>
      <p:sp>
        <p:nvSpPr>
          <p:cNvPr id="710" name="Google Shape;710;p82"/>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Reducir los peligros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8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71</a:t>
            </a:fld>
            <a:endParaRPr/>
          </a:p>
        </p:txBody>
      </p:sp>
      <p:pic>
        <p:nvPicPr>
          <p:cNvPr id="716" name="Google Shape;716;p83" descr="Enlarged image at a jobsite with a significant amount of water pooling at the bottom. The graphic depicts the problems with the trench and jobsite."/>
          <p:cNvPicPr preferRelativeResize="0"/>
          <p:nvPr/>
        </p:nvPicPr>
        <p:blipFill rotWithShape="1">
          <a:blip r:embed="rId3">
            <a:alphaModFix/>
          </a:blip>
          <a:srcRect/>
          <a:stretch/>
        </p:blipFill>
        <p:spPr>
          <a:xfrm>
            <a:off x="176463" y="192635"/>
            <a:ext cx="5101390" cy="6521043"/>
          </a:xfrm>
          <a:prstGeom prst="rect">
            <a:avLst/>
          </a:prstGeom>
          <a:noFill/>
          <a:ln>
            <a:noFill/>
          </a:ln>
        </p:spPr>
      </p:pic>
      <p:cxnSp>
        <p:nvCxnSpPr>
          <p:cNvPr id="717" name="Google Shape;717;p83" descr="A trench at a jobsite, emphasis on the water at the bottom of the trench with the caption: &quot;Water pooled inside the trench&quot;."/>
          <p:cNvCxnSpPr/>
          <p:nvPr/>
        </p:nvCxnSpPr>
        <p:spPr>
          <a:xfrm rot="10800000">
            <a:off x="2422358" y="6356351"/>
            <a:ext cx="3465095" cy="0"/>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718" name="Google Shape;718;p83"/>
          <p:cNvSpPr txBox="1"/>
          <p:nvPr/>
        </p:nvSpPr>
        <p:spPr>
          <a:xfrm>
            <a:off x="5791244" y="6169581"/>
            <a:ext cx="343555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Agua acumulada dentro de la zanja</a:t>
            </a:r>
            <a:endParaRPr sz="1800">
              <a:solidFill>
                <a:schemeClr val="dk1"/>
              </a:solidFill>
              <a:latin typeface="Times New Roman"/>
              <a:ea typeface="Times New Roman"/>
              <a:cs typeface="Times New Roman"/>
              <a:sym typeface="Times New Roman"/>
            </a:endParaRPr>
          </a:p>
        </p:txBody>
      </p:sp>
      <p:cxnSp>
        <p:nvCxnSpPr>
          <p:cNvPr id="719" name="Google Shape;719;p83" descr="A trench at a jobsite, emphasis between the side of the trench and a trench box with the caption: &quot;Distance from the excavation wall to the trench box is greater than expected  surcharge.&quot;."/>
          <p:cNvCxnSpPr/>
          <p:nvPr/>
        </p:nvCxnSpPr>
        <p:spPr>
          <a:xfrm rot="10800000">
            <a:off x="2245895" y="5550568"/>
            <a:ext cx="3641558" cy="0"/>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720" name="Google Shape;720;p83"/>
          <p:cNvSpPr txBox="1"/>
          <p:nvPr/>
        </p:nvSpPr>
        <p:spPr>
          <a:xfrm>
            <a:off x="5866765" y="4963011"/>
            <a:ext cx="628890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La distancia desde la pared de excavación hasta la caja de la zanja</a:t>
            </a:r>
            <a:endParaRPr/>
          </a:p>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 es mayor que el recargo esperado  </a:t>
            </a:r>
            <a:endParaRPr/>
          </a:p>
        </p:txBody>
      </p:sp>
      <p:cxnSp>
        <p:nvCxnSpPr>
          <p:cNvPr id="721" name="Google Shape;721;p83" descr="A trench at a jobsite, emphasis on the side wall of the trench with the caption: &quot;Training, competent person and inspection seem to be missing&quot;."/>
          <p:cNvCxnSpPr/>
          <p:nvPr/>
        </p:nvCxnSpPr>
        <p:spPr>
          <a:xfrm rot="10800000">
            <a:off x="3930316" y="4331368"/>
            <a:ext cx="2406316" cy="0"/>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722" name="Google Shape;722;p83"/>
          <p:cNvSpPr txBox="1"/>
          <p:nvPr/>
        </p:nvSpPr>
        <p:spPr>
          <a:xfrm>
            <a:off x="6238254" y="4111317"/>
            <a:ext cx="603710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Parece que falta formación, persona competente e inspección</a:t>
            </a:r>
            <a:endParaRPr sz="1800">
              <a:solidFill>
                <a:schemeClr val="dk1"/>
              </a:solidFill>
              <a:latin typeface="Times New Roman"/>
              <a:ea typeface="Times New Roman"/>
              <a:cs typeface="Times New Roman"/>
              <a:sym typeface="Times New Roman"/>
            </a:endParaRPr>
          </a:p>
        </p:txBody>
      </p:sp>
      <p:cxnSp>
        <p:nvCxnSpPr>
          <p:cNvPr id="723" name="Google Shape;723;p83" descr="A trench at a jobsite, emphasis on the side wall of the trench with the caption: &quot;No access or egress&quot;."/>
          <p:cNvCxnSpPr/>
          <p:nvPr/>
        </p:nvCxnSpPr>
        <p:spPr>
          <a:xfrm rot="10800000">
            <a:off x="4684295" y="3192379"/>
            <a:ext cx="2385207" cy="0"/>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724" name="Google Shape;724;p83"/>
          <p:cNvSpPr txBox="1"/>
          <p:nvPr/>
        </p:nvSpPr>
        <p:spPr>
          <a:xfrm>
            <a:off x="7069502" y="2980336"/>
            <a:ext cx="196079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sin acceso ni salida</a:t>
            </a:r>
            <a:endParaRPr sz="1800">
              <a:solidFill>
                <a:schemeClr val="dk1"/>
              </a:solidFill>
              <a:latin typeface="Times New Roman"/>
              <a:ea typeface="Times New Roman"/>
              <a:cs typeface="Times New Roman"/>
              <a:sym typeface="Times New Roman"/>
            </a:endParaRPr>
          </a:p>
        </p:txBody>
      </p:sp>
      <p:cxnSp>
        <p:nvCxnSpPr>
          <p:cNvPr id="725" name="Google Shape;725;p83" descr="A trench at a jobsite, emphasis between the top of a trench box and the top of the trench with the caption: &quot;Trench height greater than 18” from top of box&quot;."/>
          <p:cNvCxnSpPr/>
          <p:nvPr/>
        </p:nvCxnSpPr>
        <p:spPr>
          <a:xfrm rot="10800000" flipH="1">
            <a:off x="2139185" y="2217372"/>
            <a:ext cx="3184358" cy="2516887"/>
          </a:xfrm>
          <a:prstGeom prst="straightConnector1">
            <a:avLst/>
          </a:prstGeom>
          <a:noFill/>
          <a:ln w="38100" cap="flat" cmpd="sng">
            <a:solidFill>
              <a:schemeClr val="accent2"/>
            </a:solidFill>
            <a:prstDash val="solid"/>
            <a:round/>
            <a:headEnd type="triangle" w="med" len="med"/>
            <a:tailEnd type="triangle" w="med" len="med"/>
          </a:ln>
          <a:effectLst>
            <a:outerShdw blurRad="40000" dist="23000" dir="5400000" rotWithShape="0">
              <a:srgbClr val="000000">
                <a:alpha val="34901"/>
              </a:srgbClr>
            </a:outerShdw>
          </a:effectLst>
        </p:spPr>
      </p:cxnSp>
      <p:sp>
        <p:nvSpPr>
          <p:cNvPr id="726" name="Google Shape;726;p83"/>
          <p:cNvSpPr txBox="1"/>
          <p:nvPr/>
        </p:nvSpPr>
        <p:spPr>
          <a:xfrm>
            <a:off x="5462338" y="1982421"/>
            <a:ext cx="642509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Altura de la zanja superior a 18" desde la parte superior de la caja</a:t>
            </a:r>
            <a:endParaRPr sz="1800">
              <a:solidFill>
                <a:schemeClr val="dk1"/>
              </a:solidFill>
              <a:latin typeface="Times New Roman"/>
              <a:ea typeface="Times New Roman"/>
              <a:cs typeface="Times New Roman"/>
              <a:sym typeface="Times New Roman"/>
            </a:endParaRPr>
          </a:p>
        </p:txBody>
      </p:sp>
      <p:sp>
        <p:nvSpPr>
          <p:cNvPr id="727" name="Google Shape;727;p83"/>
          <p:cNvSpPr txBox="1"/>
          <p:nvPr/>
        </p:nvSpPr>
        <p:spPr>
          <a:xfrm>
            <a:off x="5454316" y="1507958"/>
            <a:ext cx="373050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Permiso requerido espacio confinado</a:t>
            </a:r>
            <a:endParaRPr sz="1800">
              <a:solidFill>
                <a:schemeClr val="dk1"/>
              </a:solidFill>
              <a:latin typeface="Times New Roman"/>
              <a:ea typeface="Times New Roman"/>
              <a:cs typeface="Times New Roman"/>
              <a:sym typeface="Times New Roman"/>
            </a:endParaRPr>
          </a:p>
        </p:txBody>
      </p:sp>
      <p:cxnSp>
        <p:nvCxnSpPr>
          <p:cNvPr id="728" name="Google Shape;728;p83"/>
          <p:cNvCxnSpPr/>
          <p:nvPr/>
        </p:nvCxnSpPr>
        <p:spPr>
          <a:xfrm>
            <a:off x="5887453" y="1026695"/>
            <a:ext cx="0" cy="593195"/>
          </a:xfrm>
          <a:prstGeom prst="straightConnector1">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cxnSp>
      <p:cxnSp>
        <p:nvCxnSpPr>
          <p:cNvPr id="729" name="Google Shape;729;p83" descr="A trench at a jobsite, emphasis on the top of an uncovered manhole with the caption: &quot;Unprotected hole&quot;, and &quot;Permit Required Confined Space&quot;."/>
          <p:cNvCxnSpPr/>
          <p:nvPr/>
        </p:nvCxnSpPr>
        <p:spPr>
          <a:xfrm rot="10800000">
            <a:off x="4331369" y="1187116"/>
            <a:ext cx="1556084" cy="0"/>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730" name="Google Shape;730;p83"/>
          <p:cNvSpPr txBox="1"/>
          <p:nvPr/>
        </p:nvSpPr>
        <p:spPr>
          <a:xfrm>
            <a:off x="5574384" y="681609"/>
            <a:ext cx="219162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Agujero desprotegido</a:t>
            </a:r>
            <a:endParaRPr sz="1800">
              <a:solidFill>
                <a:schemeClr val="dk1"/>
              </a:solidFill>
              <a:latin typeface="Times New Roman"/>
              <a:ea typeface="Times New Roman"/>
              <a:cs typeface="Times New Roman"/>
              <a:sym typeface="Times New Roman"/>
            </a:endParaRPr>
          </a:p>
        </p:txBody>
      </p:sp>
      <p:cxnSp>
        <p:nvCxnSpPr>
          <p:cNvPr id="731" name="Google Shape;731;p83" descr="A trench at a jobsite, emphasis on the top to bottom of the trench with the caption: &quot;Improper Slope&quot;"/>
          <p:cNvCxnSpPr/>
          <p:nvPr/>
        </p:nvCxnSpPr>
        <p:spPr>
          <a:xfrm flipH="1">
            <a:off x="2245895" y="557760"/>
            <a:ext cx="1026694" cy="3773608"/>
          </a:xfrm>
          <a:prstGeom prst="straightConnector1">
            <a:avLst/>
          </a:prstGeom>
          <a:noFill/>
          <a:ln w="38100" cap="flat" cmpd="sng">
            <a:solidFill>
              <a:schemeClr val="accent2"/>
            </a:solidFill>
            <a:prstDash val="solid"/>
            <a:round/>
            <a:headEnd type="triangle" w="med" len="med"/>
            <a:tailEnd type="triangle" w="med" len="med"/>
          </a:ln>
          <a:effectLst>
            <a:outerShdw blurRad="40000" dist="23000" dir="5400000" rotWithShape="0">
              <a:srgbClr val="000000">
                <a:alpha val="34901"/>
              </a:srgbClr>
            </a:outerShdw>
          </a:effectLst>
        </p:spPr>
      </p:cxnSp>
      <p:sp>
        <p:nvSpPr>
          <p:cNvPr id="732" name="Google Shape;732;p83"/>
          <p:cNvSpPr txBox="1"/>
          <p:nvPr/>
        </p:nvSpPr>
        <p:spPr>
          <a:xfrm>
            <a:off x="3352800" y="385011"/>
            <a:ext cx="2191626" cy="36933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Pendiente inadecuada</a:t>
            </a:r>
            <a:endParaRPr sz="1800">
              <a:solidFill>
                <a:schemeClr val="dk1"/>
              </a:solidFill>
              <a:latin typeface="Times New Roman"/>
              <a:ea typeface="Times New Roman"/>
              <a:cs typeface="Times New Roman"/>
              <a:sym typeface="Times New Roman"/>
            </a:endParaRPr>
          </a:p>
        </p:txBody>
      </p:sp>
      <p:sp>
        <p:nvSpPr>
          <p:cNvPr id="733" name="Google Shape;733;p83"/>
          <p:cNvSpPr txBox="1">
            <a:spLocks noGrp="1"/>
          </p:cNvSpPr>
          <p:nvPr>
            <p:ph type="title"/>
          </p:nvPr>
        </p:nvSpPr>
        <p:spPr>
          <a:xfrm>
            <a:off x="5034624" y="123083"/>
            <a:ext cx="7157376" cy="52275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2400"/>
              <a:buFont typeface="Arial Black"/>
              <a:buNone/>
            </a:pPr>
            <a:r>
              <a:rPr lang="en-US" sz="2400">
                <a:solidFill>
                  <a:srgbClr val="000000"/>
                </a:solidFill>
                <a:latin typeface="Arial Black"/>
                <a:ea typeface="Arial Black"/>
                <a:cs typeface="Arial Black"/>
                <a:sym typeface="Arial Black"/>
              </a:rPr>
              <a:t>Peligros identificados en la foto</a:t>
            </a:r>
            <a:endParaRPr sz="24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8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72</a:t>
            </a:fld>
            <a:endParaRPr/>
          </a:p>
        </p:txBody>
      </p:sp>
      <p:sp>
        <p:nvSpPr>
          <p:cNvPr id="740" name="Google Shape;740;p84">
            <a:hlinkClick r:id="rId3"/>
          </p:cNvPr>
          <p:cNvSpPr txBox="1"/>
          <p:nvPr/>
        </p:nvSpPr>
        <p:spPr>
          <a:xfrm>
            <a:off x="1440151" y="6490643"/>
            <a:ext cx="3018273"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Esta imagen cortesía de  </a:t>
            </a:r>
            <a:r>
              <a:rPr lang="en-US" sz="900" u="sng">
                <a:solidFill>
                  <a:schemeClr val="hlink"/>
                </a:solidFill>
                <a:latin typeface="Times New Roman"/>
                <a:ea typeface="Times New Roman"/>
                <a:cs typeface="Times New Roman"/>
                <a:sym typeface="Times New Roman"/>
                <a:hlinkClick r:id="rId4"/>
              </a:rPr>
              <a:t>CPWR</a:t>
            </a:r>
            <a:r>
              <a:rPr lang="en-US" sz="900">
                <a:solidFill>
                  <a:schemeClr val="dk1"/>
                </a:solidFill>
                <a:latin typeface="Times New Roman"/>
                <a:ea typeface="Times New Roman"/>
                <a:cs typeface="Times New Roman"/>
                <a:sym typeface="Times New Roman"/>
              </a:rPr>
              <a:t>.</a:t>
            </a:r>
            <a:endParaRPr/>
          </a:p>
        </p:txBody>
      </p:sp>
      <p:pic>
        <p:nvPicPr>
          <p:cNvPr id="741" name="Google Shape;741;p84" descr="An illustration showing a worker in a hole and a worker on the edge of the hole. A label says &quot;Keep rocks and dirt at least 2 feet away from the top of the trench&quot;. "/>
          <p:cNvPicPr preferRelativeResize="0"/>
          <p:nvPr/>
        </p:nvPicPr>
        <p:blipFill rotWithShape="1">
          <a:blip r:embed="rId5">
            <a:alphaModFix/>
          </a:blip>
          <a:srcRect/>
          <a:stretch/>
        </p:blipFill>
        <p:spPr>
          <a:xfrm>
            <a:off x="609600" y="1200898"/>
            <a:ext cx="5918674" cy="5247387"/>
          </a:xfrm>
          <a:prstGeom prst="rect">
            <a:avLst/>
          </a:prstGeom>
          <a:noFill/>
          <a:ln>
            <a:noFill/>
          </a:ln>
        </p:spPr>
      </p:pic>
      <p:sp>
        <p:nvSpPr>
          <p:cNvPr id="742" name="Google Shape;742;p84"/>
          <p:cNvSpPr txBox="1">
            <a:spLocks noGrp="1"/>
          </p:cNvSpPr>
          <p:nvPr>
            <p:ph type="body" idx="1"/>
          </p:nvPr>
        </p:nvSpPr>
        <p:spPr>
          <a:xfrm>
            <a:off x="6756874" y="1467322"/>
            <a:ext cx="4933014" cy="435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330"/>
              <a:buNone/>
            </a:pPr>
            <a:r>
              <a:rPr lang="en-US" sz="3330"/>
              <a:t>Soporte del suelo</a:t>
            </a:r>
            <a:endParaRPr/>
          </a:p>
          <a:p>
            <a:pPr marL="0" lvl="0" indent="0" algn="l" rtl="0">
              <a:spcBef>
                <a:spcPts val="666"/>
              </a:spcBef>
              <a:spcAft>
                <a:spcPts val="0"/>
              </a:spcAft>
              <a:buClr>
                <a:schemeClr val="dk1"/>
              </a:buClr>
              <a:buSzPts val="3330"/>
              <a:buNone/>
            </a:pPr>
            <a:endParaRPr sz="3330"/>
          </a:p>
          <a:p>
            <a:pPr marL="457189" lvl="0" indent="-457189" algn="l" rtl="0">
              <a:spcBef>
                <a:spcPts val="666"/>
              </a:spcBef>
              <a:spcAft>
                <a:spcPts val="0"/>
              </a:spcAft>
              <a:buClr>
                <a:schemeClr val="dk1"/>
              </a:buClr>
              <a:buSzPts val="3330"/>
              <a:buChar char="•"/>
            </a:pPr>
            <a:r>
              <a:rPr lang="en-US" sz="3330"/>
              <a:t>Ubicación de la pila de escombros</a:t>
            </a:r>
            <a:endParaRPr sz="3330"/>
          </a:p>
          <a:p>
            <a:pPr marL="457189" lvl="0" indent="-457189" algn="l" rtl="0">
              <a:spcBef>
                <a:spcPts val="666"/>
              </a:spcBef>
              <a:spcAft>
                <a:spcPts val="0"/>
              </a:spcAft>
              <a:buClr>
                <a:schemeClr val="dk1"/>
              </a:buClr>
              <a:buSzPts val="3330"/>
              <a:buChar char="•"/>
            </a:pPr>
            <a:r>
              <a:rPr lang="en-US" sz="3330"/>
              <a:t>Retire las piedras sueltas</a:t>
            </a:r>
            <a:endParaRPr sz="3330"/>
          </a:p>
          <a:p>
            <a:pPr marL="457189" lvl="0" indent="-457189" algn="l" rtl="0">
              <a:spcBef>
                <a:spcPts val="666"/>
              </a:spcBef>
              <a:spcAft>
                <a:spcPts val="0"/>
              </a:spcAft>
              <a:buClr>
                <a:schemeClr val="dk1"/>
              </a:buClr>
              <a:buSzPts val="3330"/>
              <a:buChar char="•"/>
            </a:pPr>
            <a:r>
              <a:rPr lang="en-US" sz="3330"/>
              <a:t>Estructuras de soporte</a:t>
            </a:r>
            <a:endParaRPr sz="3330"/>
          </a:p>
          <a:p>
            <a:pPr marL="457189" lvl="0" indent="-457189" algn="l" rtl="0">
              <a:spcBef>
                <a:spcPts val="666"/>
              </a:spcBef>
              <a:spcAft>
                <a:spcPts val="0"/>
              </a:spcAft>
              <a:buClr>
                <a:schemeClr val="dk1"/>
              </a:buClr>
              <a:buSzPts val="3330"/>
              <a:buChar char="•"/>
            </a:pPr>
            <a:r>
              <a:rPr lang="en-US" sz="3330"/>
              <a:t>Sistemas de protección</a:t>
            </a:r>
            <a:endParaRPr sz="3330"/>
          </a:p>
          <a:p>
            <a:pPr marL="457189" lvl="0" indent="-245734" algn="l" rtl="0">
              <a:spcBef>
                <a:spcPts val="666"/>
              </a:spcBef>
              <a:spcAft>
                <a:spcPts val="0"/>
              </a:spcAft>
              <a:buClr>
                <a:schemeClr val="dk1"/>
              </a:buClr>
              <a:buSzPts val="3330"/>
              <a:buNone/>
            </a:pPr>
            <a:endParaRPr sz="3330"/>
          </a:p>
          <a:p>
            <a:pPr marL="457189" lvl="0" indent="-245734" algn="l" rtl="0">
              <a:spcBef>
                <a:spcPts val="666"/>
              </a:spcBef>
              <a:spcAft>
                <a:spcPts val="0"/>
              </a:spcAft>
              <a:buClr>
                <a:schemeClr val="dk1"/>
              </a:buClr>
              <a:buSzPts val="3330"/>
              <a:buNone/>
            </a:pPr>
            <a:endParaRPr sz="3330"/>
          </a:p>
        </p:txBody>
      </p:sp>
      <p:sp>
        <p:nvSpPr>
          <p:cNvPr id="743" name="Google Shape;743;p84"/>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Reducir los peligros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8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73</a:t>
            </a:fld>
            <a:endParaRPr/>
          </a:p>
        </p:txBody>
      </p:sp>
      <p:sp>
        <p:nvSpPr>
          <p:cNvPr id="750" name="Google Shape;750;p85"/>
          <p:cNvSpPr txBox="1"/>
          <p:nvPr/>
        </p:nvSpPr>
        <p:spPr>
          <a:xfrm>
            <a:off x="7503706" y="4815935"/>
            <a:ext cx="2121093"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Imagen cortesia de </a:t>
            </a:r>
            <a:r>
              <a:rPr lang="en-US" sz="1400" u="sng">
                <a:solidFill>
                  <a:schemeClr val="hlink"/>
                </a:solidFill>
                <a:latin typeface="Times New Roman"/>
                <a:ea typeface="Times New Roman"/>
                <a:cs typeface="Times New Roman"/>
                <a:sym typeface="Times New Roman"/>
                <a:hlinkClick r:id="rId3"/>
              </a:rPr>
              <a:t>OSHA</a:t>
            </a:r>
            <a:endParaRPr sz="1400">
              <a:solidFill>
                <a:schemeClr val="dk1"/>
              </a:solidFill>
              <a:latin typeface="Times New Roman"/>
              <a:ea typeface="Times New Roman"/>
              <a:cs typeface="Times New Roman"/>
              <a:sym typeface="Times New Roman"/>
            </a:endParaRPr>
          </a:p>
        </p:txBody>
      </p:sp>
      <p:pic>
        <p:nvPicPr>
          <p:cNvPr id="751" name="Google Shape;751;p85" descr="Drawing of a trench with sloped sides. The drawing says &quot;20 feet max&quot; for the height of the entire slope."/>
          <p:cNvPicPr preferRelativeResize="0"/>
          <p:nvPr/>
        </p:nvPicPr>
        <p:blipFill rotWithShape="1">
          <a:blip r:embed="rId4">
            <a:alphaModFix/>
          </a:blip>
          <a:srcRect/>
          <a:stretch/>
        </p:blipFill>
        <p:spPr>
          <a:xfrm>
            <a:off x="5367647" y="2028762"/>
            <a:ext cx="6327490" cy="2800475"/>
          </a:xfrm>
          <a:prstGeom prst="rect">
            <a:avLst/>
          </a:prstGeom>
          <a:noFill/>
          <a:ln>
            <a:noFill/>
          </a:ln>
        </p:spPr>
      </p:pic>
      <p:sp>
        <p:nvSpPr>
          <p:cNvPr id="752" name="Google Shape;752;p85"/>
          <p:cNvSpPr txBox="1">
            <a:spLocks noGrp="1"/>
          </p:cNvSpPr>
          <p:nvPr>
            <p:ph type="body" idx="1"/>
          </p:nvPr>
        </p:nvSpPr>
        <p:spPr>
          <a:xfrm>
            <a:off x="939735" y="1734287"/>
            <a:ext cx="4513288" cy="435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r>
              <a:rPr lang="en-US" sz="3600"/>
              <a:t>En pendiente:</a:t>
            </a:r>
            <a:endParaRPr/>
          </a:p>
          <a:p>
            <a:pPr marL="0" lvl="0" indent="0" algn="l" rtl="0">
              <a:spcBef>
                <a:spcPts val="720"/>
              </a:spcBef>
              <a:spcAft>
                <a:spcPts val="0"/>
              </a:spcAft>
              <a:buClr>
                <a:schemeClr val="dk1"/>
              </a:buClr>
              <a:buSzPts val="3600"/>
              <a:buNone/>
            </a:pPr>
            <a:r>
              <a:rPr lang="en-US" sz="3600"/>
              <a:t>3/4:1 – 1.5:1 dependiendo del tipo de suelo</a:t>
            </a:r>
            <a:endParaRPr sz="3600"/>
          </a:p>
          <a:p>
            <a:pPr marL="0" lvl="0" indent="0" algn="l" rtl="0">
              <a:spcBef>
                <a:spcPts val="720"/>
              </a:spcBef>
              <a:spcAft>
                <a:spcPts val="0"/>
              </a:spcAft>
              <a:buClr>
                <a:schemeClr val="dk1"/>
              </a:buClr>
              <a:buSzPts val="3600"/>
              <a:buNone/>
            </a:pPr>
            <a:endParaRPr sz="3600"/>
          </a:p>
          <a:p>
            <a:pPr marL="457189" lvl="0" indent="-228589" algn="l" rtl="0">
              <a:spcBef>
                <a:spcPts val="720"/>
              </a:spcBef>
              <a:spcAft>
                <a:spcPts val="0"/>
              </a:spcAft>
              <a:buClr>
                <a:schemeClr val="dk1"/>
              </a:buClr>
              <a:buSzPts val="3600"/>
              <a:buNone/>
            </a:pPr>
            <a:endParaRPr sz="3600"/>
          </a:p>
          <a:p>
            <a:pPr marL="457189" lvl="0" indent="-228589" algn="l" rtl="0">
              <a:spcBef>
                <a:spcPts val="720"/>
              </a:spcBef>
              <a:spcAft>
                <a:spcPts val="0"/>
              </a:spcAft>
              <a:buClr>
                <a:schemeClr val="dk1"/>
              </a:buClr>
              <a:buSzPts val="3600"/>
              <a:buNone/>
            </a:pPr>
            <a:endParaRPr sz="3600"/>
          </a:p>
          <a:p>
            <a:pPr marL="457189" lvl="0" indent="-228589" algn="l" rtl="0">
              <a:spcBef>
                <a:spcPts val="720"/>
              </a:spcBef>
              <a:spcAft>
                <a:spcPts val="0"/>
              </a:spcAft>
              <a:buClr>
                <a:schemeClr val="dk1"/>
              </a:buClr>
              <a:buSzPts val="3600"/>
              <a:buNone/>
            </a:pPr>
            <a:endParaRPr sz="3600"/>
          </a:p>
        </p:txBody>
      </p:sp>
      <p:sp>
        <p:nvSpPr>
          <p:cNvPr id="753" name="Google Shape;753;p85"/>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Protección contra derrumbes</a:t>
            </a:r>
            <a:endParaRPr sz="5280">
              <a:latin typeface="Arial Black"/>
              <a:ea typeface="Arial Black"/>
              <a:cs typeface="Arial Black"/>
              <a:sym typeface="Arial Black"/>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8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74</a:t>
            </a:fld>
            <a:endParaRPr/>
          </a:p>
        </p:txBody>
      </p:sp>
      <p:sp>
        <p:nvSpPr>
          <p:cNvPr id="760" name="Google Shape;760;p86"/>
          <p:cNvSpPr txBox="1"/>
          <p:nvPr/>
        </p:nvSpPr>
        <p:spPr>
          <a:xfrm>
            <a:off x="1757236" y="5996166"/>
            <a:ext cx="1933799"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Tabla cortesia de </a:t>
            </a:r>
            <a:r>
              <a:rPr lang="en-US" sz="1400" u="sng">
                <a:solidFill>
                  <a:schemeClr val="hlink"/>
                </a:solidFill>
                <a:latin typeface="Times New Roman"/>
                <a:ea typeface="Times New Roman"/>
                <a:cs typeface="Times New Roman"/>
                <a:sym typeface="Times New Roman"/>
                <a:hlinkClick r:id="rId3"/>
              </a:rPr>
              <a:t>OSHA</a:t>
            </a:r>
            <a:endParaRPr sz="1400">
              <a:solidFill>
                <a:schemeClr val="dk1"/>
              </a:solidFill>
              <a:latin typeface="Times New Roman"/>
              <a:ea typeface="Times New Roman"/>
              <a:cs typeface="Times New Roman"/>
              <a:sym typeface="Times New Roman"/>
            </a:endParaRPr>
          </a:p>
        </p:txBody>
      </p:sp>
      <p:graphicFrame>
        <p:nvGraphicFramePr>
          <p:cNvPr id="761" name="Google Shape;761;p86"/>
          <p:cNvGraphicFramePr/>
          <p:nvPr/>
        </p:nvGraphicFramePr>
        <p:xfrm>
          <a:off x="1000079" y="1968361"/>
          <a:ext cx="10280050" cy="3596660"/>
        </p:xfrm>
        <a:graphic>
          <a:graphicData uri="http://schemas.openxmlformats.org/drawingml/2006/table">
            <a:tbl>
              <a:tblPr firstRow="1" bandRow="1">
                <a:noFill/>
                <a:tableStyleId>{83114596-1E36-4958-BE55-06045969AA6E}</a:tableStyleId>
              </a:tblPr>
              <a:tblGrid>
                <a:gridCol w="5140025">
                  <a:extLst>
                    <a:ext uri="{9D8B030D-6E8A-4147-A177-3AD203B41FA5}">
                      <a16:colId xmlns:a16="http://schemas.microsoft.com/office/drawing/2014/main" val="20000"/>
                    </a:ext>
                  </a:extLst>
                </a:gridCol>
                <a:gridCol w="5140025">
                  <a:extLst>
                    <a:ext uri="{9D8B030D-6E8A-4147-A177-3AD203B41FA5}">
                      <a16:colId xmlns:a16="http://schemas.microsoft.com/office/drawing/2014/main" val="20001"/>
                    </a:ext>
                  </a:extLst>
                </a:gridCol>
              </a:tblGrid>
              <a:tr h="1320300">
                <a:tc>
                  <a:txBody>
                    <a:bodyPr/>
                    <a:lstStyle/>
                    <a:p>
                      <a:pPr marL="0" marR="0" lvl="0" indent="0" algn="l" rtl="0">
                        <a:spcBef>
                          <a:spcPts val="0"/>
                        </a:spcBef>
                        <a:spcAft>
                          <a:spcPts val="0"/>
                        </a:spcAft>
                        <a:buNone/>
                      </a:pPr>
                      <a:r>
                        <a:rPr lang="en-US" sz="2800"/>
                        <a:t>Tipo de suelo o Piedra </a:t>
                      </a:r>
                      <a:endParaRPr/>
                    </a:p>
                  </a:txBody>
                  <a:tcPr marL="91450" marR="91450" marT="45725" marB="45725"/>
                </a:tc>
                <a:tc>
                  <a:txBody>
                    <a:bodyPr/>
                    <a:lstStyle/>
                    <a:p>
                      <a:pPr marL="0" marR="0" lvl="0" indent="0" algn="l" rtl="0">
                        <a:spcBef>
                          <a:spcPts val="0"/>
                        </a:spcBef>
                        <a:spcAft>
                          <a:spcPts val="0"/>
                        </a:spcAft>
                        <a:buNone/>
                      </a:pPr>
                      <a:r>
                        <a:rPr lang="en-US" sz="2800"/>
                        <a:t>Pendientes máximas permitidas (H: V) (1) Para excavaciones de menos de 20 pies de profundidad (3)</a:t>
                      </a:r>
                      <a:endParaRPr/>
                    </a:p>
                  </a:txBody>
                  <a:tcPr marL="91450" marR="91450" marT="45725" marB="45725"/>
                </a:tc>
                <a:extLst>
                  <a:ext uri="{0D108BD9-81ED-4DB2-BD59-A6C34878D82A}">
                    <a16:rowId xmlns:a16="http://schemas.microsoft.com/office/drawing/2014/main" val="10000"/>
                  </a:ext>
                </a:extLst>
              </a:tr>
              <a:tr h="1726550">
                <a:tc>
                  <a:txBody>
                    <a:bodyPr/>
                    <a:lstStyle/>
                    <a:p>
                      <a:pPr marL="0" marR="0" lvl="0" indent="0" algn="l" rtl="0">
                        <a:spcBef>
                          <a:spcPts val="0"/>
                        </a:spcBef>
                        <a:spcAft>
                          <a:spcPts val="0"/>
                        </a:spcAft>
                        <a:buNone/>
                      </a:pPr>
                      <a:r>
                        <a:rPr lang="en-US" sz="2800"/>
                        <a:t>PIEDRA ESTABLE</a:t>
                      </a:r>
                      <a:br>
                        <a:rPr lang="en-US" sz="2800"/>
                      </a:br>
                      <a:r>
                        <a:rPr lang="en-US" sz="2800"/>
                        <a:t>TIPO A (2)</a:t>
                      </a:r>
                      <a:br>
                        <a:rPr lang="en-US" sz="2800"/>
                      </a:br>
                      <a:r>
                        <a:rPr lang="en-US" sz="2800"/>
                        <a:t>TIPO B</a:t>
                      </a:r>
                      <a:br>
                        <a:rPr lang="en-US" sz="2800"/>
                      </a:br>
                      <a:r>
                        <a:rPr lang="en-US" sz="2800"/>
                        <a:t>TIPO C</a:t>
                      </a:r>
                      <a:endParaRPr/>
                    </a:p>
                  </a:txBody>
                  <a:tcPr marL="91450" marR="91450" marT="45725" marB="45725"/>
                </a:tc>
                <a:tc>
                  <a:txBody>
                    <a:bodyPr/>
                    <a:lstStyle/>
                    <a:p>
                      <a:pPr marL="0" marR="0" lvl="0" indent="0" algn="l" rtl="0">
                        <a:spcBef>
                          <a:spcPts val="0"/>
                        </a:spcBef>
                        <a:spcAft>
                          <a:spcPts val="0"/>
                        </a:spcAft>
                        <a:buNone/>
                      </a:pPr>
                      <a:r>
                        <a:rPr lang="en-US" sz="2800"/>
                        <a:t>VERTICAL (90º)</a:t>
                      </a:r>
                      <a:br>
                        <a:rPr lang="en-US" sz="2800"/>
                      </a:br>
                      <a:r>
                        <a:rPr lang="en-US" sz="2800"/>
                        <a:t>3/4:1 (53º)</a:t>
                      </a:r>
                      <a:br>
                        <a:rPr lang="en-US" sz="2800"/>
                      </a:br>
                      <a:r>
                        <a:rPr lang="en-US" sz="2800"/>
                        <a:t>1:1 (45º)</a:t>
                      </a:r>
                      <a:br>
                        <a:rPr lang="en-US" sz="2800"/>
                      </a:br>
                      <a:r>
                        <a:rPr lang="en-US" sz="2800"/>
                        <a:t>1 ½:1 (34º)</a:t>
                      </a:r>
                      <a:endParaRPr/>
                    </a:p>
                  </a:txBody>
                  <a:tcPr marL="91450" marR="91450" marT="45725" marB="45725"/>
                </a:tc>
                <a:extLst>
                  <a:ext uri="{0D108BD9-81ED-4DB2-BD59-A6C34878D82A}">
                    <a16:rowId xmlns:a16="http://schemas.microsoft.com/office/drawing/2014/main" val="10001"/>
                  </a:ext>
                </a:extLst>
              </a:tr>
            </a:tbl>
          </a:graphicData>
        </a:graphic>
      </p:graphicFrame>
      <p:sp>
        <p:nvSpPr>
          <p:cNvPr id="762" name="Google Shape;762;p86"/>
          <p:cNvSpPr txBox="1">
            <a:spLocks noGrp="1"/>
          </p:cNvSpPr>
          <p:nvPr>
            <p:ph type="title"/>
          </p:nvPr>
        </p:nvSpPr>
        <p:spPr>
          <a:xfrm>
            <a:off x="393032" y="394197"/>
            <a:ext cx="1149416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Protección contra derrumbes</a:t>
            </a:r>
            <a:br>
              <a:rPr lang="en-US" sz="5280"/>
            </a:br>
            <a:r>
              <a:rPr lang="en-US" sz="4410"/>
              <a:t>Pendientes máximas permitidas</a:t>
            </a:r>
            <a:endParaRPr sz="528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8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75</a:t>
            </a:fld>
            <a:endParaRPr/>
          </a:p>
        </p:txBody>
      </p:sp>
      <p:sp>
        <p:nvSpPr>
          <p:cNvPr id="769" name="Google Shape;769;p87"/>
          <p:cNvSpPr txBox="1"/>
          <p:nvPr/>
        </p:nvSpPr>
        <p:spPr>
          <a:xfrm>
            <a:off x="1178310" y="6382922"/>
            <a:ext cx="4309898"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Times New Roman"/>
                <a:ea typeface="Times New Roman"/>
                <a:cs typeface="Times New Roman"/>
                <a:sym typeface="Times New Roman"/>
              </a:rPr>
              <a:t>Fotos de parte de </a:t>
            </a:r>
            <a:r>
              <a:rPr lang="en-US" sz="1600" u="sng">
                <a:solidFill>
                  <a:schemeClr val="hlink"/>
                </a:solidFill>
                <a:latin typeface="Times New Roman"/>
                <a:ea typeface="Times New Roman"/>
                <a:cs typeface="Times New Roman"/>
                <a:sym typeface="Times New Roman"/>
                <a:hlinkClick r:id="rId3"/>
              </a:rPr>
              <a:t>Virginia Tech Excavation Safety</a:t>
            </a:r>
            <a:endParaRPr sz="1600">
              <a:solidFill>
                <a:schemeClr val="dk1"/>
              </a:solidFill>
              <a:latin typeface="Times New Roman"/>
              <a:ea typeface="Times New Roman"/>
              <a:cs typeface="Times New Roman"/>
              <a:sym typeface="Times New Roman"/>
            </a:endParaRPr>
          </a:p>
        </p:txBody>
      </p:sp>
      <p:sp>
        <p:nvSpPr>
          <p:cNvPr id="770" name="Google Shape;770;p87"/>
          <p:cNvSpPr txBox="1"/>
          <p:nvPr/>
        </p:nvSpPr>
        <p:spPr>
          <a:xfrm>
            <a:off x="6888914" y="4630083"/>
            <a:ext cx="4260502"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Times New Roman"/>
                <a:ea typeface="Times New Roman"/>
                <a:cs typeface="Times New Roman"/>
                <a:sym typeface="Times New Roman"/>
              </a:rPr>
              <a:t>Excavaciones de pendiente simples que están abiertas 24 horas o menos (corto plazo)</a:t>
            </a:r>
            <a:endParaRPr sz="2000">
              <a:solidFill>
                <a:schemeClr val="dk1"/>
              </a:solidFill>
              <a:latin typeface="Times New Roman"/>
              <a:ea typeface="Times New Roman"/>
              <a:cs typeface="Times New Roman"/>
              <a:sym typeface="Times New Roman"/>
            </a:endParaRPr>
          </a:p>
        </p:txBody>
      </p:sp>
      <p:pic>
        <p:nvPicPr>
          <p:cNvPr id="771" name="Google Shape;771;p87" descr="A diagram titled &quot;Simple slope excavations which are open 24 hours or less&quot;, labeled 12 feet max height. and a 1 to .5 height to width ratio."/>
          <p:cNvPicPr preferRelativeResize="0"/>
          <p:nvPr/>
        </p:nvPicPr>
        <p:blipFill rotWithShape="1">
          <a:blip r:embed="rId4">
            <a:alphaModFix/>
          </a:blip>
          <a:srcRect/>
          <a:stretch/>
        </p:blipFill>
        <p:spPr>
          <a:xfrm>
            <a:off x="6888914" y="2538412"/>
            <a:ext cx="3905250" cy="1781175"/>
          </a:xfrm>
          <a:prstGeom prst="rect">
            <a:avLst/>
          </a:prstGeom>
          <a:noFill/>
          <a:ln>
            <a:noFill/>
          </a:ln>
        </p:spPr>
      </p:pic>
      <p:pic>
        <p:nvPicPr>
          <p:cNvPr id="772" name="Google Shape;772;p87" descr="A diagram titled &quot;Type A&quot;, labeled 20 feet max height. and a 1 to .75 height to width ratio."/>
          <p:cNvPicPr preferRelativeResize="0"/>
          <p:nvPr/>
        </p:nvPicPr>
        <p:blipFill rotWithShape="1">
          <a:blip r:embed="rId5">
            <a:alphaModFix/>
          </a:blip>
          <a:srcRect/>
          <a:stretch/>
        </p:blipFill>
        <p:spPr>
          <a:xfrm>
            <a:off x="896193" y="2521940"/>
            <a:ext cx="4657725" cy="1781175"/>
          </a:xfrm>
          <a:prstGeom prst="rect">
            <a:avLst/>
          </a:prstGeom>
          <a:noFill/>
          <a:ln>
            <a:noFill/>
          </a:ln>
        </p:spPr>
      </p:pic>
      <p:sp>
        <p:nvSpPr>
          <p:cNvPr id="773" name="Google Shape;773;p87"/>
          <p:cNvSpPr/>
          <p:nvPr/>
        </p:nvSpPr>
        <p:spPr>
          <a:xfrm>
            <a:off x="2537206" y="1734652"/>
            <a:ext cx="1321003"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Tipo A</a:t>
            </a:r>
            <a:endParaRPr/>
          </a:p>
        </p:txBody>
      </p:sp>
      <p:sp>
        <p:nvSpPr>
          <p:cNvPr id="774" name="Google Shape;774;p87"/>
          <p:cNvSpPr txBox="1">
            <a:spLocks noGrp="1"/>
          </p:cNvSpPr>
          <p:nvPr>
            <p:ph type="title"/>
          </p:nvPr>
        </p:nvSpPr>
        <p:spPr>
          <a:xfrm>
            <a:off x="609600" y="136524"/>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Pendientes</a:t>
            </a:r>
            <a:endParaRPr>
              <a:latin typeface="Arial Black"/>
              <a:ea typeface="Arial Black"/>
              <a:cs typeface="Arial Black"/>
              <a:sym typeface="Arial Black"/>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8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76</a:t>
            </a:fld>
            <a:endParaRPr/>
          </a:p>
        </p:txBody>
      </p:sp>
      <p:sp>
        <p:nvSpPr>
          <p:cNvPr id="781" name="Google Shape;781;p88"/>
          <p:cNvSpPr txBox="1"/>
          <p:nvPr/>
        </p:nvSpPr>
        <p:spPr>
          <a:xfrm>
            <a:off x="1124421" y="6382922"/>
            <a:ext cx="458561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Times New Roman"/>
                <a:ea typeface="Times New Roman"/>
                <a:cs typeface="Times New Roman"/>
                <a:sym typeface="Times New Roman"/>
              </a:rPr>
              <a:t>Gráficos cortesia de  </a:t>
            </a:r>
            <a:r>
              <a:rPr lang="en-US" sz="1600" u="sng">
                <a:solidFill>
                  <a:schemeClr val="hlink"/>
                </a:solidFill>
                <a:latin typeface="Times New Roman"/>
                <a:ea typeface="Times New Roman"/>
                <a:cs typeface="Times New Roman"/>
                <a:sym typeface="Times New Roman"/>
                <a:hlinkClick r:id="rId3"/>
              </a:rPr>
              <a:t>Virginia Tech Excavation Safety</a:t>
            </a:r>
            <a:endParaRPr sz="1600">
              <a:solidFill>
                <a:schemeClr val="dk1"/>
              </a:solidFill>
              <a:latin typeface="Times New Roman"/>
              <a:ea typeface="Times New Roman"/>
              <a:cs typeface="Times New Roman"/>
              <a:sym typeface="Times New Roman"/>
            </a:endParaRPr>
          </a:p>
        </p:txBody>
      </p:sp>
      <p:pic>
        <p:nvPicPr>
          <p:cNvPr id="782" name="Google Shape;782;p88" descr="A diagram titled &quot;Type C&quot;, labeled 20 feet max height. and a 1 to 1.5 height to width ratio."/>
          <p:cNvPicPr preferRelativeResize="0"/>
          <p:nvPr/>
        </p:nvPicPr>
        <p:blipFill rotWithShape="1">
          <a:blip r:embed="rId4">
            <a:alphaModFix/>
          </a:blip>
          <a:srcRect/>
          <a:stretch/>
        </p:blipFill>
        <p:spPr>
          <a:xfrm>
            <a:off x="6851980" y="2775666"/>
            <a:ext cx="4657725" cy="1781175"/>
          </a:xfrm>
          <a:prstGeom prst="rect">
            <a:avLst/>
          </a:prstGeom>
          <a:noFill/>
          <a:ln>
            <a:noFill/>
          </a:ln>
        </p:spPr>
      </p:pic>
      <p:sp>
        <p:nvSpPr>
          <p:cNvPr id="783" name="Google Shape;783;p88"/>
          <p:cNvSpPr txBox="1"/>
          <p:nvPr/>
        </p:nvSpPr>
        <p:spPr>
          <a:xfrm>
            <a:off x="8422545" y="1716375"/>
            <a:ext cx="20256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Tipo C</a:t>
            </a:r>
            <a:endParaRPr/>
          </a:p>
        </p:txBody>
      </p:sp>
      <p:pic>
        <p:nvPicPr>
          <p:cNvPr id="784" name="Google Shape;784;p88" descr="A diagram titled &quot;Type B&quot;, labeled 20 feet max height. and a 1 to 1 height to width ratio."/>
          <p:cNvPicPr preferRelativeResize="0"/>
          <p:nvPr/>
        </p:nvPicPr>
        <p:blipFill rotWithShape="1">
          <a:blip r:embed="rId5">
            <a:alphaModFix/>
          </a:blip>
          <a:srcRect/>
          <a:stretch/>
        </p:blipFill>
        <p:spPr>
          <a:xfrm>
            <a:off x="1194759" y="2775666"/>
            <a:ext cx="4657725" cy="1781175"/>
          </a:xfrm>
          <a:prstGeom prst="rect">
            <a:avLst/>
          </a:prstGeom>
          <a:noFill/>
          <a:ln>
            <a:noFill/>
          </a:ln>
        </p:spPr>
      </p:pic>
      <p:sp>
        <p:nvSpPr>
          <p:cNvPr id="785" name="Google Shape;785;p88"/>
          <p:cNvSpPr txBox="1"/>
          <p:nvPr/>
        </p:nvSpPr>
        <p:spPr>
          <a:xfrm>
            <a:off x="2765356" y="1716375"/>
            <a:ext cx="20256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Tipo B</a:t>
            </a:r>
            <a:endParaRPr/>
          </a:p>
        </p:txBody>
      </p:sp>
      <p:sp>
        <p:nvSpPr>
          <p:cNvPr id="786" name="Google Shape;786;p88"/>
          <p:cNvSpPr txBox="1">
            <a:spLocks noGrp="1"/>
          </p:cNvSpPr>
          <p:nvPr>
            <p:ph type="title"/>
          </p:nvPr>
        </p:nvSpPr>
        <p:spPr>
          <a:xfrm>
            <a:off x="609600" y="136524"/>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Pendientes</a:t>
            </a:r>
            <a:endParaRPr>
              <a:latin typeface="Arial Black"/>
              <a:ea typeface="Arial Black"/>
              <a:cs typeface="Arial Black"/>
              <a:sym typeface="Arial Black"/>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8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77</a:t>
            </a:fld>
            <a:endParaRPr/>
          </a:p>
        </p:txBody>
      </p:sp>
      <p:sp>
        <p:nvSpPr>
          <p:cNvPr id="793" name="Google Shape;793;p89"/>
          <p:cNvSpPr txBox="1"/>
          <p:nvPr/>
        </p:nvSpPr>
        <p:spPr>
          <a:xfrm>
            <a:off x="6407804" y="5879156"/>
            <a:ext cx="220124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Times New Roman"/>
                <a:ea typeface="Times New Roman"/>
                <a:cs typeface="Times New Roman"/>
                <a:sym typeface="Times New Roman"/>
              </a:rPr>
              <a:t>Imagen cortes</a:t>
            </a:r>
            <a:r>
              <a:rPr lang="en-US">
                <a:solidFill>
                  <a:schemeClr val="dk1"/>
                </a:solidFill>
                <a:latin typeface="Times New Roman"/>
                <a:ea typeface="Times New Roman"/>
                <a:cs typeface="Times New Roman"/>
                <a:sym typeface="Times New Roman"/>
              </a:rPr>
              <a:t>í</a:t>
            </a:r>
            <a:r>
              <a:rPr lang="en-US" sz="1400">
                <a:solidFill>
                  <a:schemeClr val="dk1"/>
                </a:solidFill>
                <a:latin typeface="Times New Roman"/>
                <a:ea typeface="Times New Roman"/>
                <a:cs typeface="Times New Roman"/>
                <a:sym typeface="Times New Roman"/>
              </a:rPr>
              <a:t>a de  </a:t>
            </a:r>
            <a:r>
              <a:rPr lang="en-US" sz="1400" u="sng">
                <a:solidFill>
                  <a:schemeClr val="hlink"/>
                </a:solidFill>
                <a:latin typeface="Times New Roman"/>
                <a:ea typeface="Times New Roman"/>
                <a:cs typeface="Times New Roman"/>
                <a:sym typeface="Times New Roman"/>
                <a:hlinkClick r:id="rId3"/>
              </a:rPr>
              <a:t>OSHA</a:t>
            </a:r>
            <a:endParaRPr sz="1400">
              <a:solidFill>
                <a:schemeClr val="dk1"/>
              </a:solidFill>
              <a:latin typeface="Times New Roman"/>
              <a:ea typeface="Times New Roman"/>
              <a:cs typeface="Times New Roman"/>
              <a:sym typeface="Times New Roman"/>
            </a:endParaRPr>
          </a:p>
        </p:txBody>
      </p:sp>
      <p:pic>
        <p:nvPicPr>
          <p:cNvPr id="794" name="Google Shape;794;p89" descr="Two drawings. The top shows a trench with sloped sides (labeled as &quot;Simple Bench&quot;). The bottom shows a trench with stepped sides (labeled as &quot;Multiple Bench&quot;). The multiple bench is labeled as &quot;4 feet max&quot; for horizontal steps, and &quot;5 feet max&quot; for vertical steps. &#10;&#10;Both drawings are labeled &quot;20 feet max&quot; for the entire height."/>
          <p:cNvPicPr preferRelativeResize="0"/>
          <p:nvPr/>
        </p:nvPicPr>
        <p:blipFill rotWithShape="1">
          <a:blip r:embed="rId4">
            <a:alphaModFix/>
          </a:blip>
          <a:srcRect/>
          <a:stretch/>
        </p:blipFill>
        <p:spPr>
          <a:xfrm>
            <a:off x="6335917" y="1544603"/>
            <a:ext cx="4234949" cy="4359721"/>
          </a:xfrm>
          <a:prstGeom prst="rect">
            <a:avLst/>
          </a:prstGeom>
          <a:noFill/>
          <a:ln>
            <a:noFill/>
          </a:ln>
        </p:spPr>
      </p:pic>
      <p:sp>
        <p:nvSpPr>
          <p:cNvPr id="795" name="Google Shape;795;p89"/>
          <p:cNvSpPr txBox="1">
            <a:spLocks noGrp="1"/>
          </p:cNvSpPr>
          <p:nvPr>
            <p:ph type="body" idx="1"/>
          </p:nvPr>
        </p:nvSpPr>
        <p:spPr>
          <a:xfrm>
            <a:off x="609600" y="1996630"/>
            <a:ext cx="5244937" cy="4359721"/>
          </a:xfrm>
          <a:prstGeom prst="rect">
            <a:avLst/>
          </a:prstGeom>
          <a:noFill/>
          <a:ln>
            <a:noFill/>
          </a:ln>
        </p:spPr>
        <p:txBody>
          <a:bodyPr spcFirstLastPara="1" wrap="square" lIns="91425" tIns="45700" rIns="91425" bIns="45700" anchor="t" anchorCtr="0">
            <a:noAutofit/>
          </a:bodyPr>
          <a:lstStyle/>
          <a:p>
            <a:pPr marL="457188" lvl="0" indent="-457188" algn="l" rtl="0">
              <a:lnSpc>
                <a:spcPct val="80000"/>
              </a:lnSpc>
              <a:spcBef>
                <a:spcPts val="0"/>
              </a:spcBef>
              <a:spcAft>
                <a:spcPts val="0"/>
              </a:spcAft>
              <a:buClr>
                <a:schemeClr val="dk1"/>
              </a:buClr>
              <a:buSzPts val="2666"/>
              <a:buChar char="•"/>
            </a:pPr>
            <a:r>
              <a:rPr lang="en-US" sz="2666"/>
              <a:t>Banco</a:t>
            </a:r>
            <a:endParaRPr sz="2666"/>
          </a:p>
          <a:p>
            <a:pPr marL="457189" lvl="0" indent="-457189" algn="l" rtl="0">
              <a:lnSpc>
                <a:spcPct val="80000"/>
              </a:lnSpc>
              <a:spcBef>
                <a:spcPts val="533"/>
              </a:spcBef>
              <a:spcAft>
                <a:spcPts val="0"/>
              </a:spcAft>
              <a:buClr>
                <a:schemeClr val="dk1"/>
              </a:buClr>
              <a:buSzPts val="2666"/>
              <a:buChar char="•"/>
            </a:pPr>
            <a:r>
              <a:rPr lang="en-US" sz="2666"/>
              <a:t>Las excavaciones de 20 pies o menos de profundidad deben tener una pendiente máxima permitida de 1: 1 y las dimensiones máximas del banco de la siguiente manera: </a:t>
            </a:r>
            <a:endParaRPr/>
          </a:p>
        </p:txBody>
      </p:sp>
      <p:sp>
        <p:nvSpPr>
          <p:cNvPr id="796" name="Google Shape;796;p89"/>
          <p:cNvSpPr txBox="1">
            <a:spLocks noGrp="1"/>
          </p:cNvSpPr>
          <p:nvPr>
            <p:ph type="title"/>
          </p:nvPr>
        </p:nvSpPr>
        <p:spPr>
          <a:xfrm>
            <a:off x="304800" y="627617"/>
            <a:ext cx="1158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Protección contra derrumbes</a:t>
            </a:r>
            <a:endParaRPr sz="528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9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78</a:t>
            </a:fld>
            <a:endParaRPr/>
          </a:p>
        </p:txBody>
      </p:sp>
      <p:sp>
        <p:nvSpPr>
          <p:cNvPr id="803" name="Google Shape;803;p90"/>
          <p:cNvSpPr txBox="1"/>
          <p:nvPr/>
        </p:nvSpPr>
        <p:spPr>
          <a:xfrm>
            <a:off x="6250115" y="5578470"/>
            <a:ext cx="4974970"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solidFill>
                  <a:schemeClr val="dk1"/>
                </a:solidFill>
                <a:latin typeface="Times New Roman"/>
                <a:ea typeface="Times New Roman"/>
                <a:cs typeface="Times New Roman"/>
                <a:sym typeface="Times New Roman"/>
              </a:rPr>
              <a:t>Imagen cortesia de  </a:t>
            </a:r>
            <a:r>
              <a:rPr lang="en-US" sz="900" u="sng">
                <a:solidFill>
                  <a:schemeClr val="hlink"/>
                </a:solidFill>
                <a:latin typeface="Times New Roman"/>
                <a:ea typeface="Times New Roman"/>
                <a:cs typeface="Times New Roman"/>
                <a:sym typeface="Times New Roman"/>
                <a:hlinkClick r:id="rId3"/>
              </a:rPr>
              <a:t>OSHA Trench Safety Tips</a:t>
            </a:r>
            <a:endParaRPr sz="900">
              <a:solidFill>
                <a:schemeClr val="dk1"/>
              </a:solidFill>
              <a:latin typeface="Times New Roman"/>
              <a:ea typeface="Times New Roman"/>
              <a:cs typeface="Times New Roman"/>
              <a:sym typeface="Times New Roman"/>
            </a:endParaRPr>
          </a:p>
        </p:txBody>
      </p:sp>
      <p:pic>
        <p:nvPicPr>
          <p:cNvPr id="804" name="Google Shape;804;p90" descr="Continuation of OSHA Quick Card titled &quot;Working Safely in Trenches&quot;."/>
          <p:cNvPicPr preferRelativeResize="0"/>
          <p:nvPr/>
        </p:nvPicPr>
        <p:blipFill rotWithShape="1">
          <a:blip r:embed="rId4">
            <a:alphaModFix/>
          </a:blip>
          <a:srcRect/>
          <a:stretch/>
        </p:blipFill>
        <p:spPr>
          <a:xfrm>
            <a:off x="6250127" y="1504788"/>
            <a:ext cx="4600216" cy="4030997"/>
          </a:xfrm>
          <a:prstGeom prst="rect">
            <a:avLst/>
          </a:prstGeom>
          <a:noFill/>
          <a:ln w="12700" cap="flat" cmpd="sng">
            <a:solidFill>
              <a:schemeClr val="dk1"/>
            </a:solidFill>
            <a:prstDash val="solid"/>
            <a:round/>
            <a:headEnd type="none" w="sm" len="sm"/>
            <a:tailEnd type="none" w="sm" len="sm"/>
          </a:ln>
        </p:spPr>
      </p:pic>
      <p:pic>
        <p:nvPicPr>
          <p:cNvPr id="805" name="Google Shape;805;p90" descr="OSHA Quick Card titled &quot;Working Safely in Trenches&quot;."/>
          <p:cNvPicPr preferRelativeResize="0"/>
          <p:nvPr/>
        </p:nvPicPr>
        <p:blipFill rotWithShape="1">
          <a:blip r:embed="rId5">
            <a:alphaModFix/>
          </a:blip>
          <a:srcRect/>
          <a:stretch/>
        </p:blipFill>
        <p:spPr>
          <a:xfrm>
            <a:off x="1413081" y="1167642"/>
            <a:ext cx="4336640" cy="5371270"/>
          </a:xfrm>
          <a:prstGeom prst="rect">
            <a:avLst/>
          </a:prstGeom>
          <a:noFill/>
          <a:ln w="12700" cap="flat" cmpd="sng">
            <a:solidFill>
              <a:schemeClr val="dk1"/>
            </a:solidFill>
            <a:prstDash val="solid"/>
            <a:round/>
            <a:headEnd type="none" w="sm" len="sm"/>
            <a:tailEnd type="none" w="sm" len="sm"/>
          </a:ln>
        </p:spPr>
      </p:pic>
      <p:sp>
        <p:nvSpPr>
          <p:cNvPr id="806" name="Google Shape;806;p90"/>
          <p:cNvSpPr txBox="1">
            <a:spLocks noGrp="1"/>
          </p:cNvSpPr>
          <p:nvPr>
            <p:ph type="title"/>
          </p:nvPr>
        </p:nvSpPr>
        <p:spPr>
          <a:xfrm>
            <a:off x="312821" y="136525"/>
            <a:ext cx="11040979"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Protección contra derrumbes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grpSp>
        <p:nvGrpSpPr>
          <p:cNvPr id="812" name="Google Shape;812;p91"/>
          <p:cNvGrpSpPr/>
          <p:nvPr/>
        </p:nvGrpSpPr>
        <p:grpSpPr>
          <a:xfrm>
            <a:off x="1452868" y="1581284"/>
            <a:ext cx="9451791" cy="5382766"/>
            <a:chOff x="91442" y="105247"/>
            <a:chExt cx="9451791" cy="5382766"/>
          </a:xfrm>
        </p:grpSpPr>
        <p:sp>
          <p:nvSpPr>
            <p:cNvPr id="813" name="Google Shape;813;p91"/>
            <p:cNvSpPr/>
            <p:nvPr/>
          </p:nvSpPr>
          <p:spPr>
            <a:xfrm>
              <a:off x="91442" y="105247"/>
              <a:ext cx="5633872" cy="5382766"/>
            </a:xfrm>
            <a:prstGeom prst="ellipse">
              <a:avLst/>
            </a:prstGeom>
            <a:solidFill>
              <a:schemeClr val="accent1">
                <a:alpha val="49803"/>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1"/>
            <p:cNvSpPr txBox="1"/>
            <p:nvPr/>
          </p:nvSpPr>
          <p:spPr>
            <a:xfrm>
              <a:off x="878154" y="739991"/>
              <a:ext cx="3248358" cy="4113278"/>
            </a:xfrm>
            <a:prstGeom prst="rect">
              <a:avLst/>
            </a:prstGeom>
            <a:noFill/>
            <a:ln>
              <a:noFill/>
            </a:ln>
          </p:spPr>
          <p:txBody>
            <a:bodyPr spcFirstLastPara="1" wrap="square" lIns="0" tIns="0" rIns="0" bIns="0" anchor="ctr" anchorCtr="1">
              <a:noAutofit/>
            </a:bodyPr>
            <a:lstStyle/>
            <a:p>
              <a:pPr marL="0" marR="0" lvl="0" indent="0" algn="ctr" rtl="0">
                <a:lnSpc>
                  <a:spcPct val="90000"/>
                </a:lnSpc>
                <a:spcBef>
                  <a:spcPts val="0"/>
                </a:spcBef>
                <a:spcAft>
                  <a:spcPts val="0"/>
                </a:spcAft>
                <a:buClr>
                  <a:schemeClr val="dk1"/>
                </a:buClr>
                <a:buSzPts val="3000"/>
                <a:buFont typeface="Times New Roman"/>
                <a:buNone/>
              </a:pPr>
              <a:r>
                <a:rPr lang="en-US" sz="3000" u="sng">
                  <a:solidFill>
                    <a:schemeClr val="dk1"/>
                  </a:solidFill>
                  <a:latin typeface="Times New Roman"/>
                  <a:ea typeface="Times New Roman"/>
                  <a:cs typeface="Times New Roman"/>
                  <a:sym typeface="Times New Roman"/>
                </a:rPr>
                <a:t>Madera</a:t>
              </a:r>
              <a:endParaRPr/>
            </a:p>
            <a:p>
              <a:pPr marL="0" marR="0" lvl="0" indent="0" algn="ctr" rtl="0">
                <a:lnSpc>
                  <a:spcPct val="90000"/>
                </a:lnSpc>
                <a:spcBef>
                  <a:spcPts val="1050"/>
                </a:spcBef>
                <a:spcAft>
                  <a:spcPts val="0"/>
                </a:spcAft>
                <a:buClr>
                  <a:schemeClr val="dk1"/>
                </a:buClr>
                <a:buSzPts val="3000"/>
                <a:buFont typeface="Times New Roman"/>
                <a:buNone/>
              </a:pPr>
              <a:endParaRPr sz="3000" u="sng">
                <a:solidFill>
                  <a:schemeClr val="dk1"/>
                </a:solidFill>
                <a:latin typeface="Times New Roman"/>
                <a:ea typeface="Times New Roman"/>
                <a:cs typeface="Times New Roman"/>
                <a:sym typeface="Times New Roman"/>
              </a:endParaRPr>
            </a:p>
            <a:p>
              <a:pPr marL="228600" marR="0" lvl="1" indent="-228600" algn="l" rtl="0">
                <a:lnSpc>
                  <a:spcPct val="90000"/>
                </a:lnSpc>
                <a:spcBef>
                  <a:spcPts val="1050"/>
                </a:spcBef>
                <a:spcAft>
                  <a:spcPts val="0"/>
                </a:spcAft>
                <a:buClr>
                  <a:schemeClr val="dk1"/>
                </a:buClr>
                <a:buSzPts val="2300"/>
                <a:buFont typeface="Times New Roman"/>
                <a:buChar char="•"/>
              </a:pPr>
              <a:r>
                <a:rPr lang="en-US" sz="2300" b="0" i="0" u="none" strike="noStrike" cap="none">
                  <a:solidFill>
                    <a:schemeClr val="dk1"/>
                  </a:solidFill>
                  <a:latin typeface="Times New Roman"/>
                  <a:ea typeface="Times New Roman"/>
                  <a:cs typeface="Times New Roman"/>
                  <a:sym typeface="Times New Roman"/>
                </a:rPr>
                <a:t> La instalación requiere mucha mano de obra (2 personas, componentes más pesados)</a:t>
              </a:r>
              <a:endParaRPr sz="2300" b="0" i="0" u="none" strike="noStrike" cap="none">
                <a:solidFill>
                  <a:schemeClr val="dk1"/>
                </a:solidFill>
                <a:latin typeface="Times New Roman"/>
                <a:ea typeface="Times New Roman"/>
                <a:cs typeface="Times New Roman"/>
                <a:sym typeface="Times New Roman"/>
              </a:endParaRPr>
            </a:p>
            <a:p>
              <a:pPr marL="228600" marR="0" lvl="1" indent="-228600" algn="l" rtl="0">
                <a:lnSpc>
                  <a:spcPct val="90000"/>
                </a:lnSpc>
                <a:spcBef>
                  <a:spcPts val="345"/>
                </a:spcBef>
                <a:spcAft>
                  <a:spcPts val="0"/>
                </a:spcAft>
                <a:buClr>
                  <a:schemeClr val="dk1"/>
                </a:buClr>
                <a:buSzPts val="2300"/>
                <a:buFont typeface="Times New Roman"/>
                <a:buChar char="•"/>
              </a:pPr>
              <a:r>
                <a:rPr lang="en-US" sz="2300" b="0" i="0" u="none" strike="noStrike" cap="none">
                  <a:solidFill>
                    <a:schemeClr val="dk1"/>
                  </a:solidFill>
                  <a:latin typeface="Times New Roman"/>
                  <a:ea typeface="Times New Roman"/>
                  <a:cs typeface="Times New Roman"/>
                  <a:sym typeface="Times New Roman"/>
                </a:rPr>
                <a:t>Requisitos especificos de madera </a:t>
              </a:r>
              <a:endParaRPr/>
            </a:p>
            <a:p>
              <a:pPr marL="228600" marR="0" lvl="1" indent="-228600" algn="l" rtl="0">
                <a:lnSpc>
                  <a:spcPct val="90000"/>
                </a:lnSpc>
                <a:spcBef>
                  <a:spcPts val="345"/>
                </a:spcBef>
                <a:spcAft>
                  <a:spcPts val="0"/>
                </a:spcAft>
                <a:buClr>
                  <a:schemeClr val="dk1"/>
                </a:buClr>
                <a:buSzPts val="2300"/>
                <a:buFont typeface="Times New Roman"/>
                <a:buChar char="•"/>
              </a:pPr>
              <a:r>
                <a:rPr lang="en-US" sz="2300" b="0" i="0" u="none" strike="noStrike" cap="none">
                  <a:solidFill>
                    <a:schemeClr val="dk1"/>
                  </a:solidFill>
                  <a:latin typeface="Times New Roman"/>
                  <a:ea typeface="Times New Roman"/>
                  <a:cs typeface="Times New Roman"/>
                  <a:sym typeface="Times New Roman"/>
                </a:rPr>
                <a:t>M</a:t>
              </a:r>
              <a:r>
                <a:rPr lang="en-US" sz="2300">
                  <a:solidFill>
                    <a:schemeClr val="dk1"/>
                  </a:solidFill>
                  <a:latin typeface="Times New Roman"/>
                  <a:ea typeface="Times New Roman"/>
                  <a:cs typeface="Times New Roman"/>
                  <a:sym typeface="Times New Roman"/>
                </a:rPr>
                <a:t>á</a:t>
              </a:r>
              <a:r>
                <a:rPr lang="en-US" sz="2300" b="0" i="0" u="none" strike="noStrike" cap="none">
                  <a:solidFill>
                    <a:schemeClr val="dk1"/>
                  </a:solidFill>
                  <a:latin typeface="Times New Roman"/>
                  <a:ea typeface="Times New Roman"/>
                  <a:cs typeface="Times New Roman"/>
                  <a:sym typeface="Times New Roman"/>
                </a:rPr>
                <a:t>s tablas de especificaciones (12)</a:t>
              </a:r>
              <a:endParaRPr/>
            </a:p>
          </p:txBody>
        </p:sp>
        <p:sp>
          <p:nvSpPr>
            <p:cNvPr id="815" name="Google Shape;815;p91"/>
            <p:cNvSpPr/>
            <p:nvPr/>
          </p:nvSpPr>
          <p:spPr>
            <a:xfrm>
              <a:off x="3904463" y="193174"/>
              <a:ext cx="5638770" cy="5202712"/>
            </a:xfrm>
            <a:prstGeom prst="ellipse">
              <a:avLst/>
            </a:prstGeom>
            <a:solidFill>
              <a:schemeClr val="accent1">
                <a:alpha val="49803"/>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1"/>
            <p:cNvSpPr txBox="1"/>
            <p:nvPr/>
          </p:nvSpPr>
          <p:spPr>
            <a:xfrm>
              <a:off x="5504655" y="806686"/>
              <a:ext cx="3251183" cy="3975689"/>
            </a:xfrm>
            <a:prstGeom prst="rect">
              <a:avLst/>
            </a:prstGeom>
            <a:noFill/>
            <a:ln>
              <a:noFill/>
            </a:ln>
          </p:spPr>
          <p:txBody>
            <a:bodyPr spcFirstLastPara="1" wrap="square" lIns="0" tIns="0" rIns="0" bIns="0" anchor="ctr" anchorCtr="1">
              <a:noAutofit/>
            </a:bodyPr>
            <a:lstStyle/>
            <a:p>
              <a:pPr marL="0" marR="0" lvl="0" indent="0" algn="ctr" rtl="0">
                <a:lnSpc>
                  <a:spcPct val="90000"/>
                </a:lnSpc>
                <a:spcBef>
                  <a:spcPts val="0"/>
                </a:spcBef>
                <a:spcAft>
                  <a:spcPts val="0"/>
                </a:spcAft>
                <a:buClr>
                  <a:schemeClr val="dk1"/>
                </a:buClr>
                <a:buSzPts val="3000"/>
                <a:buFont typeface="Times New Roman"/>
                <a:buNone/>
              </a:pPr>
              <a:r>
                <a:rPr lang="en-US" sz="3000" u="sng">
                  <a:solidFill>
                    <a:schemeClr val="dk1"/>
                  </a:solidFill>
                  <a:latin typeface="Times New Roman"/>
                  <a:ea typeface="Times New Roman"/>
                  <a:cs typeface="Times New Roman"/>
                  <a:sym typeface="Times New Roman"/>
                </a:rPr>
                <a:t>Aluminio Hidráulico</a:t>
              </a:r>
              <a:endParaRPr sz="3000" u="sng">
                <a:solidFill>
                  <a:schemeClr val="dk1"/>
                </a:solidFill>
                <a:latin typeface="Times New Roman"/>
                <a:ea typeface="Times New Roman"/>
                <a:cs typeface="Times New Roman"/>
                <a:sym typeface="Times New Roman"/>
              </a:endParaRPr>
            </a:p>
            <a:p>
              <a:pPr marL="0" marR="0" lvl="0" indent="0" algn="l" rtl="0">
                <a:lnSpc>
                  <a:spcPct val="90000"/>
                </a:lnSpc>
                <a:spcBef>
                  <a:spcPts val="1050"/>
                </a:spcBef>
                <a:spcAft>
                  <a:spcPts val="0"/>
                </a:spcAft>
                <a:buClr>
                  <a:schemeClr val="dk1"/>
                </a:buClr>
                <a:buSzPts val="3000"/>
                <a:buFont typeface="Times New Roman"/>
                <a:buNone/>
              </a:pPr>
              <a:endParaRPr sz="3000" u="none">
                <a:solidFill>
                  <a:schemeClr val="dk1"/>
                </a:solidFill>
                <a:latin typeface="Times New Roman"/>
                <a:ea typeface="Times New Roman"/>
                <a:cs typeface="Times New Roman"/>
                <a:sym typeface="Times New Roman"/>
              </a:endParaRPr>
            </a:p>
            <a:p>
              <a:pPr marL="228600" marR="0" lvl="1" indent="-228600" algn="l" rtl="0">
                <a:lnSpc>
                  <a:spcPct val="90000"/>
                </a:lnSpc>
                <a:spcBef>
                  <a:spcPts val="1050"/>
                </a:spcBef>
                <a:spcAft>
                  <a:spcPts val="0"/>
                </a:spcAft>
                <a:buClr>
                  <a:schemeClr val="dk1"/>
                </a:buClr>
                <a:buSzPts val="2300"/>
                <a:buFont typeface="Times New Roman"/>
                <a:buChar char="•"/>
              </a:pPr>
              <a:r>
                <a:rPr lang="en-US" sz="2300" b="0" i="0" u="none" strike="noStrike" cap="none">
                  <a:solidFill>
                    <a:schemeClr val="dk1"/>
                  </a:solidFill>
                  <a:latin typeface="Times New Roman"/>
                  <a:ea typeface="Times New Roman"/>
                  <a:cs typeface="Times New Roman"/>
                  <a:sym typeface="Times New Roman"/>
                </a:rPr>
                <a:t>Menos mano de obra (1 persona puede instalar, ligero)</a:t>
              </a:r>
              <a:endParaRPr sz="2300" b="0" i="0" u="none" strike="noStrike" cap="none">
                <a:solidFill>
                  <a:schemeClr val="dk1"/>
                </a:solidFill>
                <a:latin typeface="Times New Roman"/>
                <a:ea typeface="Times New Roman"/>
                <a:cs typeface="Times New Roman"/>
                <a:sym typeface="Times New Roman"/>
              </a:endParaRPr>
            </a:p>
            <a:p>
              <a:pPr marL="228600" marR="0" lvl="1" indent="-228600" algn="l" rtl="0">
                <a:lnSpc>
                  <a:spcPct val="90000"/>
                </a:lnSpc>
                <a:spcBef>
                  <a:spcPts val="345"/>
                </a:spcBef>
                <a:spcAft>
                  <a:spcPts val="0"/>
                </a:spcAft>
                <a:buClr>
                  <a:schemeClr val="dk1"/>
                </a:buClr>
                <a:buSzPts val="2300"/>
                <a:buFont typeface="Times New Roman"/>
                <a:buChar char="•"/>
              </a:pPr>
              <a:r>
                <a:rPr lang="en-US" sz="2300" b="0" i="0" u="none" strike="noStrike" cap="none">
                  <a:solidFill>
                    <a:schemeClr val="dk1"/>
                  </a:solidFill>
                  <a:latin typeface="Times New Roman"/>
                  <a:ea typeface="Times New Roman"/>
                  <a:cs typeface="Times New Roman"/>
                  <a:sym typeface="Times New Roman"/>
                </a:rPr>
                <a:t> Instalación más segura (instalar desde la parte superior de la zanja / excavación hacia abajo)</a:t>
              </a:r>
              <a:endParaRPr sz="2300" b="0" i="0" u="none" strike="noStrike" cap="none">
                <a:solidFill>
                  <a:schemeClr val="dk1"/>
                </a:solidFill>
                <a:latin typeface="Times New Roman"/>
                <a:ea typeface="Times New Roman"/>
                <a:cs typeface="Times New Roman"/>
                <a:sym typeface="Times New Roman"/>
              </a:endParaRPr>
            </a:p>
            <a:p>
              <a:pPr marL="228600" marR="0" lvl="1" indent="-228600" algn="l" rtl="0">
                <a:lnSpc>
                  <a:spcPct val="90000"/>
                </a:lnSpc>
                <a:spcBef>
                  <a:spcPts val="345"/>
                </a:spcBef>
                <a:spcAft>
                  <a:spcPts val="0"/>
                </a:spcAft>
                <a:buClr>
                  <a:schemeClr val="dk1"/>
                </a:buClr>
                <a:buSzPts val="2300"/>
                <a:buFont typeface="Times New Roman"/>
                <a:buChar char="•"/>
              </a:pPr>
              <a:r>
                <a:rPr lang="en-US" sz="2300" b="0" i="0" u="none" strike="noStrike" cap="none">
                  <a:solidFill>
                    <a:schemeClr val="dk1"/>
                  </a:solidFill>
                  <a:latin typeface="Times New Roman"/>
                  <a:ea typeface="Times New Roman"/>
                  <a:cs typeface="Times New Roman"/>
                  <a:sym typeface="Times New Roman"/>
                </a:rPr>
                <a:t>Menos tabla de especificaci</a:t>
              </a:r>
              <a:r>
                <a:rPr lang="en-US" sz="2300">
                  <a:solidFill>
                    <a:schemeClr val="dk1"/>
                  </a:solidFill>
                  <a:latin typeface="Times New Roman"/>
                  <a:ea typeface="Times New Roman"/>
                  <a:cs typeface="Times New Roman"/>
                  <a:sym typeface="Times New Roman"/>
                </a:rPr>
                <a:t>ó</a:t>
              </a:r>
              <a:r>
                <a:rPr lang="en-US" sz="2300" b="0" i="0" u="none" strike="noStrike" cap="none">
                  <a:solidFill>
                    <a:schemeClr val="dk1"/>
                  </a:solidFill>
                  <a:latin typeface="Times New Roman"/>
                  <a:ea typeface="Times New Roman"/>
                  <a:cs typeface="Times New Roman"/>
                  <a:sym typeface="Times New Roman"/>
                </a:rPr>
                <a:t>n (6)</a:t>
              </a:r>
              <a:endParaRPr/>
            </a:p>
          </p:txBody>
        </p:sp>
      </p:grpSp>
      <p:sp>
        <p:nvSpPr>
          <p:cNvPr id="817" name="Google Shape;817;p9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79</a:t>
            </a:fld>
            <a:endParaRPr/>
          </a:p>
        </p:txBody>
      </p:sp>
      <p:sp>
        <p:nvSpPr>
          <p:cNvPr id="818" name="Google Shape;818;p91"/>
          <p:cNvSpPr txBox="1"/>
          <p:nvPr/>
        </p:nvSpPr>
        <p:spPr>
          <a:xfrm>
            <a:off x="5237958" y="3676575"/>
            <a:ext cx="1668581" cy="181588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Times New Roman"/>
                <a:ea typeface="Times New Roman"/>
                <a:cs typeface="Times New Roman"/>
                <a:sym typeface="Times New Roman"/>
              </a:rPr>
              <a:t>Ajustable</a:t>
            </a:r>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Times New Roman"/>
                <a:ea typeface="Times New Roman"/>
                <a:cs typeface="Times New Roman"/>
                <a:sym typeface="Times New Roman"/>
              </a:rPr>
              <a:t>Tiempo de instalación</a:t>
            </a:r>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Times New Roman"/>
                <a:ea typeface="Times New Roman"/>
                <a:cs typeface="Times New Roman"/>
                <a:sym typeface="Times New Roman"/>
              </a:rPr>
              <a:t>Requiere inspección</a:t>
            </a:r>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Times New Roman"/>
                <a:ea typeface="Times New Roman"/>
                <a:cs typeface="Times New Roman"/>
                <a:sym typeface="Times New Roman"/>
              </a:rPr>
              <a:t>Alquilar los componentes</a:t>
            </a:r>
            <a:endParaRPr/>
          </a:p>
        </p:txBody>
      </p:sp>
      <p:sp>
        <p:nvSpPr>
          <p:cNvPr id="819" name="Google Shape;819;p91"/>
          <p:cNvSpPr txBox="1">
            <a:spLocks noGrp="1"/>
          </p:cNvSpPr>
          <p:nvPr>
            <p:ph type="body" idx="1"/>
          </p:nvPr>
        </p:nvSpPr>
        <p:spPr>
          <a:xfrm>
            <a:off x="5237958" y="1134941"/>
            <a:ext cx="2783305" cy="763654"/>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520"/>
              <a:buNone/>
            </a:pPr>
            <a:r>
              <a:rPr lang="en-US" sz="2520" dirty="0" err="1"/>
              <a:t>Comparación</a:t>
            </a:r>
            <a:r>
              <a:rPr lang="en-US" sz="2520" dirty="0"/>
              <a:t> de </a:t>
            </a:r>
            <a:r>
              <a:rPr lang="en-US" sz="2520" dirty="0" err="1"/>
              <a:t>apuntalamiento</a:t>
            </a:r>
            <a:endParaRPr sz="2520" dirty="0"/>
          </a:p>
        </p:txBody>
      </p:sp>
      <p:sp>
        <p:nvSpPr>
          <p:cNvPr id="820" name="Google Shape;820;p91"/>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Prevención de derrumbes</a:t>
            </a:r>
            <a:endParaRPr sz="5280">
              <a:latin typeface="Arial Black"/>
              <a:ea typeface="Arial Black"/>
              <a:cs typeface="Arial Black"/>
              <a:sym typeface="Arial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Evaluación previa (P1)</a:t>
            </a:r>
            <a:endParaRPr/>
          </a:p>
        </p:txBody>
      </p:sp>
      <p:sp>
        <p:nvSpPr>
          <p:cNvPr id="140" name="Google Shape;140;p20"/>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342900" marR="0" lvl="0" indent="-342900" algn="l" rtl="0">
              <a:lnSpc>
                <a:spcPct val="87000"/>
              </a:lnSpc>
              <a:spcBef>
                <a:spcPts val="0"/>
              </a:spcBef>
              <a:spcAft>
                <a:spcPts val="0"/>
              </a:spcAft>
              <a:buClr>
                <a:schemeClr val="dk1"/>
              </a:buClr>
              <a:buSzPts val="3400"/>
              <a:buFont typeface="Arial"/>
              <a:buAutoNum type="arabicPeriod"/>
            </a:pPr>
            <a:r>
              <a:rPr lang="en-US" sz="3400"/>
              <a:t>Las rampas estructurales utilizadas únicamente por los empleados como medio de acceso y salida de las excavaciones deben estar diseñadas por:</a:t>
            </a:r>
            <a:endParaRPr sz="3400"/>
          </a:p>
          <a:p>
            <a:pPr marL="342900" marR="0" lvl="0" indent="-342900" algn="l" rtl="0">
              <a:lnSpc>
                <a:spcPct val="87000"/>
              </a:lnSpc>
              <a:spcBef>
                <a:spcPts val="0"/>
              </a:spcBef>
              <a:spcAft>
                <a:spcPts val="0"/>
              </a:spcAft>
              <a:buClr>
                <a:schemeClr val="dk1"/>
              </a:buClr>
              <a:buSzPts val="3400"/>
              <a:buFont typeface="Arial"/>
              <a:buAutoNum type="alphaLcPeriod"/>
            </a:pPr>
            <a:r>
              <a:rPr lang="en-US" sz="3400"/>
              <a:t>Ingeniero calificado</a:t>
            </a:r>
            <a:endParaRPr/>
          </a:p>
          <a:p>
            <a:pPr marL="342900" marR="0" lvl="0" indent="-342900" algn="l" rtl="0">
              <a:lnSpc>
                <a:spcPct val="87000"/>
              </a:lnSpc>
              <a:spcBef>
                <a:spcPts val="0"/>
              </a:spcBef>
              <a:spcAft>
                <a:spcPts val="0"/>
              </a:spcAft>
              <a:buClr>
                <a:schemeClr val="dk1"/>
              </a:buClr>
              <a:buSzPts val="3400"/>
              <a:buFont typeface="Arial"/>
              <a:buAutoNum type="alphaLcPeriod"/>
            </a:pPr>
            <a:r>
              <a:rPr lang="en-US" sz="3400"/>
              <a:t>Persona competente</a:t>
            </a:r>
            <a:endParaRPr/>
          </a:p>
          <a:p>
            <a:pPr marL="342900" marR="0" lvl="0" indent="-342900" algn="l" rtl="0">
              <a:lnSpc>
                <a:spcPct val="87000"/>
              </a:lnSpc>
              <a:spcBef>
                <a:spcPts val="0"/>
              </a:spcBef>
              <a:spcAft>
                <a:spcPts val="0"/>
              </a:spcAft>
              <a:buClr>
                <a:schemeClr val="dk1"/>
              </a:buClr>
              <a:buSzPts val="3400"/>
              <a:buFont typeface="Arial"/>
              <a:buAutoNum type="alphaLcPeriod"/>
            </a:pPr>
            <a:r>
              <a:rPr lang="en-US" sz="3400"/>
              <a:t>Arquitecto</a:t>
            </a:r>
            <a:endParaRPr sz="3400"/>
          </a:p>
          <a:p>
            <a:pPr marL="342900" marR="0" lvl="0" indent="-342900" algn="l" rtl="0">
              <a:lnSpc>
                <a:spcPct val="87000"/>
              </a:lnSpc>
              <a:spcBef>
                <a:spcPts val="0"/>
              </a:spcBef>
              <a:spcAft>
                <a:spcPts val="0"/>
              </a:spcAft>
              <a:buClr>
                <a:schemeClr val="dk1"/>
              </a:buClr>
              <a:buSzPts val="3400"/>
              <a:buFont typeface="Arial"/>
              <a:buAutoNum type="alphaLcPeriod"/>
            </a:pPr>
            <a:r>
              <a:rPr lang="en-US" sz="3400"/>
              <a:t>Empleados</a:t>
            </a:r>
            <a:endParaRPr sz="3400"/>
          </a:p>
          <a:p>
            <a:pPr marL="457189" lvl="0" indent="-226938" algn="l" rtl="0">
              <a:lnSpc>
                <a:spcPct val="80000"/>
              </a:lnSpc>
              <a:spcBef>
                <a:spcPts val="1525"/>
              </a:spcBef>
              <a:spcAft>
                <a:spcPts val="0"/>
              </a:spcAft>
              <a:buClr>
                <a:schemeClr val="dk1"/>
              </a:buClr>
              <a:buSzPts val="3626"/>
              <a:buNone/>
            </a:pPr>
            <a:endParaRPr sz="3626"/>
          </a:p>
        </p:txBody>
      </p:sp>
      <p:sp>
        <p:nvSpPr>
          <p:cNvPr id="141" name="Google Shape;141;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9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80</a:t>
            </a:fld>
            <a:endParaRPr/>
          </a:p>
        </p:txBody>
      </p:sp>
      <p:sp>
        <p:nvSpPr>
          <p:cNvPr id="827" name="Google Shape;827;p92"/>
          <p:cNvSpPr txBox="1"/>
          <p:nvPr/>
        </p:nvSpPr>
        <p:spPr>
          <a:xfrm>
            <a:off x="3956903" y="5416015"/>
            <a:ext cx="427819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Video cortesia de </a:t>
            </a:r>
            <a:r>
              <a:rPr lang="en-US" sz="1800" u="sng">
                <a:solidFill>
                  <a:schemeClr val="hlink"/>
                </a:solidFill>
                <a:latin typeface="Times New Roman"/>
                <a:ea typeface="Times New Roman"/>
                <a:cs typeface="Times New Roman"/>
                <a:sym typeface="Times New Roman"/>
                <a:hlinkClick r:id="rId3"/>
              </a:rPr>
              <a:t>Oregon OSHA.</a:t>
            </a:r>
            <a:r>
              <a:rPr lang="en-US" sz="1800">
                <a:solidFill>
                  <a:schemeClr val="dk1"/>
                </a:solidFill>
                <a:latin typeface="Times New Roman"/>
                <a:ea typeface="Times New Roman"/>
                <a:cs typeface="Times New Roman"/>
                <a:sym typeface="Times New Roman"/>
              </a:rPr>
              <a:t> </a:t>
            </a:r>
            <a:endParaRPr/>
          </a:p>
        </p:txBody>
      </p:sp>
      <p:pic>
        <p:nvPicPr>
          <p:cNvPr id="828" name="Google Shape;828;p92" descr="Picture of a worker standing in a trench. Click this picture to open the video on YouTube">
            <a:hlinkClick r:id="rId3"/>
          </p:cNvPr>
          <p:cNvPicPr preferRelativeResize="0"/>
          <p:nvPr/>
        </p:nvPicPr>
        <p:blipFill rotWithShape="1">
          <a:blip r:embed="rId4">
            <a:alphaModFix/>
          </a:blip>
          <a:srcRect/>
          <a:stretch/>
        </p:blipFill>
        <p:spPr>
          <a:xfrm>
            <a:off x="2524124" y="1226196"/>
            <a:ext cx="7143750" cy="4019550"/>
          </a:xfrm>
          <a:prstGeom prst="rect">
            <a:avLst/>
          </a:prstGeom>
          <a:noFill/>
          <a:ln>
            <a:noFill/>
          </a:ln>
        </p:spPr>
      </p:pic>
      <p:sp>
        <p:nvSpPr>
          <p:cNvPr id="829" name="Google Shape;829;p92"/>
          <p:cNvSpPr txBox="1">
            <a:spLocks noGrp="1"/>
          </p:cNvSpPr>
          <p:nvPr>
            <p:ph type="title"/>
          </p:nvPr>
        </p:nvSpPr>
        <p:spPr>
          <a:xfrm>
            <a:off x="609600" y="83196"/>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Derrumbe de zanja</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9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81</a:t>
            </a:fld>
            <a:endParaRPr/>
          </a:p>
        </p:txBody>
      </p:sp>
      <p:sp>
        <p:nvSpPr>
          <p:cNvPr id="835" name="Google Shape;835;p93"/>
          <p:cNvSpPr txBox="1">
            <a:spLocks noGrp="1"/>
          </p:cNvSpPr>
          <p:nvPr>
            <p:ph type="title"/>
          </p:nvPr>
        </p:nvSpPr>
        <p:spPr>
          <a:xfrm>
            <a:off x="609600" y="2570205"/>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a:latin typeface="Arial Black"/>
                <a:ea typeface="Arial Black"/>
                <a:cs typeface="Arial Black"/>
                <a:sym typeface="Arial Black"/>
              </a:rPr>
              <a:t>Taller D</a:t>
            </a:r>
            <a:br>
              <a:rPr lang="en-US" sz="5280">
                <a:latin typeface="Arial Black"/>
                <a:ea typeface="Arial Black"/>
                <a:cs typeface="Arial Black"/>
                <a:sym typeface="Arial Black"/>
              </a:rPr>
            </a:br>
            <a:r>
              <a:rPr lang="en-US" sz="5280">
                <a:latin typeface="Arial Black"/>
                <a:ea typeface="Arial Black"/>
                <a:cs typeface="Arial Black"/>
                <a:sym typeface="Arial Black"/>
              </a:rPr>
              <a:t>Derrumbes</a:t>
            </a:r>
            <a:endParaRPr sz="5280">
              <a:latin typeface="Arial Black"/>
              <a:ea typeface="Arial Black"/>
              <a:cs typeface="Arial Black"/>
              <a:sym typeface="Arial Black"/>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9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82</a:t>
            </a:fld>
            <a:endParaRPr/>
          </a:p>
        </p:txBody>
      </p:sp>
      <p:sp>
        <p:nvSpPr>
          <p:cNvPr id="842" name="Google Shape;842;p94"/>
          <p:cNvSpPr txBox="1">
            <a:spLocks noGrp="1"/>
          </p:cNvSpPr>
          <p:nvPr>
            <p:ph type="body" idx="1"/>
          </p:nvPr>
        </p:nvSpPr>
        <p:spPr>
          <a:xfrm>
            <a:off x="1240136" y="1253331"/>
            <a:ext cx="9441328" cy="4351338"/>
          </a:xfrm>
          <a:prstGeom prst="rect">
            <a:avLst/>
          </a:prstGeom>
          <a:noFill/>
          <a:ln>
            <a:noFill/>
          </a:ln>
        </p:spPr>
        <p:txBody>
          <a:bodyPr spcFirstLastPara="1" wrap="square" lIns="91425" tIns="45700" rIns="91425" bIns="45700" anchor="t" anchorCtr="0">
            <a:noAutofit/>
          </a:bodyPr>
          <a:lstStyle/>
          <a:p>
            <a:pPr marL="971550" lvl="1" indent="-326390" algn="l" rtl="0">
              <a:lnSpc>
                <a:spcPct val="90000"/>
              </a:lnSpc>
              <a:spcBef>
                <a:spcPts val="0"/>
              </a:spcBef>
              <a:spcAft>
                <a:spcPts val="0"/>
              </a:spcAft>
              <a:buClr>
                <a:schemeClr val="dk1"/>
              </a:buClr>
              <a:buSzPts val="2960"/>
              <a:buFont typeface="Arial"/>
              <a:buNone/>
            </a:pPr>
            <a:endParaRPr sz="2960"/>
          </a:p>
          <a:p>
            <a:pPr marL="971550" lvl="1" indent="-514350" algn="l" rtl="0">
              <a:lnSpc>
                <a:spcPct val="90000"/>
              </a:lnSpc>
              <a:spcBef>
                <a:spcPts val="1800"/>
              </a:spcBef>
              <a:spcAft>
                <a:spcPts val="0"/>
              </a:spcAft>
              <a:buClr>
                <a:schemeClr val="dk1"/>
              </a:buClr>
              <a:buSzPts val="2960"/>
              <a:buFont typeface="Arial"/>
              <a:buAutoNum type="arabicPeriod"/>
            </a:pPr>
            <a:r>
              <a:rPr lang="en-US" sz="2960"/>
              <a:t>Describa los derechos de los trabajadores</a:t>
            </a:r>
            <a:endParaRPr sz="2960"/>
          </a:p>
          <a:p>
            <a:pPr marL="971550" lvl="1" indent="-514350" algn="l" rtl="0">
              <a:lnSpc>
                <a:spcPct val="90000"/>
              </a:lnSpc>
              <a:spcBef>
                <a:spcPts val="1800"/>
              </a:spcBef>
              <a:spcAft>
                <a:spcPts val="0"/>
              </a:spcAft>
              <a:buClr>
                <a:schemeClr val="dk1"/>
              </a:buClr>
              <a:buSzPts val="2960"/>
              <a:buFont typeface="Arial"/>
              <a:buAutoNum type="arabicPeriod"/>
            </a:pPr>
            <a:r>
              <a:rPr lang="en-US" sz="2960"/>
              <a:t>Definir términos clave</a:t>
            </a:r>
            <a:endParaRPr/>
          </a:p>
          <a:p>
            <a:pPr marL="971550" lvl="1" indent="-514350" algn="l" rtl="0">
              <a:lnSpc>
                <a:spcPct val="90000"/>
              </a:lnSpc>
              <a:spcBef>
                <a:spcPts val="1800"/>
              </a:spcBef>
              <a:spcAft>
                <a:spcPts val="0"/>
              </a:spcAft>
              <a:buClr>
                <a:schemeClr val="dk1"/>
              </a:buClr>
              <a:buSzPts val="2960"/>
              <a:buFont typeface="Arial"/>
              <a:buAutoNum type="arabicPeriod"/>
            </a:pPr>
            <a:r>
              <a:rPr lang="en-US" sz="2960"/>
              <a:t>Identificar los peligros de excavación y zanjas</a:t>
            </a:r>
            <a:endParaRPr sz="2960"/>
          </a:p>
          <a:p>
            <a:pPr marL="971550" lvl="1" indent="-514350" algn="l" rtl="0">
              <a:lnSpc>
                <a:spcPct val="90000"/>
              </a:lnSpc>
              <a:spcBef>
                <a:spcPts val="1800"/>
              </a:spcBef>
              <a:spcAft>
                <a:spcPts val="0"/>
              </a:spcAft>
              <a:buClr>
                <a:schemeClr val="dk1"/>
              </a:buClr>
              <a:buSzPts val="2960"/>
              <a:buFont typeface="Arial"/>
              <a:buAutoNum type="arabicPeriod"/>
            </a:pPr>
            <a:r>
              <a:rPr lang="en-US" sz="2960"/>
              <a:t>Describa los peligros relacionados con el suelo.</a:t>
            </a:r>
            <a:endParaRPr sz="2960"/>
          </a:p>
          <a:p>
            <a:pPr marL="971550" lvl="1" indent="-514350" algn="l" rtl="0">
              <a:lnSpc>
                <a:spcPct val="90000"/>
              </a:lnSpc>
              <a:spcBef>
                <a:spcPts val="1800"/>
              </a:spcBef>
              <a:spcAft>
                <a:spcPts val="0"/>
              </a:spcAft>
              <a:buClr>
                <a:schemeClr val="dk1"/>
              </a:buClr>
              <a:buSzPts val="2960"/>
              <a:buFont typeface="Arial"/>
              <a:buAutoNum type="arabicPeriod"/>
            </a:pPr>
            <a:r>
              <a:rPr lang="en-US" sz="2960"/>
              <a:t>Nombre dos componentes del programa de seguridad y salud</a:t>
            </a:r>
            <a:endParaRPr sz="2960"/>
          </a:p>
          <a:p>
            <a:pPr marL="971550" lvl="1" indent="-326390" algn="l" rtl="0">
              <a:lnSpc>
                <a:spcPct val="90000"/>
              </a:lnSpc>
              <a:spcBef>
                <a:spcPts val="1800"/>
              </a:spcBef>
              <a:spcAft>
                <a:spcPts val="0"/>
              </a:spcAft>
              <a:buClr>
                <a:schemeClr val="dk1"/>
              </a:buClr>
              <a:buSzPts val="2960"/>
              <a:buFont typeface="Arial"/>
              <a:buNone/>
            </a:pPr>
            <a:endParaRPr sz="2960"/>
          </a:p>
          <a:p>
            <a:pPr marL="457189" lvl="0" indent="-237923" algn="l" rtl="0">
              <a:lnSpc>
                <a:spcPct val="90000"/>
              </a:lnSpc>
              <a:spcBef>
                <a:spcPts val="1891"/>
              </a:spcBef>
              <a:spcAft>
                <a:spcPts val="0"/>
              </a:spcAft>
              <a:buClr>
                <a:schemeClr val="dk1"/>
              </a:buClr>
              <a:buSzPts val="3453"/>
              <a:buNone/>
            </a:pPr>
            <a:endParaRPr sz="3453"/>
          </a:p>
          <a:p>
            <a:pPr marL="457189" lvl="0" indent="-237923" algn="l" rtl="0">
              <a:lnSpc>
                <a:spcPct val="90000"/>
              </a:lnSpc>
              <a:spcBef>
                <a:spcPts val="691"/>
              </a:spcBef>
              <a:spcAft>
                <a:spcPts val="0"/>
              </a:spcAft>
              <a:buClr>
                <a:schemeClr val="dk1"/>
              </a:buClr>
              <a:buSzPts val="3453"/>
              <a:buNone/>
            </a:pPr>
            <a:endParaRPr sz="3453"/>
          </a:p>
        </p:txBody>
      </p:sp>
      <p:sp>
        <p:nvSpPr>
          <p:cNvPr id="843" name="Google Shape;843;p94"/>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u="sng" dirty="0" err="1">
                <a:latin typeface="Arial Black"/>
                <a:ea typeface="Arial Black"/>
                <a:cs typeface="Arial Black"/>
                <a:sym typeface="Arial Black"/>
              </a:rPr>
              <a:t>Revisión</a:t>
            </a:r>
            <a:endParaRPr u="sng" dirty="0">
              <a:latin typeface="Arial Black"/>
              <a:ea typeface="Arial Black"/>
              <a:cs typeface="Arial Black"/>
              <a:sym typeface="Arial Black"/>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9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83</a:t>
            </a:fld>
            <a:endParaRPr/>
          </a:p>
        </p:txBody>
      </p:sp>
      <p:sp>
        <p:nvSpPr>
          <p:cNvPr id="850" name="Google Shape;850;p95"/>
          <p:cNvSpPr txBox="1">
            <a:spLocks noGrp="1"/>
          </p:cNvSpPr>
          <p:nvPr>
            <p:ph type="body" idx="1"/>
          </p:nvPr>
        </p:nvSpPr>
        <p:spPr>
          <a:xfrm>
            <a:off x="1501392" y="1130492"/>
            <a:ext cx="10515599" cy="4764545"/>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chemeClr val="dk1"/>
              </a:buClr>
              <a:buSzPts val="2960"/>
              <a:buNone/>
            </a:pPr>
            <a:endParaRPr sz="2960" dirty="0"/>
          </a:p>
          <a:p>
            <a:pPr marL="457200" lvl="1" indent="0" algn="l" rtl="0">
              <a:spcBef>
                <a:spcPts val="1800"/>
              </a:spcBef>
              <a:spcAft>
                <a:spcPts val="0"/>
              </a:spcAft>
              <a:buClr>
                <a:schemeClr val="dk1"/>
              </a:buClr>
              <a:buSzPts val="2960"/>
              <a:buNone/>
            </a:pPr>
            <a:r>
              <a:rPr lang="en-US" sz="2960" dirty="0"/>
              <a:t>6. </a:t>
            </a:r>
            <a:r>
              <a:rPr lang="en-US" sz="2960" dirty="0" err="1"/>
              <a:t>Describa</a:t>
            </a:r>
            <a:r>
              <a:rPr lang="en-US" sz="2960" dirty="0"/>
              <a:t> </a:t>
            </a:r>
            <a:r>
              <a:rPr lang="en-US" sz="2960" dirty="0" err="1"/>
              <a:t>cómo</a:t>
            </a:r>
            <a:r>
              <a:rPr lang="en-US" sz="2960" dirty="0"/>
              <a:t> </a:t>
            </a:r>
            <a:r>
              <a:rPr lang="en-US" sz="2960" u="sng" dirty="0" err="1"/>
              <a:t>reducir</a:t>
            </a:r>
            <a:r>
              <a:rPr lang="en-US" sz="2960" dirty="0"/>
              <a:t> </a:t>
            </a:r>
            <a:r>
              <a:rPr lang="en-US" sz="2960" dirty="0" err="1"/>
              <a:t>varios</a:t>
            </a:r>
            <a:r>
              <a:rPr lang="en-US" sz="2960" dirty="0"/>
              <a:t> </a:t>
            </a:r>
            <a:r>
              <a:rPr lang="en-US" sz="2960" dirty="0" err="1"/>
              <a:t>peligros</a:t>
            </a:r>
            <a:r>
              <a:rPr lang="en-US" sz="2960" dirty="0"/>
              <a:t>.</a:t>
            </a:r>
            <a:endParaRPr dirty="0"/>
          </a:p>
          <a:p>
            <a:pPr marL="457200" lvl="1" indent="0" algn="l" rtl="0">
              <a:spcBef>
                <a:spcPts val="1800"/>
              </a:spcBef>
              <a:spcAft>
                <a:spcPts val="0"/>
              </a:spcAft>
              <a:buClr>
                <a:schemeClr val="dk1"/>
              </a:buClr>
              <a:buSzPts val="2960"/>
              <a:buNone/>
            </a:pPr>
            <a:r>
              <a:rPr lang="en-US" sz="2960" dirty="0"/>
              <a:t>7. </a:t>
            </a:r>
            <a:r>
              <a:rPr lang="en-US" sz="2960" dirty="0" err="1"/>
              <a:t>Describa</a:t>
            </a:r>
            <a:r>
              <a:rPr lang="en-US" sz="2960" dirty="0"/>
              <a:t> las </a:t>
            </a:r>
            <a:r>
              <a:rPr lang="en-US" sz="2960" dirty="0" err="1"/>
              <a:t>responsabilidades</a:t>
            </a:r>
            <a:r>
              <a:rPr lang="en-US" sz="2960" dirty="0"/>
              <a:t> de </a:t>
            </a:r>
            <a:r>
              <a:rPr lang="en-US" sz="2960" dirty="0" err="1"/>
              <a:t>una</a:t>
            </a:r>
            <a:r>
              <a:rPr lang="en-US" sz="2960" dirty="0"/>
              <a:t> persona </a:t>
            </a:r>
            <a:r>
              <a:rPr lang="en-US" sz="2960" dirty="0" err="1"/>
              <a:t>competente</a:t>
            </a:r>
            <a:r>
              <a:rPr lang="en-US" sz="2960" dirty="0"/>
              <a:t>.</a:t>
            </a:r>
            <a:endParaRPr dirty="0"/>
          </a:p>
          <a:p>
            <a:pPr marL="457200" lvl="1" indent="0" algn="l" rtl="0">
              <a:spcBef>
                <a:spcPts val="1800"/>
              </a:spcBef>
              <a:spcAft>
                <a:spcPts val="0"/>
              </a:spcAft>
              <a:buClr>
                <a:schemeClr val="dk1"/>
              </a:buClr>
              <a:buSzPts val="2960"/>
              <a:buNone/>
            </a:pPr>
            <a:r>
              <a:rPr lang="en-US" sz="2960" dirty="0"/>
              <a:t>8. </a:t>
            </a:r>
            <a:r>
              <a:rPr lang="en-US" sz="2960" dirty="0" err="1"/>
              <a:t>Nombrar</a:t>
            </a:r>
            <a:r>
              <a:rPr lang="en-US" sz="2960" dirty="0"/>
              <a:t> y </a:t>
            </a:r>
            <a:r>
              <a:rPr lang="en-US" sz="2960" dirty="0" err="1"/>
              <a:t>describir</a:t>
            </a:r>
            <a:r>
              <a:rPr lang="en-US" sz="2960" dirty="0"/>
              <a:t> </a:t>
            </a:r>
            <a:r>
              <a:rPr lang="en-US" sz="2960" dirty="0" err="1"/>
              <a:t>algunas</a:t>
            </a:r>
            <a:r>
              <a:rPr lang="en-US" sz="2960" dirty="0"/>
              <a:t> </a:t>
            </a:r>
            <a:r>
              <a:rPr lang="en-US" sz="2960" dirty="0" err="1"/>
              <a:t>pruebas</a:t>
            </a:r>
            <a:r>
              <a:rPr lang="en-US" sz="2960" dirty="0"/>
              <a:t> de </a:t>
            </a:r>
            <a:r>
              <a:rPr lang="en-US" sz="2960" dirty="0" err="1"/>
              <a:t>suelo</a:t>
            </a:r>
            <a:r>
              <a:rPr lang="en-US" sz="2960" dirty="0"/>
              <a:t> </a:t>
            </a:r>
            <a:r>
              <a:rPr lang="en-US" sz="2960" dirty="0" err="1"/>
              <a:t>visuales</a:t>
            </a:r>
            <a:r>
              <a:rPr lang="en-US" sz="2960" dirty="0"/>
              <a:t> y </a:t>
            </a:r>
            <a:r>
              <a:rPr lang="en-US" sz="2960" dirty="0" err="1"/>
              <a:t>manuales</a:t>
            </a:r>
            <a:r>
              <a:rPr lang="en-US" sz="2960" dirty="0"/>
              <a:t>.</a:t>
            </a:r>
            <a:endParaRPr dirty="0"/>
          </a:p>
          <a:p>
            <a:pPr marL="457200" lvl="1" indent="0" algn="l" rtl="0">
              <a:spcBef>
                <a:spcPts val="1800"/>
              </a:spcBef>
              <a:spcAft>
                <a:spcPts val="0"/>
              </a:spcAft>
              <a:buClr>
                <a:schemeClr val="dk1"/>
              </a:buClr>
              <a:buSzPts val="2960"/>
              <a:buNone/>
            </a:pPr>
            <a:r>
              <a:rPr lang="en-US" sz="2960" dirty="0"/>
              <a:t>9. </a:t>
            </a:r>
            <a:r>
              <a:rPr lang="en-US" sz="2960" dirty="0" err="1"/>
              <a:t>Describa</a:t>
            </a:r>
            <a:r>
              <a:rPr lang="en-US" sz="2960" dirty="0"/>
              <a:t> </a:t>
            </a:r>
            <a:r>
              <a:rPr lang="en-US" sz="2960" dirty="0" err="1"/>
              <a:t>una</a:t>
            </a:r>
            <a:r>
              <a:rPr lang="en-US" sz="2960" dirty="0"/>
              <a:t> </a:t>
            </a:r>
            <a:r>
              <a:rPr lang="en-US" sz="2960" dirty="0" err="1"/>
              <a:t>mejor</a:t>
            </a:r>
            <a:r>
              <a:rPr lang="en-US" sz="2960" dirty="0"/>
              <a:t> </a:t>
            </a:r>
            <a:r>
              <a:rPr lang="en-US" sz="2960" dirty="0" err="1"/>
              <a:t>práctica</a:t>
            </a:r>
            <a:r>
              <a:rPr lang="en-US" sz="2960" dirty="0"/>
              <a:t> para lo </a:t>
            </a:r>
            <a:r>
              <a:rPr lang="en-US" sz="2960" dirty="0" err="1"/>
              <a:t>siguiente</a:t>
            </a:r>
            <a:r>
              <a:rPr lang="en-US" sz="2960" dirty="0"/>
              <a:t>:</a:t>
            </a:r>
            <a:endParaRPr dirty="0"/>
          </a:p>
          <a:p>
            <a:pPr marL="457200" lvl="1" indent="0" algn="l" rtl="0">
              <a:spcBef>
                <a:spcPts val="1800"/>
              </a:spcBef>
              <a:spcAft>
                <a:spcPts val="0"/>
              </a:spcAft>
              <a:buClr>
                <a:schemeClr val="dk1"/>
              </a:buClr>
              <a:buSzPts val="2960"/>
              <a:buNone/>
            </a:pPr>
            <a:r>
              <a:rPr lang="en-US" sz="2960" dirty="0" err="1"/>
              <a:t>Pendiente</a:t>
            </a:r>
            <a:r>
              <a:rPr lang="en-US" sz="2960" dirty="0"/>
              <a:t> / </a:t>
            </a:r>
            <a:r>
              <a:rPr lang="en-US" sz="2960" dirty="0" err="1"/>
              <a:t>banqueo</a:t>
            </a:r>
            <a:r>
              <a:rPr lang="en-US" sz="2960" dirty="0"/>
              <a:t>, </a:t>
            </a:r>
            <a:r>
              <a:rPr lang="en-US" sz="2960" dirty="0" err="1"/>
              <a:t>apuntalamiento</a:t>
            </a:r>
            <a:r>
              <a:rPr lang="en-US" sz="2960" dirty="0"/>
              <a:t>, </a:t>
            </a:r>
            <a:r>
              <a:rPr lang="en-US" sz="2960" dirty="0" err="1"/>
              <a:t>blindaje</a:t>
            </a:r>
            <a:endParaRPr sz="2960" dirty="0"/>
          </a:p>
          <a:p>
            <a:pPr marL="457189" lvl="0" indent="-269229" algn="l" rtl="0">
              <a:spcBef>
                <a:spcPts val="1792"/>
              </a:spcBef>
              <a:spcAft>
                <a:spcPts val="0"/>
              </a:spcAft>
              <a:buClr>
                <a:schemeClr val="dk1"/>
              </a:buClr>
              <a:buSzPts val="2960"/>
              <a:buNone/>
            </a:pPr>
            <a:endParaRPr sz="2960" dirty="0"/>
          </a:p>
        </p:txBody>
      </p:sp>
      <p:sp>
        <p:nvSpPr>
          <p:cNvPr id="851" name="Google Shape;851;p95"/>
          <p:cNvSpPr txBox="1">
            <a:spLocks noGrp="1"/>
          </p:cNvSpPr>
          <p:nvPr>
            <p:ph type="title"/>
          </p:nvPr>
        </p:nvSpPr>
        <p:spPr>
          <a:xfrm>
            <a:off x="838200" y="136525"/>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Reviso</a:t>
            </a:r>
            <a:endParaRPr>
              <a:latin typeface="Arial Black"/>
              <a:ea typeface="Arial Black"/>
              <a:cs typeface="Arial Black"/>
              <a:sym typeface="Arial Black"/>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9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84</a:t>
            </a:fld>
            <a:endParaRPr/>
          </a:p>
        </p:txBody>
      </p:sp>
      <p:sp>
        <p:nvSpPr>
          <p:cNvPr id="857" name="Google Shape;857;p96"/>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457189" lvl="0" indent="-457189" algn="l" rtl="0">
              <a:spcBef>
                <a:spcPts val="0"/>
              </a:spcBef>
              <a:spcAft>
                <a:spcPts val="0"/>
              </a:spcAft>
              <a:buClr>
                <a:schemeClr val="dk1"/>
              </a:buClr>
              <a:buSzPts val="4200"/>
              <a:buChar char="•"/>
            </a:pPr>
            <a:r>
              <a:rPr lang="en-US"/>
              <a:t>Prueba posterior a la clase</a:t>
            </a:r>
            <a:endParaRPr/>
          </a:p>
        </p:txBody>
      </p:sp>
      <p:sp>
        <p:nvSpPr>
          <p:cNvPr id="858" name="Google Shape;858;p96"/>
          <p:cNvSpPr txBox="1">
            <a:spLocks noGrp="1"/>
          </p:cNvSpPr>
          <p:nvPr>
            <p:ph type="title"/>
          </p:nvPr>
        </p:nvSpPr>
        <p:spPr>
          <a:xfrm>
            <a:off x="0" y="671067"/>
            <a:ext cx="12192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280"/>
              <a:buFont typeface="Arial Black"/>
              <a:buNone/>
            </a:pPr>
            <a:r>
              <a:rPr lang="en-US" sz="5280" dirty="0" err="1">
                <a:latin typeface="Arial Black"/>
                <a:ea typeface="Arial Black"/>
                <a:cs typeface="Arial Black"/>
                <a:sym typeface="Arial Black"/>
              </a:rPr>
              <a:t>Probemos</a:t>
            </a:r>
            <a:r>
              <a:rPr lang="en-US" sz="5280" dirty="0">
                <a:latin typeface="Arial Black"/>
                <a:ea typeface="Arial Black"/>
                <a:cs typeface="Arial Black"/>
                <a:sym typeface="Arial Black"/>
              </a:rPr>
              <a:t> </a:t>
            </a:r>
            <a:r>
              <a:rPr lang="en-US" sz="5280" dirty="0" err="1">
                <a:latin typeface="Arial Black"/>
                <a:ea typeface="Arial Black"/>
                <a:cs typeface="Arial Black"/>
                <a:sym typeface="Arial Black"/>
              </a:rPr>
              <a:t>nuestro</a:t>
            </a:r>
            <a:r>
              <a:rPr lang="en-US" sz="5280" dirty="0">
                <a:latin typeface="Arial Black"/>
                <a:ea typeface="Arial Black"/>
                <a:cs typeface="Arial Black"/>
                <a:sym typeface="Arial Black"/>
              </a:rPr>
              <a:t> </a:t>
            </a:r>
            <a:r>
              <a:rPr lang="en-US" sz="5280" u="sng" dirty="0" err="1">
                <a:latin typeface="Arial Black"/>
                <a:ea typeface="Arial Black"/>
                <a:cs typeface="Arial Black"/>
                <a:sym typeface="Arial Black"/>
              </a:rPr>
              <a:t>aprendizaje</a:t>
            </a:r>
            <a:endParaRPr sz="5280" u="sng" dirty="0">
              <a:latin typeface="Arial Black"/>
              <a:ea typeface="Arial Black"/>
              <a:cs typeface="Arial Black"/>
              <a:sym typeface="Arial Black"/>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9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85</a:t>
            </a:fld>
            <a:endParaRPr/>
          </a:p>
        </p:txBody>
      </p:sp>
      <p:sp>
        <p:nvSpPr>
          <p:cNvPr id="865" name="Google Shape;865;p97"/>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342900" marR="0" lvl="0" indent="-342900" algn="l" rtl="0">
              <a:lnSpc>
                <a:spcPct val="87000"/>
              </a:lnSpc>
              <a:spcBef>
                <a:spcPts val="0"/>
              </a:spcBef>
              <a:spcAft>
                <a:spcPts val="0"/>
              </a:spcAft>
              <a:buClr>
                <a:schemeClr val="dk1"/>
              </a:buClr>
              <a:buSzPts val="3400"/>
              <a:buFont typeface="Arial"/>
              <a:buAutoNum type="arabicPeriod"/>
            </a:pPr>
            <a:r>
              <a:rPr lang="en-US" sz="3400"/>
              <a:t>Las rampas estructurales utilizadas únicamente por los empleados como medio de acceso y salida de las excavaciones deben estar diseñadas por:</a:t>
            </a:r>
            <a:endParaRPr sz="3400"/>
          </a:p>
          <a:p>
            <a:pPr marL="342900" marR="0" lvl="0" indent="-342900" algn="l" rtl="0">
              <a:lnSpc>
                <a:spcPct val="87000"/>
              </a:lnSpc>
              <a:spcBef>
                <a:spcPts val="0"/>
              </a:spcBef>
              <a:spcAft>
                <a:spcPts val="0"/>
              </a:spcAft>
              <a:buClr>
                <a:schemeClr val="dk1"/>
              </a:buClr>
              <a:buSzPts val="3400"/>
              <a:buFont typeface="Arial"/>
              <a:buAutoNum type="alphaLcPeriod"/>
            </a:pPr>
            <a:r>
              <a:rPr lang="en-US" sz="3400"/>
              <a:t>Ingeniero calificado</a:t>
            </a:r>
            <a:endParaRPr/>
          </a:p>
          <a:p>
            <a:pPr marL="342900" marR="0" lvl="0" indent="-342900" algn="l" rtl="0">
              <a:lnSpc>
                <a:spcPct val="87000"/>
              </a:lnSpc>
              <a:spcBef>
                <a:spcPts val="0"/>
              </a:spcBef>
              <a:spcAft>
                <a:spcPts val="0"/>
              </a:spcAft>
              <a:buClr>
                <a:schemeClr val="dk1"/>
              </a:buClr>
              <a:buSzPts val="3400"/>
              <a:buFont typeface="Arial"/>
              <a:buAutoNum type="alphaLcPeriod"/>
            </a:pPr>
            <a:r>
              <a:rPr lang="en-US" sz="3400"/>
              <a:t>Persona competente </a:t>
            </a:r>
            <a:endParaRPr/>
          </a:p>
          <a:p>
            <a:pPr marL="342900" marR="0" lvl="0" indent="-342900" algn="l" rtl="0">
              <a:lnSpc>
                <a:spcPct val="87000"/>
              </a:lnSpc>
              <a:spcBef>
                <a:spcPts val="0"/>
              </a:spcBef>
              <a:spcAft>
                <a:spcPts val="0"/>
              </a:spcAft>
              <a:buClr>
                <a:schemeClr val="dk1"/>
              </a:buClr>
              <a:buSzPts val="3400"/>
              <a:buFont typeface="Arial"/>
              <a:buAutoNum type="alphaLcPeriod"/>
            </a:pPr>
            <a:r>
              <a:rPr lang="en-US" sz="3400"/>
              <a:t>Arquitecto </a:t>
            </a:r>
            <a:endParaRPr/>
          </a:p>
          <a:p>
            <a:pPr marL="342900" marR="0" lvl="0" indent="-342900" algn="l" rtl="0">
              <a:lnSpc>
                <a:spcPct val="87000"/>
              </a:lnSpc>
              <a:spcBef>
                <a:spcPts val="0"/>
              </a:spcBef>
              <a:spcAft>
                <a:spcPts val="0"/>
              </a:spcAft>
              <a:buClr>
                <a:schemeClr val="dk1"/>
              </a:buClr>
              <a:buSzPts val="3400"/>
              <a:buFont typeface="Arial"/>
              <a:buAutoNum type="alphaLcPeriod"/>
            </a:pPr>
            <a:r>
              <a:rPr lang="en-US" sz="3400"/>
              <a:t>Empleados </a:t>
            </a:r>
            <a:endParaRPr/>
          </a:p>
          <a:p>
            <a:pPr marL="457189" lvl="0" indent="-226938" algn="l" rtl="0">
              <a:lnSpc>
                <a:spcPct val="80000"/>
              </a:lnSpc>
              <a:spcBef>
                <a:spcPts val="1525"/>
              </a:spcBef>
              <a:spcAft>
                <a:spcPts val="0"/>
              </a:spcAft>
              <a:buClr>
                <a:schemeClr val="dk1"/>
              </a:buClr>
              <a:buSzPts val="3626"/>
              <a:buNone/>
            </a:pPr>
            <a:endParaRPr sz="3626"/>
          </a:p>
        </p:txBody>
      </p:sp>
      <p:sp>
        <p:nvSpPr>
          <p:cNvPr id="866" name="Google Shape;866;p97"/>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Post-evaluación (P1)</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9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86</a:t>
            </a:fld>
            <a:endParaRPr/>
          </a:p>
        </p:txBody>
      </p:sp>
      <p:sp>
        <p:nvSpPr>
          <p:cNvPr id="873" name="Google Shape;873;p98"/>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3600"/>
              <a:buNone/>
            </a:pPr>
            <a:r>
              <a:rPr lang="en-US" sz="3600"/>
              <a:t>2. Las excavaciones deben ser inspeccionadas diariamente por una persona autorizada.</a:t>
            </a:r>
            <a:endParaRPr sz="3600"/>
          </a:p>
          <a:p>
            <a:pPr marL="342900" marR="0" lvl="0" indent="-342900" algn="l" rtl="0">
              <a:lnSpc>
                <a:spcPct val="107000"/>
              </a:lnSpc>
              <a:spcBef>
                <a:spcPts val="0"/>
              </a:spcBef>
              <a:spcAft>
                <a:spcPts val="0"/>
              </a:spcAft>
              <a:buClr>
                <a:schemeClr val="dk1"/>
              </a:buClr>
              <a:buSzPts val="3600"/>
              <a:buFont typeface="Arial"/>
              <a:buAutoNum type="alphaLcPeriod"/>
            </a:pPr>
            <a:r>
              <a:rPr lang="en-US" sz="3600"/>
              <a:t>Cierto</a:t>
            </a:r>
            <a:endParaRPr/>
          </a:p>
          <a:p>
            <a:pPr marL="342900" marR="0" lvl="0" indent="-342900" algn="l" rtl="0">
              <a:lnSpc>
                <a:spcPct val="107000"/>
              </a:lnSpc>
              <a:spcBef>
                <a:spcPts val="0"/>
              </a:spcBef>
              <a:spcAft>
                <a:spcPts val="0"/>
              </a:spcAft>
              <a:buClr>
                <a:schemeClr val="dk1"/>
              </a:buClr>
              <a:buSzPts val="3600"/>
              <a:buFont typeface="Arial"/>
              <a:buAutoNum type="alphaLcPeriod"/>
            </a:pPr>
            <a:r>
              <a:rPr lang="en-US" sz="3600"/>
              <a:t>Falso </a:t>
            </a:r>
            <a:endParaRPr/>
          </a:p>
          <a:p>
            <a:pPr marL="457189" lvl="0" indent="-186234" algn="l" rtl="0">
              <a:spcBef>
                <a:spcPts val="1653"/>
              </a:spcBef>
              <a:spcAft>
                <a:spcPts val="0"/>
              </a:spcAft>
              <a:buClr>
                <a:schemeClr val="dk1"/>
              </a:buClr>
              <a:buSzPts val="4267"/>
              <a:buNone/>
            </a:pPr>
            <a:endParaRPr/>
          </a:p>
        </p:txBody>
      </p:sp>
      <p:sp>
        <p:nvSpPr>
          <p:cNvPr id="874" name="Google Shape;874;p98"/>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Post-evaluación (P2)</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Evaluación Previa (P3)</a:t>
            </a:r>
            <a:endParaRPr/>
          </a:p>
        </p:txBody>
      </p:sp>
      <p:sp>
        <p:nvSpPr>
          <p:cNvPr id="156" name="Google Shape;156;p22"/>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3600"/>
              <a:buNone/>
            </a:pPr>
            <a:r>
              <a:rPr lang="en-US" sz="3600" dirty="0"/>
              <a:t>3. Un “escudo de </a:t>
            </a:r>
            <a:r>
              <a:rPr lang="en-US" sz="3600" dirty="0" err="1"/>
              <a:t>zanja</a:t>
            </a:r>
            <a:r>
              <a:rPr lang="en-US" sz="3600" dirty="0"/>
              <a:t>”, </a:t>
            </a:r>
            <a:r>
              <a:rPr lang="en-US" sz="3600" dirty="0" err="1"/>
              <a:t>comunmente</a:t>
            </a:r>
            <a:r>
              <a:rPr lang="en-US" sz="3600" dirty="0"/>
              <a:t> </a:t>
            </a:r>
            <a:r>
              <a:rPr lang="en-US" sz="3600" dirty="0" err="1"/>
              <a:t>conocido</a:t>
            </a:r>
            <a:r>
              <a:rPr lang="en-US" sz="3600" dirty="0"/>
              <a:t> </a:t>
            </a:r>
            <a:r>
              <a:rPr lang="en-US" sz="3600" dirty="0" err="1"/>
              <a:t>como</a:t>
            </a:r>
            <a:r>
              <a:rPr lang="en-US" sz="3600" dirty="0"/>
              <a:t> "</a:t>
            </a:r>
            <a:r>
              <a:rPr lang="en-US" sz="3600" dirty="0" err="1"/>
              <a:t>caja</a:t>
            </a:r>
            <a:r>
              <a:rPr lang="en-US" sz="3600" dirty="0"/>
              <a:t> de </a:t>
            </a:r>
            <a:r>
              <a:rPr lang="en-US" sz="3600" dirty="0" err="1"/>
              <a:t>zanja</a:t>
            </a:r>
            <a:r>
              <a:rPr lang="en-US" sz="3600" dirty="0"/>
              <a:t>“, </a:t>
            </a:r>
            <a:r>
              <a:rPr lang="en-US" sz="3600" dirty="0" err="1"/>
              <a:t>es</a:t>
            </a:r>
            <a:r>
              <a:rPr lang="en-US" sz="3600" dirty="0"/>
              <a:t> un </a:t>
            </a:r>
            <a:r>
              <a:rPr lang="en-US" sz="3600" dirty="0" err="1"/>
              <a:t>sistema</a:t>
            </a:r>
            <a:r>
              <a:rPr lang="en-US" sz="3600" dirty="0"/>
              <a:t> de </a:t>
            </a:r>
            <a:r>
              <a:rPr lang="en-US" sz="3600" dirty="0" err="1"/>
              <a:t>ingeniería</a:t>
            </a:r>
            <a:r>
              <a:rPr lang="en-US" sz="3600" dirty="0"/>
              <a:t> </a:t>
            </a:r>
            <a:r>
              <a:rPr lang="en-US" sz="3600" dirty="0" err="1"/>
              <a:t>diseñado</a:t>
            </a:r>
            <a:r>
              <a:rPr lang="en-US" sz="3600" dirty="0"/>
              <a:t> para </a:t>
            </a:r>
            <a:r>
              <a:rPr lang="en-US" sz="3600" dirty="0" err="1"/>
              <a:t>proteger</a:t>
            </a:r>
            <a:r>
              <a:rPr lang="en-US" sz="3600" dirty="0"/>
              <a:t> a </a:t>
            </a:r>
            <a:r>
              <a:rPr lang="en-US" sz="3600" dirty="0" err="1"/>
              <a:t>quienes</a:t>
            </a:r>
            <a:r>
              <a:rPr lang="en-US" sz="3600" dirty="0"/>
              <a:t> </a:t>
            </a:r>
            <a:r>
              <a:rPr lang="en-US" sz="3600" dirty="0" err="1"/>
              <a:t>trabajan</a:t>
            </a:r>
            <a:r>
              <a:rPr lang="en-US" sz="3600" dirty="0"/>
              <a:t> </a:t>
            </a:r>
            <a:r>
              <a:rPr lang="en-US" sz="3600" dirty="0" err="1"/>
              <a:t>en</a:t>
            </a:r>
            <a:r>
              <a:rPr lang="en-US" sz="3600" dirty="0"/>
              <a:t> </a:t>
            </a:r>
            <a:r>
              <a:rPr lang="en-US" sz="3600" dirty="0" err="1"/>
              <a:t>una</a:t>
            </a:r>
            <a:r>
              <a:rPr lang="en-US" sz="3600" dirty="0"/>
              <a:t> </a:t>
            </a:r>
            <a:r>
              <a:rPr lang="en-US" sz="3600" dirty="0" err="1"/>
              <a:t>zanja</a:t>
            </a:r>
            <a:endParaRPr sz="3600" dirty="0"/>
          </a:p>
          <a:p>
            <a:pPr marL="342900" marR="0" lvl="0" indent="-342900" algn="l" rtl="0">
              <a:lnSpc>
                <a:spcPct val="107000"/>
              </a:lnSpc>
              <a:spcBef>
                <a:spcPts val="0"/>
              </a:spcBef>
              <a:spcAft>
                <a:spcPts val="0"/>
              </a:spcAft>
              <a:buClr>
                <a:schemeClr val="dk1"/>
              </a:buClr>
              <a:buSzPts val="3600"/>
              <a:buFont typeface="Arial"/>
              <a:buAutoNum type="alphaLcPeriod"/>
            </a:pPr>
            <a:r>
              <a:rPr lang="en-US" sz="3600" dirty="0" err="1"/>
              <a:t>Cierto</a:t>
            </a:r>
            <a:endParaRPr dirty="0"/>
          </a:p>
          <a:p>
            <a:pPr marL="342900" marR="0" lvl="0" indent="-342900" algn="l" rtl="0">
              <a:lnSpc>
                <a:spcPct val="107000"/>
              </a:lnSpc>
              <a:spcBef>
                <a:spcPts val="0"/>
              </a:spcBef>
              <a:spcAft>
                <a:spcPts val="0"/>
              </a:spcAft>
              <a:buClr>
                <a:schemeClr val="dk1"/>
              </a:buClr>
              <a:buSzPts val="3600"/>
              <a:buFont typeface="Arial"/>
              <a:buAutoNum type="alphaLcPeriod"/>
            </a:pPr>
            <a:r>
              <a:rPr lang="en-US" sz="3600" dirty="0" err="1"/>
              <a:t>Falso</a:t>
            </a:r>
            <a:endParaRPr sz="3600" dirty="0"/>
          </a:p>
          <a:p>
            <a:pPr marL="457189" lvl="0" indent="-186234" algn="l" rtl="0">
              <a:spcBef>
                <a:spcPts val="1653"/>
              </a:spcBef>
              <a:spcAft>
                <a:spcPts val="0"/>
              </a:spcAft>
              <a:buClr>
                <a:schemeClr val="dk1"/>
              </a:buClr>
              <a:buSzPts val="4267"/>
              <a:buNone/>
            </a:pPr>
            <a:endParaRPr dirty="0"/>
          </a:p>
        </p:txBody>
      </p:sp>
      <p:sp>
        <p:nvSpPr>
          <p:cNvPr id="157" name="Google Shape;157;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0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88</a:t>
            </a:fld>
            <a:endParaRPr/>
          </a:p>
        </p:txBody>
      </p:sp>
      <p:sp>
        <p:nvSpPr>
          <p:cNvPr id="889" name="Google Shape;889;p100"/>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3600"/>
              <a:buNone/>
            </a:pPr>
            <a:r>
              <a:rPr lang="en-US" sz="3600"/>
              <a:t>4. Una zanja y una excavación es lo mismo:</a:t>
            </a:r>
            <a:endParaRPr sz="3600"/>
          </a:p>
          <a:p>
            <a:pPr marL="342900" marR="0" lvl="0" indent="-342900" algn="l" rtl="0">
              <a:lnSpc>
                <a:spcPct val="107000"/>
              </a:lnSpc>
              <a:spcBef>
                <a:spcPts val="0"/>
              </a:spcBef>
              <a:spcAft>
                <a:spcPts val="0"/>
              </a:spcAft>
              <a:buClr>
                <a:schemeClr val="dk1"/>
              </a:buClr>
              <a:buSzPts val="3600"/>
              <a:buFont typeface="Arial"/>
              <a:buAutoNum type="alphaLcPeriod"/>
            </a:pPr>
            <a:r>
              <a:rPr lang="en-US" sz="3600"/>
              <a:t>Cierto</a:t>
            </a:r>
            <a:endParaRPr/>
          </a:p>
          <a:p>
            <a:pPr marL="342900" marR="0" lvl="0" indent="-342900" algn="l" rtl="0">
              <a:lnSpc>
                <a:spcPct val="107000"/>
              </a:lnSpc>
              <a:spcBef>
                <a:spcPts val="0"/>
              </a:spcBef>
              <a:spcAft>
                <a:spcPts val="0"/>
              </a:spcAft>
              <a:buClr>
                <a:schemeClr val="dk1"/>
              </a:buClr>
              <a:buSzPts val="3600"/>
              <a:buFont typeface="Arial"/>
              <a:buAutoNum type="alphaLcPeriod"/>
            </a:pPr>
            <a:r>
              <a:rPr lang="en-US" sz="3600"/>
              <a:t>Falso</a:t>
            </a:r>
            <a:endParaRPr sz="3600"/>
          </a:p>
          <a:p>
            <a:pPr marL="457189" lvl="0" indent="-186234" algn="l" rtl="0">
              <a:spcBef>
                <a:spcPts val="1653"/>
              </a:spcBef>
              <a:spcAft>
                <a:spcPts val="0"/>
              </a:spcAft>
              <a:buClr>
                <a:schemeClr val="dk1"/>
              </a:buClr>
              <a:buSzPts val="4267"/>
              <a:buNone/>
            </a:pPr>
            <a:endParaRPr/>
          </a:p>
        </p:txBody>
      </p:sp>
      <p:sp>
        <p:nvSpPr>
          <p:cNvPr id="890" name="Google Shape;890;p100"/>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Post-evaluación (P4)</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0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89</a:t>
            </a:fld>
            <a:endParaRPr/>
          </a:p>
        </p:txBody>
      </p:sp>
      <p:sp>
        <p:nvSpPr>
          <p:cNvPr id="897" name="Google Shape;897;p101"/>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87000"/>
              </a:lnSpc>
              <a:spcBef>
                <a:spcPts val="0"/>
              </a:spcBef>
              <a:spcAft>
                <a:spcPts val="0"/>
              </a:spcAft>
              <a:buClr>
                <a:schemeClr val="dk1"/>
              </a:buClr>
              <a:buSzPts val="3409"/>
              <a:buNone/>
            </a:pPr>
            <a:r>
              <a:rPr lang="en-US" sz="3409"/>
              <a:t>5. Las excavaciones de más de _____ pies deben ser examinadas antes de que los empleados ingresen donde puedan existir atmósferas potencialmente ______________.</a:t>
            </a:r>
            <a:endParaRPr sz="3409"/>
          </a:p>
          <a:p>
            <a:pPr marL="342900" marR="0" lvl="0" indent="-342900" algn="l" rtl="0">
              <a:lnSpc>
                <a:spcPct val="87000"/>
              </a:lnSpc>
              <a:spcBef>
                <a:spcPts val="0"/>
              </a:spcBef>
              <a:spcAft>
                <a:spcPts val="0"/>
              </a:spcAft>
              <a:buClr>
                <a:schemeClr val="dk1"/>
              </a:buClr>
              <a:buSzPts val="3409"/>
              <a:buFont typeface="Arial"/>
              <a:buAutoNum type="alphaLcPeriod"/>
            </a:pPr>
            <a:r>
              <a:rPr lang="en-US" sz="3409"/>
              <a:t>4’, Peligrosas</a:t>
            </a:r>
            <a:endParaRPr sz="3409"/>
          </a:p>
          <a:p>
            <a:pPr marL="342900" marR="0" lvl="0" indent="-342900" algn="l" rtl="0">
              <a:lnSpc>
                <a:spcPct val="87000"/>
              </a:lnSpc>
              <a:spcBef>
                <a:spcPts val="0"/>
              </a:spcBef>
              <a:spcAft>
                <a:spcPts val="0"/>
              </a:spcAft>
              <a:buClr>
                <a:schemeClr val="dk1"/>
              </a:buClr>
              <a:buSzPts val="3409"/>
              <a:buFont typeface="Arial"/>
              <a:buAutoNum type="alphaLcPeriod"/>
            </a:pPr>
            <a:r>
              <a:rPr lang="en-US" sz="3409"/>
              <a:t>4’, Ambientes</a:t>
            </a:r>
            <a:endParaRPr sz="3409"/>
          </a:p>
          <a:p>
            <a:pPr marL="342900" marR="0" lvl="0" indent="-342900" algn="l" rtl="0">
              <a:lnSpc>
                <a:spcPct val="87000"/>
              </a:lnSpc>
              <a:spcBef>
                <a:spcPts val="0"/>
              </a:spcBef>
              <a:spcAft>
                <a:spcPts val="0"/>
              </a:spcAft>
              <a:buClr>
                <a:schemeClr val="dk1"/>
              </a:buClr>
              <a:buSzPts val="3409"/>
              <a:buFont typeface="Arial"/>
              <a:buAutoNum type="alphaLcPeriod"/>
            </a:pPr>
            <a:r>
              <a:rPr lang="en-US" sz="3409"/>
              <a:t>6’, Peligrosas</a:t>
            </a:r>
            <a:endParaRPr sz="3409"/>
          </a:p>
          <a:p>
            <a:pPr marL="342900" marR="0" lvl="0" indent="-342900" algn="l" rtl="0">
              <a:lnSpc>
                <a:spcPct val="87000"/>
              </a:lnSpc>
              <a:spcBef>
                <a:spcPts val="0"/>
              </a:spcBef>
              <a:spcAft>
                <a:spcPts val="0"/>
              </a:spcAft>
              <a:buClr>
                <a:schemeClr val="dk1"/>
              </a:buClr>
              <a:buSzPts val="3409"/>
              <a:buFont typeface="Arial"/>
              <a:buAutoNum type="alphaLcPeriod"/>
            </a:pPr>
            <a:r>
              <a:rPr lang="en-US" sz="3409"/>
              <a:t>6’, Ambientes</a:t>
            </a:r>
            <a:endParaRPr sz="3409"/>
          </a:p>
          <a:p>
            <a:pPr marL="457189" lvl="0" indent="-247258" algn="l" rtl="0">
              <a:lnSpc>
                <a:spcPct val="80000"/>
              </a:lnSpc>
              <a:spcBef>
                <a:spcPts val="1461"/>
              </a:spcBef>
              <a:spcAft>
                <a:spcPts val="0"/>
              </a:spcAft>
              <a:buClr>
                <a:schemeClr val="dk1"/>
              </a:buClr>
              <a:buSzPts val="3306"/>
              <a:buNone/>
            </a:pPr>
            <a:endParaRPr sz="3306"/>
          </a:p>
        </p:txBody>
      </p:sp>
      <p:sp>
        <p:nvSpPr>
          <p:cNvPr id="898" name="Google Shape;898;p101"/>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Post-evaluación (P5)</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Evaluación Previa (P2)</a:t>
            </a:r>
            <a:endParaRPr/>
          </a:p>
        </p:txBody>
      </p:sp>
      <p:sp>
        <p:nvSpPr>
          <p:cNvPr id="148" name="Google Shape;148;p21"/>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3600"/>
              <a:buNone/>
            </a:pPr>
            <a:r>
              <a:rPr lang="en-US" sz="3600"/>
              <a:t>2. Las excavaciones deben ser inspeccionadas diariamente por una persona autorizada.</a:t>
            </a:r>
            <a:endParaRPr sz="3600"/>
          </a:p>
          <a:p>
            <a:pPr marL="342900" marR="0" lvl="0" indent="-342900" algn="l" rtl="0">
              <a:lnSpc>
                <a:spcPct val="107000"/>
              </a:lnSpc>
              <a:spcBef>
                <a:spcPts val="0"/>
              </a:spcBef>
              <a:spcAft>
                <a:spcPts val="0"/>
              </a:spcAft>
              <a:buClr>
                <a:schemeClr val="dk1"/>
              </a:buClr>
              <a:buSzPts val="3600"/>
              <a:buFont typeface="Arial"/>
              <a:buAutoNum type="alphaLcPeriod"/>
            </a:pPr>
            <a:r>
              <a:rPr lang="en-US" sz="3600"/>
              <a:t>Cierto</a:t>
            </a:r>
            <a:endParaRPr/>
          </a:p>
          <a:p>
            <a:pPr marL="342900" marR="0" lvl="0" indent="-342900" algn="l" rtl="0">
              <a:lnSpc>
                <a:spcPct val="107000"/>
              </a:lnSpc>
              <a:spcBef>
                <a:spcPts val="0"/>
              </a:spcBef>
              <a:spcAft>
                <a:spcPts val="0"/>
              </a:spcAft>
              <a:buClr>
                <a:schemeClr val="dk1"/>
              </a:buClr>
              <a:buSzPts val="3600"/>
              <a:buFont typeface="Arial"/>
              <a:buAutoNum type="alphaLcPeriod"/>
            </a:pPr>
            <a:r>
              <a:rPr lang="en-US" sz="3600"/>
              <a:t>Falso </a:t>
            </a:r>
            <a:endParaRPr/>
          </a:p>
          <a:p>
            <a:pPr marL="457189" lvl="0" indent="-186234" algn="l" rtl="0">
              <a:spcBef>
                <a:spcPts val="1653"/>
              </a:spcBef>
              <a:spcAft>
                <a:spcPts val="0"/>
              </a:spcAft>
              <a:buClr>
                <a:schemeClr val="dk1"/>
              </a:buClr>
              <a:buSzPts val="4267"/>
              <a:buNone/>
            </a:pPr>
            <a:endParaRPr/>
          </a:p>
        </p:txBody>
      </p:sp>
      <p:sp>
        <p:nvSpPr>
          <p:cNvPr id="149" name="Google Shape;149;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0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90</a:t>
            </a:fld>
            <a:endParaRPr/>
          </a:p>
        </p:txBody>
      </p:sp>
      <p:sp>
        <p:nvSpPr>
          <p:cNvPr id="905" name="Google Shape;905;p102"/>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87000"/>
              </a:lnSpc>
              <a:spcBef>
                <a:spcPts val="0"/>
              </a:spcBef>
              <a:spcAft>
                <a:spcPts val="0"/>
              </a:spcAft>
              <a:buClr>
                <a:schemeClr val="dk1"/>
              </a:buClr>
              <a:buSzPts val="3409"/>
              <a:buNone/>
            </a:pPr>
            <a:r>
              <a:rPr lang="en-US" sz="3409"/>
              <a:t>6.¿La parte inferior de un escudo de zanja (caja de zanja) no debe estar a más de ______ pies por encima del fondo de la zanja o excavación?</a:t>
            </a:r>
            <a:endParaRPr sz="3409"/>
          </a:p>
          <a:p>
            <a:pPr marL="342900" marR="0" lvl="0" indent="-342900" algn="l" rtl="0">
              <a:lnSpc>
                <a:spcPct val="87000"/>
              </a:lnSpc>
              <a:spcBef>
                <a:spcPts val="0"/>
              </a:spcBef>
              <a:spcAft>
                <a:spcPts val="0"/>
              </a:spcAft>
              <a:buClr>
                <a:schemeClr val="dk1"/>
              </a:buClr>
              <a:buSzPts val="3409"/>
              <a:buFont typeface="Arial"/>
              <a:buAutoNum type="alphaLcPeriod"/>
            </a:pPr>
            <a:r>
              <a:rPr lang="en-US" sz="3409"/>
              <a:t>5’</a:t>
            </a:r>
            <a:endParaRPr/>
          </a:p>
          <a:p>
            <a:pPr marL="342900" marR="0" lvl="0" indent="-342900" algn="l" rtl="0">
              <a:lnSpc>
                <a:spcPct val="87000"/>
              </a:lnSpc>
              <a:spcBef>
                <a:spcPts val="0"/>
              </a:spcBef>
              <a:spcAft>
                <a:spcPts val="0"/>
              </a:spcAft>
              <a:buClr>
                <a:schemeClr val="dk1"/>
              </a:buClr>
              <a:buSzPts val="3409"/>
              <a:buFont typeface="Arial"/>
              <a:buAutoNum type="alphaLcPeriod"/>
            </a:pPr>
            <a:r>
              <a:rPr lang="en-US" sz="3409"/>
              <a:t>3’</a:t>
            </a:r>
            <a:endParaRPr/>
          </a:p>
          <a:p>
            <a:pPr marL="342900" marR="0" lvl="0" indent="-342900" algn="l" rtl="0">
              <a:lnSpc>
                <a:spcPct val="87000"/>
              </a:lnSpc>
              <a:spcBef>
                <a:spcPts val="0"/>
              </a:spcBef>
              <a:spcAft>
                <a:spcPts val="0"/>
              </a:spcAft>
              <a:buClr>
                <a:schemeClr val="dk1"/>
              </a:buClr>
              <a:buSzPts val="3409"/>
              <a:buFont typeface="Arial"/>
              <a:buAutoNum type="alphaLcPeriod"/>
            </a:pPr>
            <a:r>
              <a:rPr lang="en-US" sz="3409"/>
              <a:t>1’</a:t>
            </a:r>
            <a:endParaRPr/>
          </a:p>
          <a:p>
            <a:pPr marL="342900" marR="0" lvl="0" indent="-342900" algn="l" rtl="0">
              <a:lnSpc>
                <a:spcPct val="87000"/>
              </a:lnSpc>
              <a:spcBef>
                <a:spcPts val="0"/>
              </a:spcBef>
              <a:spcAft>
                <a:spcPts val="0"/>
              </a:spcAft>
              <a:buClr>
                <a:schemeClr val="dk1"/>
              </a:buClr>
              <a:buSzPts val="3409"/>
              <a:buFont typeface="Arial"/>
              <a:buAutoNum type="alphaLcPeriod"/>
            </a:pPr>
            <a:r>
              <a:rPr lang="en-US" sz="3409"/>
              <a:t>2’</a:t>
            </a:r>
            <a:endParaRPr/>
          </a:p>
          <a:p>
            <a:pPr marL="457189" lvl="0" indent="-247258" algn="l" rtl="0">
              <a:lnSpc>
                <a:spcPct val="80000"/>
              </a:lnSpc>
              <a:spcBef>
                <a:spcPts val="1461"/>
              </a:spcBef>
              <a:spcAft>
                <a:spcPts val="0"/>
              </a:spcAft>
              <a:buClr>
                <a:schemeClr val="dk1"/>
              </a:buClr>
              <a:buSzPts val="3306"/>
              <a:buNone/>
            </a:pPr>
            <a:endParaRPr sz="3306"/>
          </a:p>
        </p:txBody>
      </p:sp>
      <p:sp>
        <p:nvSpPr>
          <p:cNvPr id="906" name="Google Shape;906;p102"/>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Post-evaluación (P6)</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0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91</a:t>
            </a:fld>
            <a:endParaRPr/>
          </a:p>
        </p:txBody>
      </p:sp>
      <p:sp>
        <p:nvSpPr>
          <p:cNvPr id="913" name="Google Shape;913;p103"/>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97000"/>
              </a:lnSpc>
              <a:spcBef>
                <a:spcPts val="0"/>
              </a:spcBef>
              <a:spcAft>
                <a:spcPts val="0"/>
              </a:spcAft>
              <a:buClr>
                <a:schemeClr val="dk1"/>
              </a:buClr>
              <a:buSzPts val="3515"/>
              <a:buNone/>
            </a:pPr>
            <a:r>
              <a:rPr lang="en-US" sz="3515"/>
              <a:t>7. ___________ causa / causan la mayoría de las muertes en excavaciones.</a:t>
            </a:r>
            <a:endParaRPr sz="3515"/>
          </a:p>
          <a:p>
            <a:pPr marL="342900" marR="0" lvl="0" indent="-342900" algn="l" rtl="0">
              <a:lnSpc>
                <a:spcPct val="97000"/>
              </a:lnSpc>
              <a:spcBef>
                <a:spcPts val="0"/>
              </a:spcBef>
              <a:spcAft>
                <a:spcPts val="0"/>
              </a:spcAft>
              <a:buClr>
                <a:schemeClr val="dk1"/>
              </a:buClr>
              <a:buSzPts val="3515"/>
              <a:buFont typeface="Arial"/>
              <a:buAutoNum type="alphaLcPeriod"/>
            </a:pPr>
            <a:r>
              <a:rPr lang="en-US" sz="3515"/>
              <a:t>Servicios públicos subterráneos</a:t>
            </a:r>
            <a:endParaRPr sz="3515"/>
          </a:p>
          <a:p>
            <a:pPr marL="342900" marR="0" lvl="0" indent="-342900" algn="l" rtl="0">
              <a:lnSpc>
                <a:spcPct val="97000"/>
              </a:lnSpc>
              <a:spcBef>
                <a:spcPts val="0"/>
              </a:spcBef>
              <a:spcAft>
                <a:spcPts val="0"/>
              </a:spcAft>
              <a:buClr>
                <a:schemeClr val="dk1"/>
              </a:buClr>
              <a:buSzPts val="3515"/>
              <a:buFont typeface="Arial"/>
              <a:buAutoNum type="alphaLcPeriod"/>
            </a:pPr>
            <a:r>
              <a:rPr lang="en-US" sz="3515"/>
              <a:t>Acumulación de agua</a:t>
            </a:r>
            <a:endParaRPr sz="3515"/>
          </a:p>
          <a:p>
            <a:pPr marL="342900" marR="0" lvl="0" indent="-342900" algn="l" rtl="0">
              <a:lnSpc>
                <a:spcPct val="97000"/>
              </a:lnSpc>
              <a:spcBef>
                <a:spcPts val="0"/>
              </a:spcBef>
              <a:spcAft>
                <a:spcPts val="0"/>
              </a:spcAft>
              <a:buClr>
                <a:schemeClr val="dk1"/>
              </a:buClr>
              <a:buSzPts val="3515"/>
              <a:buFont typeface="Arial"/>
              <a:buAutoNum type="alphaLcPeriod"/>
            </a:pPr>
            <a:r>
              <a:rPr lang="en-US" sz="3515"/>
              <a:t>Derrumbes</a:t>
            </a:r>
            <a:endParaRPr sz="3515"/>
          </a:p>
          <a:p>
            <a:pPr marL="342900" marR="0" lvl="0" indent="-342900" algn="l" rtl="0">
              <a:lnSpc>
                <a:spcPct val="97000"/>
              </a:lnSpc>
              <a:spcBef>
                <a:spcPts val="0"/>
              </a:spcBef>
              <a:spcAft>
                <a:spcPts val="0"/>
              </a:spcAft>
              <a:buClr>
                <a:schemeClr val="dk1"/>
              </a:buClr>
              <a:buSzPts val="3515"/>
              <a:buFont typeface="Arial"/>
              <a:buAutoNum type="alphaLcPeriod"/>
            </a:pPr>
            <a:r>
              <a:rPr lang="en-US" sz="3515"/>
              <a:t>Maquinaria/ equipamento pesado</a:t>
            </a:r>
            <a:endParaRPr sz="3515"/>
          </a:p>
          <a:p>
            <a:pPr marL="457189" lvl="0" indent="-206618" algn="l" rtl="0">
              <a:lnSpc>
                <a:spcPct val="90000"/>
              </a:lnSpc>
              <a:spcBef>
                <a:spcPts val="1589"/>
              </a:spcBef>
              <a:spcAft>
                <a:spcPts val="0"/>
              </a:spcAft>
              <a:buClr>
                <a:schemeClr val="dk1"/>
              </a:buClr>
              <a:buSzPts val="3946"/>
              <a:buNone/>
            </a:pPr>
            <a:endParaRPr sz="3946"/>
          </a:p>
        </p:txBody>
      </p:sp>
      <p:sp>
        <p:nvSpPr>
          <p:cNvPr id="914" name="Google Shape;914;p103"/>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Post-evaluación (P7)</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0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92</a:t>
            </a:fld>
            <a:endParaRPr/>
          </a:p>
        </p:txBody>
      </p:sp>
      <p:sp>
        <p:nvSpPr>
          <p:cNvPr id="921" name="Google Shape;921;p104"/>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3515"/>
              <a:buNone/>
            </a:pPr>
            <a:r>
              <a:rPr lang="en-US" sz="3515"/>
              <a:t>8. La salida de las excavaciones más profundas que 4’ _________.</a:t>
            </a:r>
            <a:endParaRPr/>
          </a:p>
          <a:p>
            <a:pPr marL="342900" marR="0" lvl="0" indent="-342900" algn="l" rtl="0">
              <a:lnSpc>
                <a:spcPct val="107000"/>
              </a:lnSpc>
              <a:spcBef>
                <a:spcPts val="0"/>
              </a:spcBef>
              <a:spcAft>
                <a:spcPts val="0"/>
              </a:spcAft>
              <a:buClr>
                <a:schemeClr val="dk1"/>
              </a:buClr>
              <a:buSzPts val="3515"/>
              <a:buFont typeface="Arial"/>
              <a:buAutoNum type="alphaLcPeriod"/>
            </a:pPr>
            <a:r>
              <a:rPr lang="en-US" sz="3515"/>
              <a:t>No se necesita </a:t>
            </a:r>
            <a:endParaRPr/>
          </a:p>
          <a:p>
            <a:pPr marL="342900" marR="0" lvl="0" indent="-342900" algn="l" rtl="0">
              <a:lnSpc>
                <a:spcPct val="107000"/>
              </a:lnSpc>
              <a:spcBef>
                <a:spcPts val="0"/>
              </a:spcBef>
              <a:spcAft>
                <a:spcPts val="0"/>
              </a:spcAft>
              <a:buClr>
                <a:schemeClr val="dk1"/>
              </a:buClr>
              <a:buSzPts val="3515"/>
              <a:buFont typeface="Arial"/>
              <a:buAutoNum type="alphaLcPeriod"/>
            </a:pPr>
            <a:r>
              <a:rPr lang="en-US" sz="3515"/>
              <a:t>Debe ser colocada a 100 pies de los trabajadores </a:t>
            </a:r>
            <a:endParaRPr/>
          </a:p>
          <a:p>
            <a:pPr marL="342900" marR="0" lvl="0" indent="-342900" algn="l" rtl="0">
              <a:lnSpc>
                <a:spcPct val="107000"/>
              </a:lnSpc>
              <a:spcBef>
                <a:spcPts val="0"/>
              </a:spcBef>
              <a:spcAft>
                <a:spcPts val="0"/>
              </a:spcAft>
              <a:buClr>
                <a:schemeClr val="dk1"/>
              </a:buClr>
              <a:buSzPts val="3515"/>
              <a:buFont typeface="Arial"/>
              <a:buAutoNum type="alphaLcPeriod"/>
            </a:pPr>
            <a:r>
              <a:rPr lang="en-US" sz="3515"/>
              <a:t>Debe ser colocada dentro de 200 pies de los trabajadores </a:t>
            </a:r>
            <a:endParaRPr/>
          </a:p>
          <a:p>
            <a:pPr marL="342900" marR="0" lvl="0" indent="-342900" algn="l" rtl="0">
              <a:lnSpc>
                <a:spcPct val="107000"/>
              </a:lnSpc>
              <a:spcBef>
                <a:spcPts val="0"/>
              </a:spcBef>
              <a:spcAft>
                <a:spcPts val="0"/>
              </a:spcAft>
              <a:buClr>
                <a:schemeClr val="dk1"/>
              </a:buClr>
              <a:buSzPts val="3515"/>
              <a:buFont typeface="Arial"/>
              <a:buAutoNum type="alphaLcPeriod"/>
            </a:pPr>
            <a:r>
              <a:rPr lang="en-US" sz="3515"/>
              <a:t>Debe ser colocada a 25 pies de los trabajadores</a:t>
            </a:r>
            <a:endParaRPr sz="3515"/>
          </a:p>
          <a:p>
            <a:pPr marL="457189" lvl="0" indent="-206618" algn="l" rtl="0">
              <a:spcBef>
                <a:spcPts val="1589"/>
              </a:spcBef>
              <a:spcAft>
                <a:spcPts val="0"/>
              </a:spcAft>
              <a:buClr>
                <a:schemeClr val="dk1"/>
              </a:buClr>
              <a:buSzPts val="3946"/>
              <a:buNone/>
            </a:pPr>
            <a:endParaRPr sz="3946"/>
          </a:p>
        </p:txBody>
      </p:sp>
      <p:sp>
        <p:nvSpPr>
          <p:cNvPr id="922" name="Google Shape;922;p104"/>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Post-evaluación (P8)</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0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93</a:t>
            </a:fld>
            <a:endParaRPr/>
          </a:p>
        </p:txBody>
      </p:sp>
      <p:sp>
        <p:nvSpPr>
          <p:cNvPr id="929" name="Google Shape;929;p105"/>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87000"/>
              </a:lnSpc>
              <a:spcBef>
                <a:spcPts val="0"/>
              </a:spcBef>
              <a:spcAft>
                <a:spcPts val="0"/>
              </a:spcAft>
              <a:buClr>
                <a:schemeClr val="dk1"/>
              </a:buClr>
              <a:buSzPts val="3080"/>
              <a:buNone/>
            </a:pPr>
            <a:r>
              <a:rPr lang="en-US" sz="3080" dirty="0"/>
              <a:t>9. ¿</a:t>
            </a:r>
            <a:r>
              <a:rPr lang="en-US" sz="3080" dirty="0" err="1"/>
              <a:t>Cuál</a:t>
            </a:r>
            <a:r>
              <a:rPr lang="en-US" sz="3080" dirty="0"/>
              <a:t> de las </a:t>
            </a:r>
            <a:r>
              <a:rPr lang="en-US" sz="3080" dirty="0" err="1"/>
              <a:t>siguientes</a:t>
            </a:r>
            <a:r>
              <a:rPr lang="en-US" sz="3080" dirty="0"/>
              <a:t> </a:t>
            </a:r>
            <a:r>
              <a:rPr lang="en-US" sz="3080" dirty="0" err="1"/>
              <a:t>afirmaciones</a:t>
            </a:r>
            <a:r>
              <a:rPr lang="en-US" sz="3080" dirty="0"/>
              <a:t> no </a:t>
            </a:r>
            <a:r>
              <a:rPr lang="en-US" sz="3080" dirty="0" err="1"/>
              <a:t>es</a:t>
            </a:r>
            <a:r>
              <a:rPr lang="en-US" sz="3080" dirty="0"/>
              <a:t> </a:t>
            </a:r>
            <a:r>
              <a:rPr lang="en-US" sz="3080" dirty="0" err="1"/>
              <a:t>cierta</a:t>
            </a:r>
            <a:r>
              <a:rPr lang="en-US" sz="3080" dirty="0"/>
              <a:t> </a:t>
            </a:r>
            <a:r>
              <a:rPr lang="en-US" sz="3080" dirty="0" err="1"/>
              <a:t>sobre</a:t>
            </a:r>
            <a:r>
              <a:rPr lang="en-US" sz="3080" dirty="0"/>
              <a:t> el </a:t>
            </a:r>
            <a:r>
              <a:rPr lang="en-US" sz="3080" dirty="0" err="1"/>
              <a:t>suelo</a:t>
            </a:r>
            <a:r>
              <a:rPr lang="en-US" sz="3080" dirty="0"/>
              <a:t> </a:t>
            </a:r>
            <a:r>
              <a:rPr lang="en-US" sz="3080" dirty="0" err="1"/>
              <a:t>Tipo</a:t>
            </a:r>
            <a:r>
              <a:rPr lang="en-US" sz="3080" dirty="0"/>
              <a:t> C?</a:t>
            </a:r>
            <a:endParaRPr dirty="0"/>
          </a:p>
          <a:p>
            <a:pPr marL="0" marR="0" lvl="0" indent="0" algn="l" rtl="0">
              <a:lnSpc>
                <a:spcPct val="87000"/>
              </a:lnSpc>
              <a:spcBef>
                <a:spcPts val="0"/>
              </a:spcBef>
              <a:spcAft>
                <a:spcPts val="0"/>
              </a:spcAft>
              <a:buClr>
                <a:schemeClr val="dk1"/>
              </a:buClr>
              <a:buSzPts val="3080"/>
              <a:buNone/>
            </a:pPr>
            <a:endParaRPr sz="3080" dirty="0"/>
          </a:p>
          <a:p>
            <a:pPr marL="342900" marR="0" lvl="0" indent="-342900" algn="l" rtl="0">
              <a:lnSpc>
                <a:spcPct val="87000"/>
              </a:lnSpc>
              <a:spcBef>
                <a:spcPts val="0"/>
              </a:spcBef>
              <a:spcAft>
                <a:spcPts val="0"/>
              </a:spcAft>
              <a:buClr>
                <a:schemeClr val="dk1"/>
              </a:buClr>
              <a:buSzPts val="3080"/>
              <a:buFont typeface="Arial"/>
              <a:buAutoNum type="alphaLcPeriod"/>
            </a:pPr>
            <a:r>
              <a:rPr lang="en-US" sz="3080" dirty="0"/>
              <a:t>Si se </a:t>
            </a:r>
            <a:r>
              <a:rPr lang="en-US" sz="3080" dirty="0" err="1"/>
              <a:t>desconoce</a:t>
            </a:r>
            <a:r>
              <a:rPr lang="en-US" sz="3080" dirty="0"/>
              <a:t> el </a:t>
            </a:r>
            <a:r>
              <a:rPr lang="en-US" sz="3080" dirty="0" err="1"/>
              <a:t>tipo</a:t>
            </a:r>
            <a:r>
              <a:rPr lang="en-US" sz="3080" dirty="0"/>
              <a:t>, </a:t>
            </a:r>
            <a:r>
              <a:rPr lang="en-US" sz="3080" dirty="0" err="1"/>
              <a:t>debe</a:t>
            </a:r>
            <a:r>
              <a:rPr lang="en-US" sz="3080" dirty="0"/>
              <a:t> </a:t>
            </a:r>
            <a:r>
              <a:rPr lang="en-US" sz="3080" dirty="0" err="1"/>
              <a:t>asumir</a:t>
            </a:r>
            <a:r>
              <a:rPr lang="en-US" sz="3080" dirty="0"/>
              <a:t> que </a:t>
            </a:r>
            <a:r>
              <a:rPr lang="en-US" sz="3080" dirty="0" err="1"/>
              <a:t>todo</a:t>
            </a:r>
            <a:r>
              <a:rPr lang="en-US" sz="3080" dirty="0"/>
              <a:t> el </a:t>
            </a:r>
            <a:r>
              <a:rPr lang="en-US" sz="3080" dirty="0" err="1"/>
              <a:t>suelo</a:t>
            </a:r>
            <a:r>
              <a:rPr lang="en-US" sz="3080" dirty="0"/>
              <a:t> </a:t>
            </a:r>
            <a:r>
              <a:rPr lang="en-US" sz="3080" dirty="0" err="1"/>
              <a:t>es</a:t>
            </a:r>
            <a:r>
              <a:rPr lang="en-US" sz="3080" dirty="0"/>
              <a:t> </a:t>
            </a:r>
            <a:r>
              <a:rPr lang="en-US" sz="3080" dirty="0" err="1"/>
              <a:t>Tipo</a:t>
            </a:r>
            <a:r>
              <a:rPr lang="en-US" sz="3080" dirty="0"/>
              <a:t> C</a:t>
            </a:r>
            <a:endParaRPr sz="3080" dirty="0"/>
          </a:p>
          <a:p>
            <a:pPr marL="342900" marR="0" lvl="0" indent="-342900" algn="l" rtl="0">
              <a:lnSpc>
                <a:spcPct val="87000"/>
              </a:lnSpc>
              <a:spcBef>
                <a:spcPts val="0"/>
              </a:spcBef>
              <a:spcAft>
                <a:spcPts val="0"/>
              </a:spcAft>
              <a:buClr>
                <a:schemeClr val="dk1"/>
              </a:buClr>
              <a:buSzPts val="3080"/>
              <a:buFont typeface="Arial"/>
              <a:buAutoNum type="alphaLcPeriod"/>
            </a:pPr>
            <a:r>
              <a:rPr lang="en-US" sz="3080" dirty="0"/>
              <a:t>Si </a:t>
            </a:r>
            <a:r>
              <a:rPr lang="en-US" sz="3080" dirty="0" err="1"/>
              <a:t>está</a:t>
            </a:r>
            <a:r>
              <a:rPr lang="en-US" sz="3080" dirty="0"/>
              <a:t> </a:t>
            </a:r>
            <a:r>
              <a:rPr lang="en-US" sz="3080" dirty="0" err="1"/>
              <a:t>inclinado</a:t>
            </a:r>
            <a:r>
              <a:rPr lang="en-US" sz="3080" dirty="0"/>
              <a:t>, </a:t>
            </a:r>
            <a:r>
              <a:rPr lang="en-US" sz="3080" dirty="0" err="1"/>
              <a:t>requiere</a:t>
            </a:r>
            <a:r>
              <a:rPr lang="en-US" sz="3080" dirty="0"/>
              <a:t> un </a:t>
            </a:r>
            <a:r>
              <a:rPr lang="en-US" sz="3080" dirty="0" err="1"/>
              <a:t>ángulo</a:t>
            </a:r>
            <a:r>
              <a:rPr lang="en-US" sz="3080" dirty="0"/>
              <a:t> de 34 °.</a:t>
            </a:r>
            <a:endParaRPr sz="3080" dirty="0"/>
          </a:p>
          <a:p>
            <a:pPr marL="342900" marR="0" lvl="0" indent="-342900" algn="l" rtl="0">
              <a:lnSpc>
                <a:spcPct val="87000"/>
              </a:lnSpc>
              <a:spcBef>
                <a:spcPts val="0"/>
              </a:spcBef>
              <a:spcAft>
                <a:spcPts val="0"/>
              </a:spcAft>
              <a:buClr>
                <a:schemeClr val="dk1"/>
              </a:buClr>
              <a:buSzPts val="3080"/>
              <a:buFont typeface="Arial"/>
              <a:buAutoNum type="alphaLcPeriod"/>
            </a:pPr>
            <a:r>
              <a:rPr lang="en-US" sz="3080" dirty="0"/>
              <a:t>Se </a:t>
            </a:r>
            <a:r>
              <a:rPr lang="en-US" sz="3080" dirty="0" err="1"/>
              <a:t>puede</a:t>
            </a:r>
            <a:r>
              <a:rPr lang="en-US" sz="3080" dirty="0"/>
              <a:t> realizer </a:t>
            </a:r>
            <a:r>
              <a:rPr lang="en-US" sz="3080" dirty="0" err="1"/>
              <a:t>banqueo</a:t>
            </a:r>
            <a:endParaRPr sz="3080" dirty="0"/>
          </a:p>
          <a:p>
            <a:pPr marL="342900" marR="0" lvl="0" indent="-342900" algn="l" rtl="0">
              <a:lnSpc>
                <a:spcPct val="87000"/>
              </a:lnSpc>
              <a:spcBef>
                <a:spcPts val="0"/>
              </a:spcBef>
              <a:spcAft>
                <a:spcPts val="0"/>
              </a:spcAft>
              <a:buClr>
                <a:schemeClr val="dk1"/>
              </a:buClr>
              <a:buSzPts val="3080"/>
              <a:buFont typeface="Arial"/>
              <a:buAutoNum type="alphaLcPeriod"/>
            </a:pPr>
            <a:r>
              <a:rPr lang="en-US" sz="3080" dirty="0"/>
              <a:t>El </a:t>
            </a:r>
            <a:r>
              <a:rPr lang="en-US" sz="3080" dirty="0" err="1"/>
              <a:t>suelo</a:t>
            </a:r>
            <a:r>
              <a:rPr lang="en-US" sz="3080" dirty="0"/>
              <a:t> </a:t>
            </a:r>
            <a:r>
              <a:rPr lang="en-US" sz="3080" dirty="0" err="1"/>
              <a:t>tipo</a:t>
            </a:r>
            <a:r>
              <a:rPr lang="en-US" sz="3080" dirty="0"/>
              <a:t> C </a:t>
            </a:r>
            <a:r>
              <a:rPr lang="en-US" sz="3080" dirty="0" err="1"/>
              <a:t>suele</a:t>
            </a:r>
            <a:r>
              <a:rPr lang="en-US" sz="3080" dirty="0"/>
              <a:t> </a:t>
            </a:r>
            <a:r>
              <a:rPr lang="en-US" sz="3080" dirty="0" err="1"/>
              <a:t>estar</a:t>
            </a:r>
            <a:r>
              <a:rPr lang="en-US" sz="3080" dirty="0"/>
              <a:t> </a:t>
            </a:r>
            <a:r>
              <a:rPr lang="en-US" sz="3080" dirty="0" err="1"/>
              <a:t>muy</a:t>
            </a:r>
            <a:r>
              <a:rPr lang="en-US" sz="3080" dirty="0"/>
              <a:t> </a:t>
            </a:r>
            <a:r>
              <a:rPr lang="en-US" sz="3080" dirty="0" err="1"/>
              <a:t>suelto</a:t>
            </a:r>
            <a:r>
              <a:rPr lang="en-US" sz="3080" dirty="0"/>
              <a:t> y </a:t>
            </a:r>
            <a:r>
              <a:rPr lang="en-US" sz="3080" dirty="0" err="1"/>
              <a:t>propenso</a:t>
            </a:r>
            <a:r>
              <a:rPr lang="en-US" sz="3080" dirty="0"/>
              <a:t> a </a:t>
            </a:r>
            <a:r>
              <a:rPr lang="en-US" sz="3080" dirty="0" err="1"/>
              <a:t>derrumbarse</a:t>
            </a:r>
            <a:r>
              <a:rPr lang="en-US" sz="3080" dirty="0"/>
              <a:t>.</a:t>
            </a:r>
            <a:endParaRPr sz="3080" dirty="0"/>
          </a:p>
        </p:txBody>
      </p:sp>
      <p:sp>
        <p:nvSpPr>
          <p:cNvPr id="930" name="Google Shape;930;p105"/>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Post-evaluación (P9)</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10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94</a:t>
            </a:fld>
            <a:endParaRPr/>
          </a:p>
        </p:txBody>
      </p:sp>
      <p:sp>
        <p:nvSpPr>
          <p:cNvPr id="937" name="Google Shape;937;p106"/>
          <p:cNvSpPr txBox="1">
            <a:spLocks noGrp="1"/>
          </p:cNvSpPr>
          <p:nvPr>
            <p:ph type="body" idx="1"/>
          </p:nvPr>
        </p:nvSpPr>
        <p:spPr>
          <a:xfrm>
            <a:off x="609600" y="1996630"/>
            <a:ext cx="10972800" cy="3375055"/>
          </a:xfrm>
          <a:prstGeom prst="rect">
            <a:avLst/>
          </a:prstGeom>
          <a:noFill/>
          <a:ln>
            <a:noFill/>
          </a:ln>
        </p:spPr>
        <p:txBody>
          <a:bodyPr spcFirstLastPara="1" wrap="square" lIns="91425" tIns="45700" rIns="91425" bIns="45700" anchor="t" anchorCtr="0">
            <a:noAutofit/>
          </a:bodyPr>
          <a:lstStyle/>
          <a:p>
            <a:pPr marL="0" marR="0" lvl="0" indent="0" algn="l" rtl="0">
              <a:lnSpc>
                <a:spcPct val="87000"/>
              </a:lnSpc>
              <a:spcBef>
                <a:spcPts val="0"/>
              </a:spcBef>
              <a:spcAft>
                <a:spcPts val="0"/>
              </a:spcAft>
              <a:buClr>
                <a:schemeClr val="dk1"/>
              </a:buClr>
              <a:buSzPts val="3570"/>
              <a:buNone/>
            </a:pPr>
            <a:r>
              <a:rPr lang="en-US" sz="3570"/>
              <a:t>10. ______________ implica inclinar el material hacia atrás en un plano continuo.</a:t>
            </a:r>
            <a:endParaRPr sz="3570"/>
          </a:p>
          <a:p>
            <a:pPr marL="342900" marR="0" lvl="0" indent="-342900" algn="l" rtl="0">
              <a:lnSpc>
                <a:spcPct val="87000"/>
              </a:lnSpc>
              <a:spcBef>
                <a:spcPts val="0"/>
              </a:spcBef>
              <a:spcAft>
                <a:spcPts val="0"/>
              </a:spcAft>
              <a:buClr>
                <a:schemeClr val="dk1"/>
              </a:buClr>
              <a:buSzPts val="3570"/>
              <a:buFont typeface="Arial"/>
              <a:buAutoNum type="alphaLcPeriod"/>
            </a:pPr>
            <a:r>
              <a:rPr lang="en-US" sz="3570"/>
              <a:t>Puntales</a:t>
            </a:r>
            <a:endParaRPr sz="3570"/>
          </a:p>
          <a:p>
            <a:pPr marL="342900" marR="0" lvl="0" indent="-342900" algn="l" rtl="0">
              <a:lnSpc>
                <a:spcPct val="87000"/>
              </a:lnSpc>
              <a:spcBef>
                <a:spcPts val="0"/>
              </a:spcBef>
              <a:spcAft>
                <a:spcPts val="0"/>
              </a:spcAft>
              <a:buClr>
                <a:schemeClr val="dk1"/>
              </a:buClr>
              <a:buSzPts val="3570"/>
              <a:buFont typeface="Arial"/>
              <a:buAutoNum type="alphaLcPeriod"/>
            </a:pPr>
            <a:r>
              <a:rPr lang="en-US" sz="3570"/>
              <a:t>Blindaje</a:t>
            </a:r>
            <a:endParaRPr sz="3570"/>
          </a:p>
          <a:p>
            <a:pPr marL="342900" marR="0" lvl="0" indent="-342900" algn="l" rtl="0">
              <a:lnSpc>
                <a:spcPct val="87000"/>
              </a:lnSpc>
              <a:spcBef>
                <a:spcPts val="0"/>
              </a:spcBef>
              <a:spcAft>
                <a:spcPts val="0"/>
              </a:spcAft>
              <a:buClr>
                <a:schemeClr val="dk1"/>
              </a:buClr>
              <a:buSzPts val="3570"/>
              <a:buFont typeface="Arial"/>
              <a:buAutoNum type="alphaLcPeriod"/>
            </a:pPr>
            <a:r>
              <a:rPr lang="en-US" sz="3570"/>
              <a:t>En pendiente</a:t>
            </a:r>
            <a:endParaRPr sz="3570"/>
          </a:p>
          <a:p>
            <a:pPr marL="342900" marR="0" lvl="0" indent="-342900" algn="l" rtl="0">
              <a:lnSpc>
                <a:spcPct val="87000"/>
              </a:lnSpc>
              <a:spcBef>
                <a:spcPts val="0"/>
              </a:spcBef>
              <a:spcAft>
                <a:spcPts val="0"/>
              </a:spcAft>
              <a:buClr>
                <a:schemeClr val="dk1"/>
              </a:buClr>
              <a:buSzPts val="3570"/>
              <a:buFont typeface="Arial"/>
              <a:buAutoNum type="alphaLcPeriod"/>
            </a:pPr>
            <a:r>
              <a:rPr lang="en-US" sz="3570"/>
              <a:t>Banco</a:t>
            </a:r>
            <a:endParaRPr/>
          </a:p>
          <a:p>
            <a:pPr marL="457189" lvl="0" indent="-226938" algn="l" rtl="0">
              <a:lnSpc>
                <a:spcPct val="80000"/>
              </a:lnSpc>
              <a:spcBef>
                <a:spcPts val="1525"/>
              </a:spcBef>
              <a:spcAft>
                <a:spcPts val="0"/>
              </a:spcAft>
              <a:buClr>
                <a:schemeClr val="dk1"/>
              </a:buClr>
              <a:buSzPts val="3626"/>
              <a:buNone/>
            </a:pPr>
            <a:endParaRPr sz="3626"/>
          </a:p>
        </p:txBody>
      </p:sp>
      <p:sp>
        <p:nvSpPr>
          <p:cNvPr id="938" name="Google Shape;938;p106"/>
          <p:cNvSpPr txBox="1">
            <a:spLocks noGrp="1"/>
          </p:cNvSpPr>
          <p:nvPr>
            <p:ph type="title"/>
          </p:nvPr>
        </p:nvSpPr>
        <p:spPr>
          <a:xfrm>
            <a:off x="609600" y="67106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5800"/>
              <a:buFont typeface="Arial Black"/>
              <a:buNone/>
            </a:pPr>
            <a:r>
              <a:rPr lang="en-US">
                <a:solidFill>
                  <a:srgbClr val="000000"/>
                </a:solidFill>
                <a:latin typeface="Arial Black"/>
                <a:ea typeface="Arial Black"/>
                <a:cs typeface="Arial Black"/>
                <a:sym typeface="Arial Black"/>
              </a:rPr>
              <a:t>Post-evaluación (P10)</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0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95</a:t>
            </a:fld>
            <a:endParaRPr/>
          </a:p>
        </p:txBody>
      </p:sp>
      <p:sp>
        <p:nvSpPr>
          <p:cNvPr id="944" name="Google Shape;944;p107"/>
          <p:cNvSpPr txBox="1">
            <a:spLocks noGrp="1"/>
          </p:cNvSpPr>
          <p:nvPr>
            <p:ph type="body" idx="1"/>
          </p:nvPr>
        </p:nvSpPr>
        <p:spPr>
          <a:xfrm>
            <a:off x="1075478" y="1242567"/>
            <a:ext cx="10972800" cy="4394122"/>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706"/>
              <a:buNone/>
            </a:pPr>
            <a:r>
              <a:rPr lang="en-US" sz="1706"/>
              <a:t>Occupational Safety &amp; Health Administration(OSHA), Section V: Chapter 2 Excavations: Hazard Recognition in Trenching and Shoring </a:t>
            </a:r>
            <a:r>
              <a:rPr lang="en-US" sz="1706" u="sng">
                <a:solidFill>
                  <a:schemeClr val="hlink"/>
                </a:solidFill>
                <a:hlinkClick r:id="rId3"/>
              </a:rPr>
              <a:t>https://www.osha.gov/dts/osta/otm/otm_v/otm_v_2.html</a:t>
            </a:r>
            <a:r>
              <a:rPr lang="en-US" sz="1706" u="sng"/>
              <a:t> </a:t>
            </a:r>
            <a:endParaRPr/>
          </a:p>
          <a:p>
            <a:pPr marL="0" lvl="0" indent="0" algn="l" rtl="0">
              <a:lnSpc>
                <a:spcPct val="80000"/>
              </a:lnSpc>
              <a:spcBef>
                <a:spcPts val="341"/>
              </a:spcBef>
              <a:spcAft>
                <a:spcPts val="0"/>
              </a:spcAft>
              <a:buClr>
                <a:schemeClr val="dk1"/>
              </a:buClr>
              <a:buSzPts val="1706"/>
              <a:buNone/>
            </a:pPr>
            <a:endParaRPr sz="1706"/>
          </a:p>
          <a:p>
            <a:pPr marL="0" lvl="0" indent="0" algn="l" rtl="0">
              <a:lnSpc>
                <a:spcPct val="80000"/>
              </a:lnSpc>
              <a:spcBef>
                <a:spcPts val="341"/>
              </a:spcBef>
              <a:spcAft>
                <a:spcPts val="0"/>
              </a:spcAft>
              <a:buClr>
                <a:schemeClr val="dk1"/>
              </a:buClr>
              <a:buSzPts val="1706"/>
              <a:buNone/>
            </a:pPr>
            <a:r>
              <a:rPr lang="en-US" sz="1706"/>
              <a:t>Occupational Safety &amp; Health Administration(OSHA), Trenching &amp; Excavation Hazards &amp; Solutions-</a:t>
            </a:r>
            <a:r>
              <a:rPr lang="en-US" sz="1706" u="sng">
                <a:solidFill>
                  <a:schemeClr val="hlink"/>
                </a:solidFill>
                <a:hlinkClick r:id="rId4"/>
              </a:rPr>
              <a:t>https://www.osha.gov/SLTC/trenchingexcavation/solutions.html</a:t>
            </a:r>
            <a:r>
              <a:rPr lang="en-US" sz="1706"/>
              <a:t> </a:t>
            </a:r>
            <a:endParaRPr/>
          </a:p>
          <a:p>
            <a:pPr marL="0" lvl="0" indent="0" algn="l" rtl="0">
              <a:lnSpc>
                <a:spcPct val="80000"/>
              </a:lnSpc>
              <a:spcBef>
                <a:spcPts val="341"/>
              </a:spcBef>
              <a:spcAft>
                <a:spcPts val="0"/>
              </a:spcAft>
              <a:buClr>
                <a:schemeClr val="dk1"/>
              </a:buClr>
              <a:buSzPts val="1706"/>
              <a:buNone/>
            </a:pPr>
            <a:r>
              <a:rPr lang="en-US" sz="1706"/>
              <a:t> </a:t>
            </a:r>
            <a:endParaRPr/>
          </a:p>
          <a:p>
            <a:pPr marL="0" lvl="0" indent="0" algn="l" rtl="0">
              <a:lnSpc>
                <a:spcPct val="80000"/>
              </a:lnSpc>
              <a:spcBef>
                <a:spcPts val="341"/>
              </a:spcBef>
              <a:spcAft>
                <a:spcPts val="0"/>
              </a:spcAft>
              <a:buClr>
                <a:schemeClr val="dk1"/>
              </a:buClr>
              <a:buSzPts val="1706"/>
              <a:buNone/>
            </a:pPr>
            <a:r>
              <a:rPr lang="en-US" sz="1706"/>
              <a:t>OSHA, Fact Sheet-</a:t>
            </a:r>
            <a:r>
              <a:rPr lang="en-US" sz="1706" u="sng">
                <a:solidFill>
                  <a:schemeClr val="hlink"/>
                </a:solidFill>
                <a:hlinkClick r:id="rId5"/>
              </a:rPr>
              <a:t>https://www.osha.gov/OshDoc/data_Hurricane_Facts/trench_excavation_fs.pdf</a:t>
            </a:r>
            <a:endParaRPr sz="1706"/>
          </a:p>
          <a:p>
            <a:pPr marL="0" lvl="0" indent="0" algn="l" rtl="0">
              <a:lnSpc>
                <a:spcPct val="80000"/>
              </a:lnSpc>
              <a:spcBef>
                <a:spcPts val="341"/>
              </a:spcBef>
              <a:spcAft>
                <a:spcPts val="0"/>
              </a:spcAft>
              <a:buClr>
                <a:schemeClr val="dk1"/>
              </a:buClr>
              <a:buSzPts val="1706"/>
              <a:buNone/>
            </a:pPr>
            <a:endParaRPr sz="1706"/>
          </a:p>
          <a:p>
            <a:pPr marL="0" lvl="0" indent="0" algn="l" rtl="0">
              <a:lnSpc>
                <a:spcPct val="80000"/>
              </a:lnSpc>
              <a:spcBef>
                <a:spcPts val="341"/>
              </a:spcBef>
              <a:spcAft>
                <a:spcPts val="0"/>
              </a:spcAft>
              <a:buClr>
                <a:schemeClr val="dk1"/>
              </a:buClr>
              <a:buSzPts val="1706"/>
              <a:buNone/>
            </a:pPr>
            <a:r>
              <a:rPr lang="en-US" sz="1706"/>
              <a:t>NIOSH Science Blog-</a:t>
            </a:r>
            <a:r>
              <a:rPr lang="en-US" sz="1706" u="sng">
                <a:solidFill>
                  <a:schemeClr val="hlink"/>
                </a:solidFill>
                <a:hlinkClick r:id="rId6"/>
              </a:rPr>
              <a:t>https://blogs-origin.cdc.gov/niosh-science-blog/2019/06/06/trenching/</a:t>
            </a:r>
            <a:endParaRPr sz="1706"/>
          </a:p>
          <a:p>
            <a:pPr marL="0" lvl="0" indent="0" algn="l" rtl="0">
              <a:lnSpc>
                <a:spcPct val="80000"/>
              </a:lnSpc>
              <a:spcBef>
                <a:spcPts val="341"/>
              </a:spcBef>
              <a:spcAft>
                <a:spcPts val="0"/>
              </a:spcAft>
              <a:buClr>
                <a:schemeClr val="dk1"/>
              </a:buClr>
              <a:buSzPts val="1706"/>
              <a:buNone/>
            </a:pPr>
            <a:endParaRPr sz="1706"/>
          </a:p>
          <a:p>
            <a:pPr marL="0" lvl="0" indent="0" algn="l" rtl="0">
              <a:lnSpc>
                <a:spcPct val="80000"/>
              </a:lnSpc>
              <a:spcBef>
                <a:spcPts val="341"/>
              </a:spcBef>
              <a:spcAft>
                <a:spcPts val="0"/>
              </a:spcAft>
              <a:buClr>
                <a:schemeClr val="dk1"/>
              </a:buClr>
              <a:buSzPts val="1706"/>
              <a:buNone/>
            </a:pPr>
            <a:r>
              <a:rPr lang="en-US" sz="1706"/>
              <a:t>ELCOSH-</a:t>
            </a:r>
            <a:r>
              <a:rPr lang="en-US" sz="1706" u="sng">
                <a:solidFill>
                  <a:schemeClr val="hlink"/>
                </a:solidFill>
                <a:hlinkClick r:id="rId7"/>
              </a:rPr>
              <a:t>http://elcosh.org/index.php</a:t>
            </a:r>
            <a:endParaRPr sz="1706"/>
          </a:p>
          <a:p>
            <a:pPr marL="0" lvl="0" indent="0" algn="l" rtl="0">
              <a:lnSpc>
                <a:spcPct val="80000"/>
              </a:lnSpc>
              <a:spcBef>
                <a:spcPts val="341"/>
              </a:spcBef>
              <a:spcAft>
                <a:spcPts val="0"/>
              </a:spcAft>
              <a:buClr>
                <a:schemeClr val="dk1"/>
              </a:buClr>
              <a:buSzPts val="1706"/>
              <a:buNone/>
            </a:pPr>
            <a:endParaRPr sz="1706"/>
          </a:p>
          <a:p>
            <a:pPr marL="0" lvl="0" indent="0" algn="l" rtl="0">
              <a:lnSpc>
                <a:spcPct val="80000"/>
              </a:lnSpc>
              <a:spcBef>
                <a:spcPts val="341"/>
              </a:spcBef>
              <a:spcAft>
                <a:spcPts val="0"/>
              </a:spcAft>
              <a:buClr>
                <a:schemeClr val="dk1"/>
              </a:buClr>
              <a:buSzPts val="1706"/>
              <a:buNone/>
            </a:pPr>
            <a:r>
              <a:rPr lang="en-US" sz="1706"/>
              <a:t>CPWR-</a:t>
            </a:r>
            <a:r>
              <a:rPr lang="en-US" sz="1706" u="sng">
                <a:solidFill>
                  <a:schemeClr val="hlink"/>
                </a:solidFill>
                <a:hlinkClick r:id="rId8"/>
              </a:rPr>
              <a:t>https://www.cpwr.com/trench-safety</a:t>
            </a:r>
            <a:endParaRPr sz="1706"/>
          </a:p>
          <a:p>
            <a:pPr marL="0" lvl="0" indent="0" algn="l" rtl="0">
              <a:lnSpc>
                <a:spcPct val="80000"/>
              </a:lnSpc>
              <a:spcBef>
                <a:spcPts val="341"/>
              </a:spcBef>
              <a:spcAft>
                <a:spcPts val="0"/>
              </a:spcAft>
              <a:buClr>
                <a:schemeClr val="dk1"/>
              </a:buClr>
              <a:buSzPts val="1706"/>
              <a:buNone/>
            </a:pPr>
            <a:endParaRPr sz="1706"/>
          </a:p>
          <a:p>
            <a:pPr marL="0" lvl="0" indent="0" algn="l" rtl="0">
              <a:lnSpc>
                <a:spcPct val="80000"/>
              </a:lnSpc>
              <a:spcBef>
                <a:spcPts val="341"/>
              </a:spcBef>
              <a:spcAft>
                <a:spcPts val="0"/>
              </a:spcAft>
              <a:buClr>
                <a:schemeClr val="dk1"/>
              </a:buClr>
              <a:buSzPts val="1706"/>
              <a:buNone/>
            </a:pPr>
            <a:r>
              <a:rPr lang="en-US" sz="1706"/>
              <a:t>OSHA Regulations, 1926.650-</a:t>
            </a:r>
            <a:r>
              <a:rPr lang="en-US" sz="1706" u="sng">
                <a:solidFill>
                  <a:schemeClr val="hlink"/>
                </a:solidFill>
                <a:hlinkClick r:id="rId9"/>
              </a:rPr>
              <a:t>https://www.osha.gov/laws-regs/regulations/standardnumber/1926</a:t>
            </a:r>
            <a:r>
              <a:rPr lang="en-US" sz="1706"/>
              <a:t> </a:t>
            </a:r>
            <a:endParaRPr/>
          </a:p>
          <a:p>
            <a:pPr marL="0" lvl="0" indent="0" algn="l" rtl="0">
              <a:lnSpc>
                <a:spcPct val="80000"/>
              </a:lnSpc>
              <a:spcBef>
                <a:spcPts val="341"/>
              </a:spcBef>
              <a:spcAft>
                <a:spcPts val="0"/>
              </a:spcAft>
              <a:buClr>
                <a:schemeClr val="dk1"/>
              </a:buClr>
              <a:buSzPts val="1706"/>
              <a:buNone/>
            </a:pPr>
            <a:endParaRPr sz="1706"/>
          </a:p>
          <a:p>
            <a:pPr marL="0" lvl="0" indent="0" algn="l" rtl="0">
              <a:lnSpc>
                <a:spcPct val="80000"/>
              </a:lnSpc>
              <a:spcBef>
                <a:spcPts val="341"/>
              </a:spcBef>
              <a:spcAft>
                <a:spcPts val="0"/>
              </a:spcAft>
              <a:buClr>
                <a:schemeClr val="dk1"/>
              </a:buClr>
              <a:buSzPts val="1706"/>
              <a:buNone/>
            </a:pPr>
            <a:r>
              <a:rPr lang="en-US" sz="1706"/>
              <a:t>Virginia Tech Excavation Safety: Sloping and Benching </a:t>
            </a:r>
            <a:r>
              <a:rPr lang="en-US" sz="1706" u="sng">
                <a:solidFill>
                  <a:schemeClr val="hlink"/>
                </a:solidFill>
                <a:hlinkClick r:id="rId10"/>
              </a:rPr>
              <a:t>https://www.ehss.vt.edu/programs/EXC_sloping_benching.php</a:t>
            </a:r>
            <a:r>
              <a:rPr lang="en-US" sz="1706"/>
              <a:t> </a:t>
            </a:r>
            <a:endParaRPr/>
          </a:p>
          <a:p>
            <a:pPr marL="0" lvl="0" indent="0" algn="l" rtl="0">
              <a:lnSpc>
                <a:spcPct val="80000"/>
              </a:lnSpc>
              <a:spcBef>
                <a:spcPts val="341"/>
              </a:spcBef>
              <a:spcAft>
                <a:spcPts val="0"/>
              </a:spcAft>
              <a:buClr>
                <a:schemeClr val="dk1"/>
              </a:buClr>
              <a:buSzPts val="1706"/>
              <a:buNone/>
            </a:pPr>
            <a:endParaRPr sz="1706"/>
          </a:p>
          <a:p>
            <a:pPr marL="457189" lvl="0" indent="-348858" algn="l" rtl="0">
              <a:lnSpc>
                <a:spcPct val="80000"/>
              </a:lnSpc>
              <a:spcBef>
                <a:spcPts val="341"/>
              </a:spcBef>
              <a:spcAft>
                <a:spcPts val="0"/>
              </a:spcAft>
              <a:buClr>
                <a:schemeClr val="dk1"/>
              </a:buClr>
              <a:buSzPts val="1706"/>
              <a:buNone/>
            </a:pPr>
            <a:endParaRPr sz="1706"/>
          </a:p>
        </p:txBody>
      </p:sp>
      <p:sp>
        <p:nvSpPr>
          <p:cNvPr id="945" name="Google Shape;945;p107"/>
          <p:cNvSpPr txBox="1">
            <a:spLocks noGrp="1"/>
          </p:cNvSpPr>
          <p:nvPr>
            <p:ph type="title"/>
          </p:nvPr>
        </p:nvSpPr>
        <p:spPr>
          <a:xfrm>
            <a:off x="609600" y="136524"/>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800"/>
              <a:buFont typeface="Arial Black"/>
              <a:buNone/>
            </a:pPr>
            <a:r>
              <a:rPr lang="en-US">
                <a:latin typeface="Arial Black"/>
                <a:ea typeface="Arial Black"/>
                <a:cs typeface="Arial Black"/>
                <a:sym typeface="Arial Black"/>
              </a:rPr>
              <a:t>Referencias</a:t>
            </a:r>
            <a:endParaRPr>
              <a:latin typeface="Arial Black"/>
              <a:ea typeface="Arial Black"/>
              <a:cs typeface="Arial Black"/>
              <a:sym typeface="Arial Black"/>
            </a:endParaRPr>
          </a:p>
        </p:txBody>
      </p:sp>
    </p:spTree>
  </p:cSld>
  <p:clrMapOvr>
    <a:masterClrMapping/>
  </p:clrMapOvr>
</p:sld>
</file>

<file path=ppt/theme/theme1.xml><?xml version="1.0" encoding="utf-8"?>
<a:theme xmlns:a="http://schemas.openxmlformats.org/drawingml/2006/main" name="Theme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TotalTime>
  <Words>9987</Words>
  <Application>Microsoft Office PowerPoint</Application>
  <PresentationFormat>Widescreen</PresentationFormat>
  <Paragraphs>1023</Paragraphs>
  <Slides>95</Slides>
  <Notes>95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Arial</vt:lpstr>
      <vt:lpstr>Arial Black</vt:lpstr>
      <vt:lpstr>Calibri</vt:lpstr>
      <vt:lpstr>Noto Sans Symbols</vt:lpstr>
      <vt:lpstr>Times New Roman</vt:lpstr>
      <vt:lpstr>Theme2</vt:lpstr>
      <vt:lpstr> Zanjas y excavaciones de nivel avanzado   Departamento de Ciencias Ambientales y de Salud Pública  Universidad de Cincinnati  </vt:lpstr>
      <vt:lpstr>Descargo de responsabilidad</vt:lpstr>
      <vt:lpstr>Introducción</vt:lpstr>
      <vt:lpstr>Objetivos de aprendizaje</vt:lpstr>
      <vt:lpstr>Objetivos de aprendizaje</vt:lpstr>
      <vt:lpstr>Objetivos de aprendizaje</vt:lpstr>
      <vt:lpstr>Objetivos de aprendizaje</vt:lpstr>
      <vt:lpstr>Evaluación previa (P1)</vt:lpstr>
      <vt:lpstr>Evaluación Previa (P2)</vt:lpstr>
      <vt:lpstr>Evaluación Previa (P3)</vt:lpstr>
      <vt:lpstr>Evaluación Previa (P4)</vt:lpstr>
      <vt:lpstr>Evaluación Previa (P5)</vt:lpstr>
      <vt:lpstr>Evaluación Previa (P6)</vt:lpstr>
      <vt:lpstr>Evaluación Previa (P7)</vt:lpstr>
      <vt:lpstr>Evaluación Previa (P8)</vt:lpstr>
      <vt:lpstr>Evaluación Previa (P9)</vt:lpstr>
      <vt:lpstr>Evaluación Previa (P10)</vt:lpstr>
      <vt:lpstr>Derechos del trabajador</vt:lpstr>
      <vt:lpstr>Derechos del trabajador</vt:lpstr>
      <vt:lpstr>Derechos del Trabajador</vt:lpstr>
      <vt:lpstr>Definición</vt:lpstr>
      <vt:lpstr>Ejemplo</vt:lpstr>
      <vt:lpstr> Peligros identificados en la foto </vt:lpstr>
      <vt:lpstr>Definición</vt:lpstr>
      <vt:lpstr>Ejemplo</vt:lpstr>
      <vt:lpstr>Definición</vt:lpstr>
      <vt:lpstr>Ejemplo</vt:lpstr>
      <vt:lpstr>Sistemas de protección</vt:lpstr>
      <vt:lpstr>Sistemas de Protección</vt:lpstr>
      <vt:lpstr>Definición</vt:lpstr>
      <vt:lpstr>Definición</vt:lpstr>
      <vt:lpstr>Definición</vt:lpstr>
      <vt:lpstr>Definición</vt:lpstr>
      <vt:lpstr>Otros términos claves (Consulte su libro de trabajo)</vt:lpstr>
      <vt:lpstr>Otros términos claves continuado (Consulte su libro de trabajo) </vt:lpstr>
      <vt:lpstr>Estadísticas y Datos</vt:lpstr>
      <vt:lpstr>Estadísticas y Datos</vt:lpstr>
      <vt:lpstr>Tipos de lesiones no fatales:</vt:lpstr>
      <vt:lpstr> Eventos de lesiones no fatales:</vt:lpstr>
      <vt:lpstr>Identificación de peligros</vt:lpstr>
      <vt:lpstr>Identificación de peligros</vt:lpstr>
      <vt:lpstr>Identificación de peligros</vt:lpstr>
      <vt:lpstr>Identificación de peligros</vt:lpstr>
      <vt:lpstr>Identificación de peligros</vt:lpstr>
      <vt:lpstr>Identificación de peligros</vt:lpstr>
      <vt:lpstr>Identificación de peligros</vt:lpstr>
      <vt:lpstr> Taller A  Identificación de peligros</vt:lpstr>
      <vt:lpstr>Mecánica de suelos</vt:lpstr>
      <vt:lpstr>Mecánica de suelos</vt:lpstr>
      <vt:lpstr>Mecánica de suelos</vt:lpstr>
      <vt:lpstr>Mecánica de suelos</vt:lpstr>
      <vt:lpstr>Persona competente</vt:lpstr>
      <vt:lpstr>Persona competente</vt:lpstr>
      <vt:lpstr>Persona competente</vt:lpstr>
      <vt:lpstr>Clasificación de suelos</vt:lpstr>
      <vt:lpstr>Suelo Tipo A  </vt:lpstr>
      <vt:lpstr>Suelo Tipo A (continuado)</vt:lpstr>
      <vt:lpstr>Suelo Tipo B </vt:lpstr>
      <vt:lpstr>Suelo Tipo C</vt:lpstr>
      <vt:lpstr>Pruebas de suelo</vt:lpstr>
      <vt:lpstr>Pruebas de suelo</vt:lpstr>
      <vt:lpstr>Taller B Pruebas de suelo</vt:lpstr>
      <vt:lpstr>Programa de seguridad</vt:lpstr>
      <vt:lpstr>Programa de seguridad</vt:lpstr>
      <vt:lpstr>Programa de seguridad</vt:lpstr>
      <vt:lpstr>Reducir los peligros</vt:lpstr>
      <vt:lpstr>Reducir los peligros</vt:lpstr>
      <vt:lpstr>Reducir los peligros</vt:lpstr>
      <vt:lpstr>Reducir los peligros</vt:lpstr>
      <vt:lpstr>Reducir los peligros</vt:lpstr>
      <vt:lpstr>Peligros identificados en la foto</vt:lpstr>
      <vt:lpstr>Reducir los peligros</vt:lpstr>
      <vt:lpstr>Protección contra derrumbes</vt:lpstr>
      <vt:lpstr>Protección contra derrumbes Pendientes máximas permitidas</vt:lpstr>
      <vt:lpstr>Pendientes</vt:lpstr>
      <vt:lpstr>Pendientes</vt:lpstr>
      <vt:lpstr>Protección contra derrumbes</vt:lpstr>
      <vt:lpstr>Protección contra derrumbes </vt:lpstr>
      <vt:lpstr>Prevención de derrumbes</vt:lpstr>
      <vt:lpstr>Derrumbe de zanja</vt:lpstr>
      <vt:lpstr>Taller D Derrumbes</vt:lpstr>
      <vt:lpstr>Revisión</vt:lpstr>
      <vt:lpstr>Reviso</vt:lpstr>
      <vt:lpstr>Probemos nuestro aprendizaje</vt:lpstr>
      <vt:lpstr>Post-evaluación (P1)</vt:lpstr>
      <vt:lpstr>Post-evaluación (P2)</vt:lpstr>
      <vt:lpstr>Evaluación Previa (P3)</vt:lpstr>
      <vt:lpstr>Post-evaluación (P4)</vt:lpstr>
      <vt:lpstr>Post-evaluación (P5)</vt:lpstr>
      <vt:lpstr>Post-evaluación (P6)</vt:lpstr>
      <vt:lpstr>Post-evaluación (P7)</vt:lpstr>
      <vt:lpstr>Post-evaluación (P8)</vt:lpstr>
      <vt:lpstr>Post-evaluación (P9)</vt:lpstr>
      <vt:lpstr>Post-evaluación (P10)</vt:lpstr>
      <vt:lpstr>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Zanjas y excavaciones de nivel avanzado   Departamento de Ciencias Ambientales y de Salud Pública  Universidad de Cincinnati</dc:title>
  <dc:creator>Workman, Brandon (workmabn)</dc:creator>
  <cp:lastModifiedBy>Workman, Brandon (workmabn)</cp:lastModifiedBy>
  <cp:revision>24</cp:revision>
  <dcterms:modified xsi:type="dcterms:W3CDTF">2021-04-20T17:57:29Z</dcterms:modified>
</cp:coreProperties>
</file>