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12192000" cy="6858000"/>
  <p:notesSz cx="7010400" cy="9296400"/>
  <p:embeddedFontLst>
    <p:embeddedFont>
      <p:font typeface="Arial Black" panose="020B0A04020102020204" pitchFamily="34" charset="0"/>
      <p:bold r:id="rId73"/>
    </p:embeddedFont>
    <p:embeddedFont>
      <p:font typeface="Calibri" panose="020F0502020204030204" pitchFamily="34" charset="0"/>
      <p:regular r:id="rId74"/>
      <p:bold r:id="rId75"/>
      <p:italic r:id="rId76"/>
      <p:boldItalic r:id="rId77"/>
    </p:embeddedFont>
    <p:embeddedFont>
      <p:font typeface="Georgia" panose="02040502050405020303" pitchFamily="18"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jv4kMqkvji9OA5CDb6keeV7oXl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00C54B-946D-4CC3-84B2-70A306FFFFFB}">
  <a:tblStyle styleId="{C100C54B-946D-4CC3-84B2-70A306FFFFFB}"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dk1"/>
          </a:solidFill>
        </a:fill>
      </a:tcStyle>
    </a:lastCol>
    <a:firstCol>
      <a:tcTxStyle b="on" i="off">
        <a:font>
          <a:latin typeface="Times New Roman"/>
          <a:ea typeface="Times New Roman"/>
          <a:cs typeface="Times New Roman"/>
        </a:font>
        <a:schemeClr val="lt1"/>
      </a:tcTxStyle>
      <a:tcStyle>
        <a:tcBdr/>
        <a:fill>
          <a:solidFill>
            <a:schemeClr val="dk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25923C6D-E90D-45A8-8F0A-C343A0AF3DE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6"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0787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osha.gov/doc/trench-collapse.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osha.gov/SLTC/trenchingexcavatio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osha.gov/SLTC/etools/hurricane/trenches.html"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s://dps.mn.gov/divisions/ops/Pages/gopher-state-one-call.aspx"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dli.mn.gov/sites/default/files/pdf/construc_sem_excavation_trenching_0317.pdf"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osha.gov/SLTC/etools/construction/trenching/mainpage.html"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2095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La respuesta es A</a:t>
            </a:r>
            <a:endParaRPr/>
          </a:p>
          <a:p>
            <a:pPr marL="0" lvl="0" indent="0" algn="l" rtl="0">
              <a:spcBef>
                <a:spcPts val="0"/>
              </a:spcBef>
              <a:spcAft>
                <a:spcPts val="0"/>
              </a:spcAft>
              <a:buNone/>
            </a:pPr>
            <a:endParaRPr/>
          </a:p>
        </p:txBody>
      </p:sp>
      <p:sp>
        <p:nvSpPr>
          <p:cNvPr id="153" name="Google Shape;153;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73157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La respuesta es B</a:t>
            </a:r>
            <a:endParaRPr/>
          </a:p>
          <a:p>
            <a:pPr marL="0" lvl="0" indent="0" algn="l" rtl="0">
              <a:spcBef>
                <a:spcPts val="0"/>
              </a:spcBef>
              <a:spcAft>
                <a:spcPts val="0"/>
              </a:spcAft>
              <a:buNone/>
            </a:pPr>
            <a:endParaRPr/>
          </a:p>
        </p:txBody>
      </p:sp>
      <p:sp>
        <p:nvSpPr>
          <p:cNvPr id="161" name="Google Shape;161;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018572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La respuesta es A</a:t>
            </a:r>
            <a:endParaRPr/>
          </a:p>
          <a:p>
            <a:pPr marL="0" lvl="0" indent="0" algn="l" rtl="0">
              <a:spcBef>
                <a:spcPts val="0"/>
              </a:spcBef>
              <a:spcAft>
                <a:spcPts val="0"/>
              </a:spcAft>
              <a:buNone/>
            </a:pPr>
            <a:endParaRPr/>
          </a:p>
        </p:txBody>
      </p:sp>
      <p:sp>
        <p:nvSpPr>
          <p:cNvPr id="169" name="Google Shape;169;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36985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La respuesta es D</a:t>
            </a:r>
            <a:endParaRPr/>
          </a:p>
          <a:p>
            <a:pPr marL="0" lvl="0" indent="0" algn="l" rtl="0">
              <a:spcBef>
                <a:spcPts val="0"/>
              </a:spcBef>
              <a:spcAft>
                <a:spcPts val="0"/>
              </a:spcAft>
              <a:buNone/>
            </a:pPr>
            <a:endParaRPr/>
          </a:p>
        </p:txBody>
      </p:sp>
      <p:sp>
        <p:nvSpPr>
          <p:cNvPr id="177" name="Google Shape;177;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339899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La respuesta es C</a:t>
            </a:r>
            <a:endParaRPr/>
          </a:p>
          <a:p>
            <a:pPr marL="0" lvl="0" indent="0" algn="l" rtl="0">
              <a:spcBef>
                <a:spcPts val="0"/>
              </a:spcBef>
              <a:spcAft>
                <a:spcPts val="0"/>
              </a:spcAft>
              <a:buNone/>
            </a:pPr>
            <a:endParaRPr/>
          </a:p>
        </p:txBody>
      </p:sp>
      <p:sp>
        <p:nvSpPr>
          <p:cNvPr id="185" name="Google Shape;185;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171148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La respuesta es D</a:t>
            </a:r>
            <a:endParaRPr/>
          </a:p>
          <a:p>
            <a:pPr marL="0" lvl="0" indent="0" algn="l" rtl="0">
              <a:spcBef>
                <a:spcPts val="0"/>
              </a:spcBef>
              <a:spcAft>
                <a:spcPts val="0"/>
              </a:spcAft>
              <a:buNone/>
            </a:pPr>
            <a:endParaRPr/>
          </a:p>
        </p:txBody>
      </p:sp>
      <p:sp>
        <p:nvSpPr>
          <p:cNvPr id="193" name="Google Shape;193;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043471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La respuesta es C</a:t>
            </a:r>
            <a:endParaRPr/>
          </a:p>
          <a:p>
            <a:pPr marL="0" lvl="0" indent="0" algn="l" rtl="0">
              <a:spcBef>
                <a:spcPts val="0"/>
              </a:spcBef>
              <a:spcAft>
                <a:spcPts val="0"/>
              </a:spcAft>
              <a:buNone/>
            </a:pPr>
            <a:endParaRPr/>
          </a:p>
        </p:txBody>
      </p:sp>
      <p:sp>
        <p:nvSpPr>
          <p:cNvPr id="201" name="Google Shape;201;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519383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La respuesta es C</a:t>
            </a:r>
            <a:endParaRPr/>
          </a:p>
          <a:p>
            <a:pPr marL="0" lvl="0" indent="0" algn="l" rtl="0">
              <a:spcBef>
                <a:spcPts val="0"/>
              </a:spcBef>
              <a:spcAft>
                <a:spcPts val="0"/>
              </a:spcAft>
              <a:buNone/>
            </a:pPr>
            <a:endParaRPr/>
          </a:p>
        </p:txBody>
      </p:sp>
      <p:sp>
        <p:nvSpPr>
          <p:cNvPr id="209" name="Google Shape;209;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263214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Los trabajadores pueden pedir y recibir información del empleador sobre las reglas y regulaciones de OSHA, la medición o monitoreo obligatorio de sustancias tóxicas, y procedimientos de emergencia.</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a:t>También pueden presentar quejas formales con anonimato a OSHA, recibir entrenamiento  obligatorio de OSHA, y participar en la parte del “andar alrededor” de una inspección de OSHA.</a:t>
            </a:r>
            <a:endParaRPr/>
          </a:p>
        </p:txBody>
      </p:sp>
      <p:sp>
        <p:nvSpPr>
          <p:cNvPr id="217" name="Google Shape;217;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333963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Los trabajadores pueden negarse a realizar trabajo peligroso si creen, con razón, que hay el riesgo de lesión seria o muerte, y el empleador se niega a arreglar la situación cuando el/la empleado/a se lo pida.</a:t>
            </a:r>
          </a:p>
          <a:p>
            <a:pPr marL="0" lvl="0" indent="0" algn="l" rtl="0">
              <a:spcBef>
                <a:spcPts val="0"/>
              </a:spcBef>
              <a:spcAft>
                <a:spcPts val="0"/>
              </a:spcAft>
              <a:buNone/>
            </a:pPr>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solidFill>
                  <a:schemeClr val="dk1"/>
                </a:solidFill>
                <a:latin typeface="Calibri"/>
                <a:ea typeface="Calibri"/>
                <a:cs typeface="Calibri"/>
                <a:sym typeface="Calibri"/>
              </a:rPr>
              <a:t> </a:t>
            </a:r>
            <a:r>
              <a:rPr lang="en-US" sz="1800" b="0" i="0" u="none" strike="noStrike">
                <a:solidFill>
                  <a:srgbClr val="000000"/>
                </a:solidFill>
                <a:effectLst/>
                <a:latin typeface="Arial" panose="020B0604020202020204" pitchFamily="34" charset="0"/>
              </a:rPr>
              <a:t>También tienen acceso a examinar el registro de heridas y enfermedades registradas de OSHA 300, obtener papeles de datos por químicos peligrosos, y ver anotaciones médicas y de exposiciones del trabajo.</a:t>
            </a:r>
            <a:endParaRPr lang="en-US">
              <a:effectLst/>
            </a:endParaRPr>
          </a:p>
          <a:p>
            <a:pPr marL="0" lvl="0" indent="0" algn="l" rtl="0">
              <a:spcBef>
                <a:spcPts val="0"/>
              </a:spcBef>
              <a:spcAft>
                <a:spcPts val="0"/>
              </a:spcAft>
              <a:buNone/>
            </a:pPr>
            <a:endParaRPr>
              <a:highlight>
                <a:srgbClr val="00FF00"/>
              </a:highlight>
            </a:endParaRPr>
          </a:p>
          <a:p>
            <a:pPr marL="0" lvl="0" indent="0" algn="l" rtl="0">
              <a:spcBef>
                <a:spcPts val="0"/>
              </a:spcBef>
              <a:spcAft>
                <a:spcPts val="0"/>
              </a:spcAft>
              <a:buNone/>
            </a:pPr>
            <a:endParaRPr/>
          </a:p>
        </p:txBody>
      </p:sp>
      <p:sp>
        <p:nvSpPr>
          <p:cNvPr id="225" name="Google Shape;225;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93654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Se requiere este aviso bajo la concesión de OSHA Susan Harwood.</a:t>
            </a:r>
            <a:endParaRPr/>
          </a:p>
        </p:txBody>
      </p:sp>
      <p:sp>
        <p:nvSpPr>
          <p:cNvPr id="93" name="Google Shape;9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362209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a:solidFill>
                  <a:srgbClr val="000000"/>
                </a:solidFill>
                <a:effectLst/>
                <a:latin typeface="Arial" panose="020B0604020202020204" pitchFamily="34" charset="0"/>
              </a:rPr>
              <a:t>Los trabajadores tienen el derecho de contestar un periodo de aplacamiento a un empleador por OSHA, intervenir en el proceso judicial de ejecución contra el empleador, y reportar condiciones no seguras o prácticas a OSHA sin miedo de represalia del empleador.</a:t>
            </a:r>
            <a:endParaRPr lang="en-US">
              <a:effectLst/>
            </a:endParaRPr>
          </a:p>
          <a:p>
            <a:pPr marL="0" lvl="0" indent="0" algn="l" rtl="0">
              <a:spcBef>
                <a:spcPts val="0"/>
              </a:spcBef>
              <a:spcAft>
                <a:spcPts val="0"/>
              </a:spcAft>
              <a:buNone/>
            </a:pPr>
            <a:endParaRPr/>
          </a:p>
        </p:txBody>
      </p:sp>
      <p:sp>
        <p:nvSpPr>
          <p:cNvPr id="233" name="Google Shape;233;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860596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800" b="0" i="0" u="none" strike="noStrike">
                <a:solidFill>
                  <a:srgbClr val="000000"/>
                </a:solidFill>
                <a:effectLst/>
                <a:latin typeface="Arial" panose="020B0604020202020204" pitchFamily="34" charset="0"/>
              </a:rPr>
              <a:t>1903.2(a)(1) Cada empleador debe publicar y mantener que queda publicada una noticia o noticias, para que proveer por OSHA, El Departamento del Labor de los EE.UU, informado a los empleados de las protecciones y obligaciones estipuladas en el Acto, y por asistencia e información, incluso copias del Acto y de normas específicas de salud y seguridad, empleados deben contactar a su empleador o la oficina más cercana del Departamento del Labor. Esa noticia o esas noticias deben ser publicadas por el empleador en cada establecimiento en un lugar visible o lugares visibles a los empleos donde son publicadas típicamente. Cada empleador debe tomar medidas para asegurar que esas noticias no serán cambiadas, anuladas, o cobradas con otro material.</a:t>
            </a:r>
            <a:endParaRPr/>
          </a:p>
        </p:txBody>
      </p:sp>
      <p:sp>
        <p:nvSpPr>
          <p:cNvPr id="241" name="Google Shape;241;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401725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a:solidFill>
                  <a:srgbClr val="000000"/>
                </a:solidFill>
                <a:effectLst/>
                <a:latin typeface="Arial" panose="020B0604020202020204" pitchFamily="34" charset="0"/>
              </a:rPr>
              <a:t>Es la responsabilidad del empleador para proveer un lugar de trabajo libre de peligros reconocidos para sus empleados. Obedecer al Acto y Administración de Seguridad y Salud Ocupacional, incluso todas regulaciones aplicables en 29 CFR 1904, 1910, y 1926, ayuda el empleador a hacer esto. Otras responsabilidades incluyen examinar condiciones del lugar de trabajo para determinar su seguridad y advertir los empleos de riesgos potenciales con señales, etc. El empleador también debe asegurar herramientos seguros, ya sea que fueran proveídos del empleador o no. </a:t>
            </a:r>
            <a:endParaRPr lang="en-US">
              <a:effectLst/>
            </a:endParaRPr>
          </a:p>
          <a:p>
            <a:pPr marL="0" lvl="0" indent="0" algn="l" rtl="0">
              <a:spcBef>
                <a:spcPts val="0"/>
              </a:spcBef>
              <a:spcAft>
                <a:spcPts val="0"/>
              </a:spcAft>
              <a:buNone/>
            </a:pPr>
            <a:endParaRPr/>
          </a:p>
        </p:txBody>
      </p:sp>
      <p:sp>
        <p:nvSpPr>
          <p:cNvPr id="250" name="Google Shape;250;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324593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rtl="0"/>
            <a:r>
              <a:rPr lang="en-US" sz="1800" b="0" i="0" u="none" strike="noStrike">
                <a:solidFill>
                  <a:srgbClr val="000000"/>
                </a:solidFill>
                <a:effectLst/>
                <a:latin typeface="Arial" panose="020B0604020202020204" pitchFamily="34" charset="0"/>
              </a:rPr>
              <a:t>Tener procedimientos que explican cómo hacer el trabajo seguramente y proveer entrenamiento que puede ser entendido por los empleos que lo reciben están partes de la responsabilidad del empleador. Esto puede incluir tener entrenamiento en otros idiomas que inglés si es necesario. Otra responsabilidad del empleador es tener un programa de comunicación por riesgo escrito si hay químicos peligrosos en el lugar de trabajo. Nunca es aceptable para los empleados que trabajan con químicos sin recibir entrenamiento sobre cómo hacerlo seguramente. También, la información de seguridad de químicos siempre debe ser accesible a los empleos y sus representantes.</a:t>
            </a:r>
            <a:endParaRPr lang="en-US">
              <a:effectLst/>
            </a:endParaRPr>
          </a:p>
          <a:p>
            <a:pPr rtl="0"/>
            <a:r>
              <a:rPr lang="en-US" sz="1800" b="0" i="0" u="none" strike="noStrike">
                <a:solidFill>
                  <a:srgbClr val="000000"/>
                </a:solidFill>
                <a:effectLst/>
                <a:latin typeface="Arial" panose="020B0604020202020204" pitchFamily="34" charset="0"/>
              </a:rPr>
              <a:t>Empleados están requeridos que tener ciertas examinaciones médicas realizadas por empleos bajo algunas regulaciones de OSHA con el costo como responsabilidad del empleador. Cada empleador también debe publicar el poster de los derechos de trabajadores (o algo equivalente del departamento de labor del estado) en cada establecimiento en un lugar prominente. El poster resume los derechos de empleados que trabajan en los EE.UU.</a:t>
            </a:r>
            <a:endParaRPr lang="en-US">
              <a:effectLst/>
            </a:endParaRPr>
          </a:p>
          <a:p>
            <a:pPr marL="0" lvl="0" indent="0" algn="l" rtl="0">
              <a:spcBef>
                <a:spcPts val="0"/>
              </a:spcBef>
              <a:spcAft>
                <a:spcPts val="0"/>
              </a:spcAft>
              <a:buNone/>
            </a:pPr>
            <a:endParaRPr/>
          </a:p>
        </p:txBody>
      </p:sp>
      <p:sp>
        <p:nvSpPr>
          <p:cNvPr id="258" name="Google Shape;258;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502730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rtl="0"/>
            <a:r>
              <a:rPr lang="en-US" sz="1800" b="0" i="0" u="none" strike="noStrike">
                <a:solidFill>
                  <a:srgbClr val="000000"/>
                </a:solidFill>
                <a:effectLst/>
                <a:latin typeface="Arial" panose="020B0604020202020204" pitchFamily="34" charset="0"/>
              </a:rPr>
              <a:t>Hay muchos requisitos de registro para empleadores:</a:t>
            </a:r>
            <a:endParaRPr lang="en-US">
              <a:effectLst/>
            </a:endParaRPr>
          </a:p>
          <a:p>
            <a:pPr rtl="0"/>
            <a:r>
              <a:rPr lang="en-US" sz="1800" b="0" i="0" u="none" strike="noStrike">
                <a:solidFill>
                  <a:srgbClr val="000000"/>
                </a:solidFill>
                <a:effectLst/>
                <a:latin typeface="Arial" panose="020B0604020202020204" pitchFamily="34" charset="0"/>
              </a:rPr>
              <a:t>Reportar heridas serias (que supone amputaciones, pérdida de un ojo, y hospitalizaciones de 3 o más) y muertes a OSHA dentro de 8 horas. Estados con planes mantenidos por el estado tienen su oficina de OSHA donde pueden reportar mientras estados bajo OSHA federal las reportan a OSHA federal. Guarden anotaciones de heridas y enfermedades en el registro de OSHA 300 y den permiso a trabajadores para ver los registros. Los registros tienen que ser guardados por 5 años.</a:t>
            </a:r>
            <a:endParaRPr lang="en-US">
              <a:effectLst/>
            </a:endParaRPr>
          </a:p>
          <a:p>
            <a:pPr rtl="0"/>
            <a:r>
              <a:rPr lang="en-US" sz="1800" b="0" i="0" u="none" strike="noStrike">
                <a:solidFill>
                  <a:srgbClr val="000000"/>
                </a:solidFill>
                <a:effectLst/>
                <a:latin typeface="Arial" panose="020B0604020202020204" pitchFamily="34" charset="0"/>
              </a:rPr>
              <a:t>Den acceso a registros médicos y de enfermedades a los trabajadores relacionados con el trabajo realizado. </a:t>
            </a:r>
            <a:endParaRPr lang="en-US">
              <a:effectLst/>
            </a:endParaRPr>
          </a:p>
          <a:p>
            <a:pPr rtl="0"/>
            <a:r>
              <a:rPr lang="en-US" sz="1800" b="0" i="0" u="none" strike="noStrike">
                <a:solidFill>
                  <a:srgbClr val="000000"/>
                </a:solidFill>
                <a:effectLst/>
                <a:latin typeface="Arial" panose="020B0604020202020204" pitchFamily="34" charset="0"/>
              </a:rPr>
              <a:t>Los empleadores están prohibidos de discriminacion contra cualquier empleo por ejercer sus derechos de seguridad y salud.</a:t>
            </a:r>
            <a:endParaRPr lang="en-US">
              <a:effectLst/>
            </a:endParaRPr>
          </a:p>
          <a:p>
            <a:pPr marL="0" lvl="0" indent="0" algn="l" rtl="0">
              <a:spcBef>
                <a:spcPts val="0"/>
              </a:spcBef>
              <a:spcAft>
                <a:spcPts val="0"/>
              </a:spcAft>
              <a:buNone/>
            </a:pPr>
            <a:endParaRPr/>
          </a:p>
        </p:txBody>
      </p:sp>
      <p:sp>
        <p:nvSpPr>
          <p:cNvPr id="266" name="Google Shape;266;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2207919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rtl="0"/>
            <a:r>
              <a:rPr lang="en-US" sz="1800" b="0" i="0" u="none" strike="noStrike">
                <a:solidFill>
                  <a:srgbClr val="000000"/>
                </a:solidFill>
                <a:effectLst/>
                <a:latin typeface="Arial" panose="020B0604020202020204" pitchFamily="34" charset="0"/>
              </a:rPr>
              <a:t>Cuando los empleados reciben citaciones, ellos están requeridos de publicarlos en o cerca del área de la violacion a la vista por un número de días prescrito o hasta que el riesgo sea calmado. También, se da a ellos un periodo de aplacamiento, y al final de esto deben probar a OSHA que el riesgo sea calmado.</a:t>
            </a:r>
            <a:endParaRPr lang="en-US">
              <a:effectLst/>
            </a:endParaRPr>
          </a:p>
          <a:p>
            <a:pPr rtl="0"/>
            <a:r>
              <a:rPr lang="en-US" sz="1800" b="0" i="0" u="none" strike="noStrike">
                <a:solidFill>
                  <a:srgbClr val="000000"/>
                </a:solidFill>
                <a:effectLst/>
                <a:latin typeface="Arial" panose="020B0604020202020204" pitchFamily="34" charset="0"/>
              </a:rPr>
              <a:t>Aunque no es un requisito, OSHA recomienda altamente que todos los empleadores adopten e implementen un programa de seguridad y salud. Es anticipado que esto eventualmente sería un requisito para los empleadores bajo el Acto de OSHA.</a:t>
            </a:r>
            <a:endParaRPr lang="en-US">
              <a:effectLst/>
            </a:endParaRPr>
          </a:p>
          <a:p>
            <a:pPr marL="0" lvl="0" indent="0" algn="l" rtl="0">
              <a:spcBef>
                <a:spcPts val="0"/>
              </a:spcBef>
              <a:spcAft>
                <a:spcPts val="0"/>
              </a:spcAft>
              <a:buNone/>
            </a:pPr>
            <a:endParaRPr/>
          </a:p>
        </p:txBody>
      </p:sp>
      <p:sp>
        <p:nvSpPr>
          <p:cNvPr id="274" name="Google Shape;274;p2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468579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2" name="Google Shape;282;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3650996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Ésta es una excavación con agua en el fondo. Crédito de la foto- creative commons.</a:t>
            </a:r>
            <a:endParaRPr/>
          </a:p>
          <a:p>
            <a:pPr marL="0" lvl="0" indent="0" algn="l" rtl="0">
              <a:spcBef>
                <a:spcPts val="0"/>
              </a:spcBef>
              <a:spcAft>
                <a:spcPts val="0"/>
              </a:spcAft>
              <a:buNone/>
            </a:pPr>
            <a:endParaRPr/>
          </a:p>
        </p:txBody>
      </p:sp>
      <p:sp>
        <p:nvSpPr>
          <p:cNvPr id="290" name="Google Shape;290;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043761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Zanja - esta definición es de OSHA. Una zanja generalmente es más profunda que ancha, pero no más de 15 pies</a:t>
            </a:r>
            <a:r>
              <a:rPr lang="en-US" sz="1200">
                <a:solidFill>
                  <a:schemeClr val="dk1"/>
                </a:solidFill>
                <a:latin typeface="Calibri"/>
                <a:ea typeface="Calibri"/>
                <a:cs typeface="Calibri"/>
                <a:sym typeface="Calibri"/>
              </a:rPr>
              <a:t> ancha al fondo. </a:t>
            </a:r>
            <a:r>
              <a:rPr lang="en-US"/>
              <a:t>También se puede formar una zanja por colocar formas u otras estructuras dentro de una excavación.</a:t>
            </a:r>
            <a:endParaRPr/>
          </a:p>
          <a:p>
            <a:pPr marL="0" lvl="0" indent="0" algn="l" rtl="0">
              <a:spcBef>
                <a:spcPts val="0"/>
              </a:spcBef>
              <a:spcAft>
                <a:spcPts val="0"/>
              </a:spcAft>
              <a:buNone/>
            </a:pPr>
            <a:endParaRPr/>
          </a:p>
        </p:txBody>
      </p:sp>
      <p:sp>
        <p:nvSpPr>
          <p:cNvPr id="301" name="Google Shape;301;p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409308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dirty="0" err="1"/>
              <a:t>Ésta</a:t>
            </a:r>
            <a:r>
              <a:rPr lang="en-US" dirty="0"/>
              <a:t> es una zanja a </a:t>
            </a:r>
            <a:r>
              <a:rPr lang="en-US" dirty="0" err="1"/>
              <a:t>través</a:t>
            </a:r>
            <a:r>
              <a:rPr lang="en-US" dirty="0"/>
              <a:t> y a lo largo de una </a:t>
            </a:r>
            <a:r>
              <a:rPr lang="en-US" dirty="0" err="1"/>
              <a:t>carretera</a:t>
            </a:r>
            <a:r>
              <a:rPr lang="en-US" dirty="0"/>
              <a:t>.</a:t>
            </a:r>
          </a:p>
          <a:p>
            <a:pPr marL="0" indent="0"/>
            <a:r>
              <a:rPr lang="en-US" dirty="0" err="1"/>
              <a:t>Crédito</a:t>
            </a:r>
            <a:r>
              <a:rPr lang="en-US" dirty="0"/>
              <a:t> de la </a:t>
            </a:r>
            <a:r>
              <a:rPr lang="en-US" dirty="0" err="1"/>
              <a:t>foto</a:t>
            </a:r>
            <a:r>
              <a:rPr lang="en-US" dirty="0"/>
              <a:t>-creative</a:t>
            </a:r>
            <a:r>
              <a:rPr lang="en-US" sz="1200" dirty="0">
                <a:solidFill>
                  <a:schemeClr val="dk1"/>
                </a:solidFill>
                <a:latin typeface="Calibri"/>
                <a:ea typeface="Calibri"/>
                <a:cs typeface="Calibri"/>
                <a:sym typeface="Calibri"/>
              </a:rPr>
              <a:t> commons.</a:t>
            </a:r>
            <a:endParaRPr dirty="0"/>
          </a:p>
          <a:p>
            <a:pPr marL="0" lvl="0" indent="0" algn="l" rtl="0">
              <a:spcBef>
                <a:spcPts val="0"/>
              </a:spcBef>
              <a:spcAft>
                <a:spcPts val="0"/>
              </a:spcAft>
              <a:buNone/>
            </a:pPr>
            <a:endParaRPr/>
          </a:p>
        </p:txBody>
      </p:sp>
      <p:sp>
        <p:nvSpPr>
          <p:cNvPr id="309" name="Google Shape;309;p2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772555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El propósito es asegurarse de que usted tiene un comprensión sólida de las regulaciones de la Subparte P, y la responsabilidad del empleador para la seguridad de sus empleados.</a:t>
            </a:r>
            <a:endParaRPr/>
          </a:p>
          <a:p>
            <a:pPr marL="0" lvl="0" indent="0" algn="l" rtl="0">
              <a:spcBef>
                <a:spcPts val="0"/>
              </a:spcBef>
              <a:spcAft>
                <a:spcPts val="0"/>
              </a:spcAft>
              <a:buNone/>
            </a:pPr>
            <a:endParaRPr/>
          </a:p>
        </p:txBody>
      </p:sp>
      <p:sp>
        <p:nvSpPr>
          <p:cNvPr id="101" name="Google Shape;101;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5019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buClr>
                <a:schemeClr val="dk1"/>
              </a:buClr>
              <a:buSzPts val="1200"/>
            </a:pPr>
            <a:r>
              <a:rPr lang="en-US" dirty="0" err="1"/>
              <a:t>Derrumbe</a:t>
            </a:r>
            <a:r>
              <a:rPr lang="en-US" dirty="0"/>
              <a:t>-La </a:t>
            </a:r>
            <a:r>
              <a:rPr lang="en-US" dirty="0" err="1"/>
              <a:t>definición</a:t>
            </a:r>
            <a:r>
              <a:rPr lang="en-US" dirty="0"/>
              <a:t> </a:t>
            </a:r>
            <a:r>
              <a:rPr lang="en-US" dirty="0" err="1"/>
              <a:t>completa</a:t>
            </a:r>
            <a:r>
              <a:rPr lang="en-US" dirty="0"/>
              <a:t> de OSHA </a:t>
            </a:r>
            <a:r>
              <a:rPr lang="en-US" dirty="0" err="1"/>
              <a:t>incluye</a:t>
            </a:r>
            <a:r>
              <a:rPr lang="en-US" dirty="0"/>
              <a:t> </a:t>
            </a:r>
            <a:r>
              <a:rPr lang="en-US" sz="1200" dirty="0">
                <a:solidFill>
                  <a:schemeClr val="dk1"/>
                </a:solidFill>
                <a:latin typeface="Calibri"/>
                <a:ea typeface="Calibri"/>
                <a:cs typeface="Calibri"/>
                <a:sym typeface="Calibri"/>
              </a:rPr>
              <a:t>“</a:t>
            </a:r>
            <a:r>
              <a:rPr lang="en-US" dirty="0"/>
              <a:t>la </a:t>
            </a:r>
            <a:r>
              <a:rPr lang="en-US" dirty="0" err="1"/>
              <a:t>pérdida</a:t>
            </a:r>
            <a:r>
              <a:rPr lang="en-US" dirty="0"/>
              <a:t> de </a:t>
            </a:r>
            <a:r>
              <a:rPr lang="en-US" dirty="0" err="1"/>
              <a:t>suelo</a:t>
            </a:r>
            <a:r>
              <a:rPr lang="en-US" dirty="0"/>
              <a:t> por </a:t>
            </a:r>
            <a:r>
              <a:rPr lang="en-US" dirty="0" err="1"/>
              <a:t>debajo</a:t>
            </a:r>
            <a:r>
              <a:rPr lang="en-US" dirty="0"/>
              <a:t> de un escudo de zanja o </a:t>
            </a:r>
            <a:r>
              <a:rPr lang="en-US" dirty="0" err="1"/>
              <a:t>sistema</a:t>
            </a:r>
            <a:r>
              <a:rPr lang="en-US" dirty="0"/>
              <a:t> de </a:t>
            </a:r>
            <a:r>
              <a:rPr lang="en-US" dirty="0" err="1"/>
              <a:t>soporte</a:t>
            </a:r>
            <a:r>
              <a:rPr lang="en-US" dirty="0"/>
              <a:t>, y </a:t>
            </a:r>
            <a:r>
              <a:rPr lang="en-US" dirty="0" err="1"/>
              <a:t>su</a:t>
            </a:r>
            <a:r>
              <a:rPr lang="en-US" dirty="0"/>
              <a:t> </a:t>
            </a:r>
            <a:r>
              <a:rPr lang="en-US" dirty="0" err="1"/>
              <a:t>movimiento</a:t>
            </a:r>
            <a:r>
              <a:rPr lang="en-US" dirty="0"/>
              <a:t> </a:t>
            </a:r>
            <a:r>
              <a:rPr lang="en-US" dirty="0" err="1"/>
              <a:t>repentino</a:t>
            </a:r>
            <a:r>
              <a:rPr lang="en-US" dirty="0"/>
              <a:t> </a:t>
            </a:r>
            <a:r>
              <a:rPr lang="en-US" dirty="0" err="1"/>
              <a:t>hacia</a:t>
            </a:r>
            <a:r>
              <a:rPr lang="en-US" dirty="0"/>
              <a:t> dentro de la </a:t>
            </a:r>
            <a:r>
              <a:rPr lang="en-US" dirty="0" err="1"/>
              <a:t>excavación</a:t>
            </a:r>
            <a:r>
              <a:rPr lang="en-US" dirty="0"/>
              <a:t>, o por </a:t>
            </a:r>
            <a:r>
              <a:rPr lang="en-US" dirty="0" err="1"/>
              <a:t>caerse</a:t>
            </a:r>
            <a:r>
              <a:rPr lang="en-US" dirty="0"/>
              <a:t> o por </a:t>
            </a:r>
            <a:r>
              <a:rPr lang="en-US" dirty="0" err="1"/>
              <a:t>deslizarse</a:t>
            </a:r>
            <a:r>
              <a:rPr lang="en-US" dirty="0"/>
              <a:t>.”</a:t>
            </a:r>
          </a:p>
          <a:p>
            <a:pPr marL="0" lvl="0" indent="0" algn="l" rtl="0">
              <a:spcBef>
                <a:spcPts val="0"/>
              </a:spcBef>
              <a:spcAft>
                <a:spcPts val="0"/>
              </a:spcAft>
              <a:buNone/>
            </a:pPr>
            <a:endParaRPr/>
          </a:p>
        </p:txBody>
      </p:sp>
      <p:sp>
        <p:nvSpPr>
          <p:cNvPr id="320" name="Google Shape;320;p3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013441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dirty="0" err="1"/>
              <a:t>Éste</a:t>
            </a:r>
            <a:r>
              <a:rPr lang="en-US" dirty="0"/>
              <a:t> es una sitio de </a:t>
            </a:r>
            <a:r>
              <a:rPr lang="en-US" dirty="0" err="1"/>
              <a:t>excavación</a:t>
            </a:r>
            <a:r>
              <a:rPr lang="en-US" dirty="0"/>
              <a:t> </a:t>
            </a:r>
            <a:r>
              <a:rPr lang="en-US" dirty="0" err="1"/>
              <a:t>después</a:t>
            </a:r>
            <a:r>
              <a:rPr lang="en-US" dirty="0"/>
              <a:t> de que OSHA </a:t>
            </a:r>
            <a:r>
              <a:rPr lang="en-US" dirty="0" err="1"/>
              <a:t>llegó</a:t>
            </a:r>
            <a:r>
              <a:rPr lang="en-US" dirty="0"/>
              <a:t> y </a:t>
            </a:r>
            <a:r>
              <a:rPr lang="en-US" dirty="0" err="1"/>
              <a:t>exigió</a:t>
            </a:r>
            <a:r>
              <a:rPr lang="en-US" dirty="0"/>
              <a:t> que los </a:t>
            </a:r>
            <a:r>
              <a:rPr lang="en-US" dirty="0" err="1"/>
              <a:t>trabajadores</a:t>
            </a:r>
            <a:r>
              <a:rPr lang="en-US" dirty="0"/>
              <a:t> se </a:t>
            </a:r>
            <a:r>
              <a:rPr lang="en-US" dirty="0" err="1"/>
              <a:t>evacuaran</a:t>
            </a:r>
            <a:r>
              <a:rPr lang="en-US" dirty="0"/>
              <a:t>. </a:t>
            </a:r>
            <a:r>
              <a:rPr lang="en-US" dirty="0" err="1"/>
              <a:t>Su</a:t>
            </a:r>
            <a:r>
              <a:rPr lang="en-US" dirty="0"/>
              <a:t> </a:t>
            </a:r>
            <a:r>
              <a:rPr lang="en-US" dirty="0" err="1"/>
              <a:t>intervención</a:t>
            </a:r>
            <a:r>
              <a:rPr lang="en-US" dirty="0"/>
              <a:t> </a:t>
            </a:r>
            <a:r>
              <a:rPr lang="en-US" dirty="0" err="1"/>
              <a:t>previno</a:t>
            </a:r>
            <a:r>
              <a:rPr lang="en-US" dirty="0"/>
              <a:t> </a:t>
            </a:r>
            <a:r>
              <a:rPr lang="en-US" dirty="0" err="1"/>
              <a:t>lesiones</a:t>
            </a:r>
            <a:r>
              <a:rPr lang="en-US" dirty="0"/>
              <a:t> y </a:t>
            </a:r>
            <a:r>
              <a:rPr lang="en-US" dirty="0" err="1"/>
              <a:t>posiblemente</a:t>
            </a:r>
            <a:r>
              <a:rPr lang="en-US" dirty="0"/>
              <a:t> </a:t>
            </a:r>
            <a:r>
              <a:rPr lang="en-US" dirty="0" err="1"/>
              <a:t>muertes</a:t>
            </a:r>
            <a:r>
              <a:rPr lang="en-US" dirty="0"/>
              <a:t>.</a:t>
            </a:r>
          </a:p>
          <a:p>
            <a:pPr marL="0" indent="0"/>
            <a:r>
              <a:rPr lang="en-US" dirty="0"/>
              <a:t> </a:t>
            </a:r>
            <a:endParaRPr/>
          </a:p>
          <a:p>
            <a:pPr marL="0" indent="0"/>
            <a:r>
              <a:rPr lang="en-US" dirty="0" err="1"/>
              <a:t>Crédito</a:t>
            </a:r>
            <a:r>
              <a:rPr lang="en-US" dirty="0"/>
              <a:t> de la foto-OSHA</a:t>
            </a:r>
            <a:r>
              <a:rPr lang="en-US" sz="1200" dirty="0">
                <a:solidFill>
                  <a:schemeClr val="dk1"/>
                </a:solidFill>
                <a:latin typeface="Calibri"/>
                <a:ea typeface="Calibri"/>
                <a:cs typeface="Calibri"/>
                <a:sym typeface="Calibri"/>
              </a:rPr>
              <a:t>.</a:t>
            </a:r>
            <a:endParaRPr dirty="0"/>
          </a:p>
          <a:p>
            <a:pPr marL="0" indent="0"/>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https://www.osha.gov/doc/trench-collapse.html</a:t>
            </a:r>
            <a:r>
              <a:rPr lang="en-US" dirty="0"/>
              <a:t> </a:t>
            </a:r>
            <a:endParaRPr/>
          </a:p>
          <a:p>
            <a:pPr marL="0" lvl="0" indent="0" algn="l" rtl="0">
              <a:spcBef>
                <a:spcPts val="0"/>
              </a:spcBef>
              <a:spcAft>
                <a:spcPts val="0"/>
              </a:spcAft>
              <a:buNone/>
            </a:pPr>
            <a:endParaRPr/>
          </a:p>
        </p:txBody>
      </p:sp>
      <p:sp>
        <p:nvSpPr>
          <p:cNvPr id="328" name="Google Shape;328;p3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678122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3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buClr>
                <a:schemeClr val="dk1"/>
              </a:buClr>
              <a:buSzPts val="1200"/>
            </a:pPr>
            <a:r>
              <a:rPr lang="en-US" dirty="0"/>
              <a:t>Sistema de </a:t>
            </a:r>
            <a:r>
              <a:rPr lang="en-US" dirty="0" err="1"/>
              <a:t>protección-Esta</a:t>
            </a:r>
            <a:r>
              <a:rPr lang="en-US" dirty="0"/>
              <a:t> </a:t>
            </a:r>
            <a:r>
              <a:rPr lang="en-US" dirty="0" err="1"/>
              <a:t>definición</a:t>
            </a:r>
            <a:r>
              <a:rPr lang="en-US" dirty="0"/>
              <a:t> es de OSHA</a:t>
            </a:r>
            <a:r>
              <a:rPr lang="en-US" sz="1200" dirty="0">
                <a:solidFill>
                  <a:schemeClr val="dk1"/>
                </a:solidFill>
                <a:latin typeface="Calibri"/>
                <a:ea typeface="Calibri"/>
                <a:cs typeface="Calibri"/>
                <a:sym typeface="Calibri"/>
              </a:rPr>
              <a:t>. OSHA </a:t>
            </a:r>
            <a:r>
              <a:rPr lang="en-US" dirty="0" err="1"/>
              <a:t>también</a:t>
            </a:r>
            <a:r>
              <a:rPr lang="en-US" dirty="0"/>
              <a:t> dice que </a:t>
            </a:r>
            <a:r>
              <a:rPr lang="en-US" sz="1200" dirty="0">
                <a:solidFill>
                  <a:schemeClr val="dk1"/>
                </a:solidFill>
                <a:latin typeface="Calibri"/>
                <a:ea typeface="Calibri"/>
                <a:cs typeface="Calibri"/>
                <a:sym typeface="Calibri"/>
              </a:rPr>
              <a:t>“</a:t>
            </a:r>
            <a:r>
              <a:rPr lang="en-US" dirty="0"/>
              <a:t>Los </a:t>
            </a:r>
            <a:r>
              <a:rPr lang="en-US" dirty="0" err="1"/>
              <a:t>sistemas</a:t>
            </a:r>
            <a:r>
              <a:rPr lang="en-US" dirty="0"/>
              <a:t> de </a:t>
            </a:r>
            <a:r>
              <a:rPr lang="en-US" dirty="0" err="1"/>
              <a:t>protección</a:t>
            </a:r>
            <a:r>
              <a:rPr lang="en-US" dirty="0"/>
              <a:t> </a:t>
            </a:r>
            <a:r>
              <a:rPr lang="en-US" dirty="0" err="1"/>
              <a:t>incluyen</a:t>
            </a:r>
            <a:r>
              <a:rPr lang="en-US" dirty="0"/>
              <a:t> </a:t>
            </a:r>
            <a:r>
              <a:rPr lang="en-US" dirty="0" err="1"/>
              <a:t>sistemas</a:t>
            </a:r>
            <a:r>
              <a:rPr lang="en-US" dirty="0"/>
              <a:t> de </a:t>
            </a:r>
            <a:r>
              <a:rPr lang="en-US" dirty="0" err="1"/>
              <a:t>soporte</a:t>
            </a:r>
            <a:r>
              <a:rPr lang="en-US" dirty="0"/>
              <a:t>, </a:t>
            </a:r>
            <a:r>
              <a:rPr lang="en-US" dirty="0" err="1"/>
              <a:t>sistemas</a:t>
            </a:r>
            <a:r>
              <a:rPr lang="en-US" dirty="0"/>
              <a:t> de </a:t>
            </a:r>
            <a:r>
              <a:rPr lang="en-US" dirty="0" err="1"/>
              <a:t>pendientes</a:t>
            </a:r>
            <a:r>
              <a:rPr lang="en-US" dirty="0"/>
              <a:t> y </a:t>
            </a:r>
            <a:r>
              <a:rPr lang="en-US" dirty="0" err="1"/>
              <a:t>bancos</a:t>
            </a:r>
            <a:r>
              <a:rPr lang="en-US" dirty="0"/>
              <a:t>, </a:t>
            </a:r>
            <a:r>
              <a:rPr lang="en-US" dirty="0" err="1"/>
              <a:t>sistemas</a:t>
            </a:r>
            <a:r>
              <a:rPr lang="en-US" dirty="0"/>
              <a:t> de escudos, y </a:t>
            </a:r>
            <a:r>
              <a:rPr lang="en-US" dirty="0" err="1"/>
              <a:t>otros</a:t>
            </a:r>
            <a:r>
              <a:rPr lang="en-US" dirty="0"/>
              <a:t> </a:t>
            </a:r>
            <a:r>
              <a:rPr lang="en-US" dirty="0" err="1"/>
              <a:t>sistemas</a:t>
            </a:r>
            <a:r>
              <a:rPr lang="en-US" dirty="0"/>
              <a:t> que </a:t>
            </a:r>
            <a:r>
              <a:rPr lang="en-US" dirty="0" err="1"/>
              <a:t>proporcionan</a:t>
            </a:r>
            <a:r>
              <a:rPr lang="en-US" dirty="0"/>
              <a:t> la </a:t>
            </a:r>
            <a:r>
              <a:rPr lang="en-US" dirty="0" err="1"/>
              <a:t>protección</a:t>
            </a:r>
            <a:r>
              <a:rPr lang="en-US" dirty="0"/>
              <a:t> </a:t>
            </a:r>
            <a:r>
              <a:rPr lang="en-US" dirty="0" err="1"/>
              <a:t>necesaria</a:t>
            </a:r>
            <a:r>
              <a:rPr lang="en-US" dirty="0"/>
              <a:t>.”</a:t>
            </a:r>
          </a:p>
          <a:p>
            <a:pPr marL="0" lvl="0" indent="0" algn="l" rtl="0">
              <a:spcBef>
                <a:spcPts val="0"/>
              </a:spcBef>
              <a:spcAft>
                <a:spcPts val="0"/>
              </a:spcAft>
              <a:buNone/>
            </a:pPr>
            <a:endParaRPr/>
          </a:p>
        </p:txBody>
      </p:sp>
      <p:sp>
        <p:nvSpPr>
          <p:cNvPr id="338" name="Google Shape;338;p3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976108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3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rtl="0"/>
            <a:r>
              <a:rPr lang="en-US" sz="1800" b="0" i="0" u="none" strike="noStrike">
                <a:solidFill>
                  <a:srgbClr val="000000"/>
                </a:solidFill>
                <a:effectLst/>
                <a:latin typeface="Arial" panose="020B0604020202020204" pitchFamily="34" charset="0"/>
              </a:rPr>
              <a:t>Foto a la izquierda-un ejemplo de pendiente con las paredes/caras de una excavación por eliminar la potencial para colapso.</a:t>
            </a:r>
            <a:endParaRPr lang="en-US">
              <a:effectLst/>
            </a:endParaRPr>
          </a:p>
          <a:p>
            <a:pPr rtl="0"/>
            <a:r>
              <a:rPr lang="en-US" sz="1800" b="0" i="0" u="none" strike="noStrike">
                <a:solidFill>
                  <a:srgbClr val="000000"/>
                </a:solidFill>
                <a:effectLst/>
                <a:latin typeface="Arial" panose="020B0604020202020204" pitchFamily="34" charset="0"/>
              </a:rPr>
              <a:t>Foto usada con permiso de Benjamin Yaney.</a:t>
            </a:r>
            <a:endParaRPr lang="en-US">
              <a:effectLst/>
            </a:endParaRPr>
          </a:p>
          <a:p>
            <a:pPr rtl="0"/>
            <a:br>
              <a:rPr lang="en-US"/>
            </a:br>
            <a:r>
              <a:rPr lang="en-US" sz="1800" b="0" i="0" u="none" strike="noStrike">
                <a:solidFill>
                  <a:srgbClr val="000000"/>
                </a:solidFill>
                <a:effectLst/>
                <a:latin typeface="Arial" panose="020B0604020202020204" pitchFamily="34" charset="0"/>
              </a:rPr>
              <a:t>Foto en el centro-un ejemplo de blindaje, usando una caja de zanjas para proteger a los trabajadores dentro del colapso de las paredes.</a:t>
            </a:r>
            <a:endParaRPr lang="en-US">
              <a:effectLst/>
            </a:endParaRPr>
          </a:p>
          <a:p>
            <a:pPr rtl="0"/>
            <a:r>
              <a:rPr lang="en-US" sz="1800" b="0" i="0" u="none" strike="noStrike">
                <a:solidFill>
                  <a:srgbClr val="000000"/>
                </a:solidFill>
                <a:effectLst/>
                <a:latin typeface="Arial" panose="020B0604020202020204" pitchFamily="34" charset="0"/>
              </a:rPr>
              <a:t>Crédito de foto de blindaje-David Ponder</a:t>
            </a:r>
            <a:endParaRPr lang="en-US">
              <a:effectLst/>
            </a:endParaRPr>
          </a:p>
          <a:p>
            <a:pPr rtl="0"/>
            <a:br>
              <a:rPr lang="en-US"/>
            </a:br>
            <a:r>
              <a:rPr lang="en-US" sz="1800" b="0" i="0" u="none" strike="noStrike">
                <a:solidFill>
                  <a:srgbClr val="000000"/>
                </a:solidFill>
                <a:effectLst/>
                <a:latin typeface="Arial" panose="020B0604020202020204" pitchFamily="34" charset="0"/>
              </a:rPr>
              <a:t>Foto a la derecha-un ejemplo de apuntalamiento. Su propósito es apuntalar las paredes de la zanja para reforzarse, para que no haya un colapso. </a:t>
            </a:r>
            <a:endParaRPr lang="en-US">
              <a:effectLst/>
            </a:endParaRPr>
          </a:p>
          <a:p>
            <a:pPr rtl="0"/>
            <a:r>
              <a:rPr lang="en-US" sz="1800" b="0" i="0" u="none" strike="noStrike">
                <a:solidFill>
                  <a:srgbClr val="000000"/>
                </a:solidFill>
                <a:effectLst/>
                <a:latin typeface="Arial" panose="020B0604020202020204" pitchFamily="34" charset="0"/>
              </a:rPr>
              <a:t>Crédito de foto de apuntalamiento-David Ponder.</a:t>
            </a:r>
            <a:endParaRPr lang="en-US">
              <a:effectLst/>
            </a:endParaRPr>
          </a:p>
          <a:p>
            <a:pPr marL="0" lvl="0" indent="0" algn="l" rtl="0">
              <a:spcBef>
                <a:spcPts val="0"/>
              </a:spcBef>
              <a:spcAft>
                <a:spcPts val="0"/>
              </a:spcAft>
              <a:buNone/>
            </a:pPr>
            <a:endParaRPr/>
          </a:p>
        </p:txBody>
      </p:sp>
      <p:sp>
        <p:nvSpPr>
          <p:cNvPr id="346" name="Google Shape;346;p3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1279167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3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dirty="0" err="1"/>
              <a:t>Esta</a:t>
            </a:r>
            <a:r>
              <a:rPr lang="en-US" dirty="0"/>
              <a:t> imagen </a:t>
            </a:r>
            <a:r>
              <a:rPr lang="en-US" dirty="0" err="1"/>
              <a:t>demuestra</a:t>
            </a:r>
            <a:r>
              <a:rPr lang="en-US" dirty="0"/>
              <a:t> la </a:t>
            </a:r>
            <a:r>
              <a:rPr lang="en-US" dirty="0" err="1"/>
              <a:t>pendiente</a:t>
            </a:r>
            <a:r>
              <a:rPr lang="en-US" dirty="0"/>
              <a:t>, el </a:t>
            </a:r>
            <a:r>
              <a:rPr lang="en-US" dirty="0" err="1"/>
              <a:t>blindaje</a:t>
            </a:r>
            <a:r>
              <a:rPr lang="en-US" dirty="0"/>
              <a:t>/</a:t>
            </a:r>
            <a:r>
              <a:rPr lang="en-US" dirty="0" err="1"/>
              <a:t>apuntalamiento</a:t>
            </a:r>
            <a:r>
              <a:rPr lang="en-US" dirty="0"/>
              <a:t> de forma </a:t>
            </a:r>
            <a:r>
              <a:rPr lang="en-US" dirty="0" err="1"/>
              <a:t>fácil</a:t>
            </a:r>
            <a:r>
              <a:rPr lang="en-US" dirty="0"/>
              <a:t> de </a:t>
            </a:r>
            <a:r>
              <a:rPr lang="en-US" dirty="0" err="1"/>
              <a:t>recordar</a:t>
            </a:r>
            <a:r>
              <a:rPr lang="en-US" dirty="0"/>
              <a:t>. </a:t>
            </a:r>
            <a:endParaRPr lang="en-US"/>
          </a:p>
          <a:p>
            <a:pPr marL="0" indent="0"/>
            <a:r>
              <a:rPr lang="en-US" dirty="0" err="1"/>
              <a:t>Crédito</a:t>
            </a:r>
            <a:r>
              <a:rPr lang="en-US" sz="1200" dirty="0">
                <a:solidFill>
                  <a:schemeClr val="dk1"/>
                </a:solidFill>
                <a:latin typeface="Calibri"/>
                <a:ea typeface="Calibri"/>
                <a:cs typeface="Calibri"/>
                <a:sym typeface="Calibri"/>
              </a:rPr>
              <a:t> </a:t>
            </a:r>
            <a:r>
              <a:rPr lang="en-US" dirty="0"/>
              <a:t>de la imagen </a:t>
            </a:r>
            <a:r>
              <a:rPr lang="en-US" sz="1200" dirty="0">
                <a:solidFill>
                  <a:schemeClr val="dk1"/>
                </a:solidFill>
                <a:latin typeface="Calibri"/>
                <a:ea typeface="Calibri"/>
                <a:cs typeface="Calibri"/>
                <a:sym typeface="Calibri"/>
              </a:rPr>
              <a:t>– </a:t>
            </a:r>
            <a:r>
              <a:rPr lang="en-US" sz="1200" dirty="0"/>
              <a:t>OSHA.</a:t>
            </a:r>
            <a:endParaRPr dirty="0"/>
          </a:p>
          <a:p>
            <a:pPr marL="0" indent="0"/>
            <a:r>
              <a:rPr lang="en-US" dirty="0"/>
              <a:t>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https://www.osha.gov/SLTC/trenchingexcavation/</a:t>
            </a:r>
            <a:r>
              <a:rPr lang="en-US" dirty="0"/>
              <a:t> </a:t>
            </a:r>
            <a:endParaRPr/>
          </a:p>
          <a:p>
            <a:pPr marL="0" lvl="0" indent="0" algn="l" rtl="0">
              <a:spcBef>
                <a:spcPts val="0"/>
              </a:spcBef>
              <a:spcAft>
                <a:spcPts val="0"/>
              </a:spcAft>
              <a:buNone/>
            </a:pPr>
            <a:endParaRPr/>
          </a:p>
        </p:txBody>
      </p:sp>
      <p:sp>
        <p:nvSpPr>
          <p:cNvPr id="359" name="Google Shape;359;p3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229684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rtl="0"/>
            <a:r>
              <a:rPr lang="en-US" sz="1800" b="0" i="0" u="none" strike="noStrike">
                <a:solidFill>
                  <a:srgbClr val="000000"/>
                </a:solidFill>
                <a:effectLst/>
                <a:latin typeface="Arial" panose="020B0604020202020204" pitchFamily="34" charset="0"/>
              </a:rPr>
              <a:t>Pendiente-Esta definición es de OSHA. OSHA también dice sobre pendiente que "en angulo de la cuesta necesario para impedir un colapso varía con diferencias en algunos factores como el tipo de tierra, condiciones environnementales de exposición, y aplicación de cargas excedentes."</a:t>
            </a:r>
            <a:endParaRPr lang="en-US">
              <a:effectLst/>
            </a:endParaRPr>
          </a:p>
          <a:p>
            <a:pPr rtl="0"/>
            <a:r>
              <a:rPr lang="en-US" sz="1800" b="0" i="0" u="none" strike="noStrike">
                <a:solidFill>
                  <a:srgbClr val="000000"/>
                </a:solidFill>
                <a:effectLst/>
                <a:latin typeface="Arial" panose="020B0604020202020204" pitchFamily="34" charset="0"/>
              </a:rPr>
              <a:t>Crédito de foto-creative commons.</a:t>
            </a:r>
            <a:endParaRPr lang="en-US">
              <a:effectLst/>
            </a:endParaRPr>
          </a:p>
          <a:p>
            <a:pPr marL="0" lvl="0" indent="0" algn="l" rtl="0">
              <a:spcBef>
                <a:spcPts val="0"/>
              </a:spcBef>
              <a:spcAft>
                <a:spcPts val="0"/>
              </a:spcAft>
              <a:buNone/>
            </a:pPr>
            <a:endParaRPr/>
          </a:p>
        </p:txBody>
      </p:sp>
      <p:sp>
        <p:nvSpPr>
          <p:cNvPr id="368" name="Google Shape;368;p3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3209557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dirty="0"/>
              <a:t>Bancos-</a:t>
            </a:r>
            <a:r>
              <a:rPr lang="en-US" dirty="0" err="1"/>
              <a:t>Esta</a:t>
            </a:r>
            <a:r>
              <a:rPr lang="en-US" dirty="0"/>
              <a:t> </a:t>
            </a:r>
            <a:r>
              <a:rPr lang="en-US" dirty="0" err="1"/>
              <a:t>definición</a:t>
            </a:r>
            <a:r>
              <a:rPr lang="en-US" dirty="0"/>
              <a:t> es de </a:t>
            </a:r>
            <a:r>
              <a:rPr lang="en-US" sz="1200" dirty="0">
                <a:solidFill>
                  <a:schemeClr val="dk1"/>
                </a:solidFill>
                <a:latin typeface="Calibri"/>
                <a:ea typeface="Calibri"/>
                <a:cs typeface="Calibri"/>
                <a:sym typeface="Calibri"/>
              </a:rPr>
              <a:t>OSHA. OSHA </a:t>
            </a:r>
            <a:r>
              <a:rPr lang="en-US" dirty="0" err="1"/>
              <a:t>también</a:t>
            </a:r>
            <a:r>
              <a:rPr lang="en-US" sz="1200" dirty="0">
                <a:solidFill>
                  <a:schemeClr val="dk1"/>
                </a:solidFill>
                <a:latin typeface="Calibri"/>
                <a:ea typeface="Calibri"/>
                <a:cs typeface="Calibri"/>
                <a:sym typeface="Calibri"/>
              </a:rPr>
              <a:t> </a:t>
            </a:r>
            <a:r>
              <a:rPr lang="en-US" dirty="0" err="1"/>
              <a:t>incluye</a:t>
            </a:r>
            <a:r>
              <a:rPr lang="en-US" dirty="0"/>
              <a:t> </a:t>
            </a:r>
            <a:r>
              <a:rPr lang="en-US" sz="1200" dirty="0">
                <a:solidFill>
                  <a:schemeClr val="dk1"/>
                </a:solidFill>
                <a:latin typeface="Calibri"/>
                <a:ea typeface="Calibri"/>
                <a:cs typeface="Calibri"/>
                <a:sym typeface="Calibri"/>
              </a:rPr>
              <a:t>“</a:t>
            </a:r>
            <a:r>
              <a:rPr lang="en-US" dirty="0" err="1"/>
              <a:t>normalmente</a:t>
            </a:r>
            <a:r>
              <a:rPr lang="en-US" dirty="0"/>
              <a:t> con superficies </a:t>
            </a:r>
            <a:r>
              <a:rPr lang="en-US" dirty="0" err="1"/>
              <a:t>verticales</a:t>
            </a:r>
            <a:r>
              <a:rPr lang="en-US" dirty="0"/>
              <a:t> o </a:t>
            </a:r>
            <a:r>
              <a:rPr lang="en-US" dirty="0" err="1"/>
              <a:t>casi</a:t>
            </a:r>
            <a:r>
              <a:rPr lang="en-US" dirty="0"/>
              <a:t> </a:t>
            </a:r>
            <a:r>
              <a:rPr lang="en-US" dirty="0" err="1"/>
              <a:t>verticales</a:t>
            </a:r>
            <a:r>
              <a:rPr lang="en-US" dirty="0"/>
              <a:t> entre los </a:t>
            </a:r>
            <a:r>
              <a:rPr lang="en-US" dirty="0" err="1"/>
              <a:t>niveles</a:t>
            </a:r>
            <a:r>
              <a:rPr lang="en-US" sz="1200" dirty="0">
                <a:solidFill>
                  <a:schemeClr val="dk1"/>
                </a:solidFill>
                <a:latin typeface="Calibri"/>
                <a:ea typeface="Calibri"/>
                <a:cs typeface="Calibri"/>
                <a:sym typeface="Calibri"/>
              </a:rPr>
              <a:t>.”</a:t>
            </a:r>
            <a:endParaRPr dirty="0"/>
          </a:p>
          <a:p>
            <a:pPr marL="0" indent="0"/>
            <a:r>
              <a:rPr lang="en-US" dirty="0" err="1"/>
              <a:t>Crédito</a:t>
            </a:r>
            <a:r>
              <a:rPr lang="en-US" dirty="0"/>
              <a:t> de la </a:t>
            </a:r>
            <a:r>
              <a:rPr lang="en-US" dirty="0" err="1"/>
              <a:t>foto</a:t>
            </a:r>
            <a:r>
              <a:rPr lang="en-US" dirty="0"/>
              <a:t>-creative</a:t>
            </a:r>
            <a:r>
              <a:rPr lang="en-US" sz="1200" dirty="0">
                <a:solidFill>
                  <a:schemeClr val="dk1"/>
                </a:solidFill>
                <a:latin typeface="Calibri"/>
                <a:ea typeface="Calibri"/>
                <a:cs typeface="Calibri"/>
                <a:sym typeface="Calibri"/>
              </a:rPr>
              <a:t> commons.</a:t>
            </a:r>
            <a:endParaRPr dirty="0"/>
          </a:p>
          <a:p>
            <a:pPr marL="0" lvl="0" indent="0" algn="l" rtl="0">
              <a:spcBef>
                <a:spcPts val="0"/>
              </a:spcBef>
              <a:spcAft>
                <a:spcPts val="0"/>
              </a:spcAft>
              <a:buNone/>
            </a:pPr>
            <a:endParaRPr/>
          </a:p>
        </p:txBody>
      </p:sp>
      <p:sp>
        <p:nvSpPr>
          <p:cNvPr id="379" name="Google Shape;379;p3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864012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dirty="0"/>
              <a:t>Sistema de </a:t>
            </a:r>
            <a:r>
              <a:rPr lang="en-US" dirty="0" err="1"/>
              <a:t>soporte-Esta</a:t>
            </a:r>
            <a:r>
              <a:rPr lang="en-US" dirty="0"/>
              <a:t> </a:t>
            </a:r>
            <a:r>
              <a:rPr lang="en-US" dirty="0" err="1"/>
              <a:t>definición</a:t>
            </a:r>
            <a:r>
              <a:rPr lang="en-US" dirty="0"/>
              <a:t> es de </a:t>
            </a:r>
            <a:r>
              <a:rPr lang="en-US" sz="1200" dirty="0">
                <a:solidFill>
                  <a:schemeClr val="dk1"/>
                </a:solidFill>
                <a:latin typeface="Calibri"/>
                <a:ea typeface="Calibri"/>
                <a:cs typeface="Calibri"/>
                <a:sym typeface="Calibri"/>
              </a:rPr>
              <a:t>OSHA.</a:t>
            </a:r>
            <a:r>
              <a:rPr lang="en-US" dirty="0"/>
              <a:t> </a:t>
            </a:r>
            <a:endParaRPr dirty="0"/>
          </a:p>
          <a:p>
            <a:pPr marL="0" indent="0"/>
            <a:r>
              <a:rPr lang="en-US" dirty="0" err="1"/>
              <a:t>Crédito</a:t>
            </a:r>
            <a:r>
              <a:rPr lang="en-US" dirty="0"/>
              <a:t> de la </a:t>
            </a:r>
            <a:r>
              <a:rPr lang="en-US" dirty="0" err="1"/>
              <a:t>foto</a:t>
            </a:r>
            <a:r>
              <a:rPr lang="en-US" dirty="0"/>
              <a:t>-creative</a:t>
            </a:r>
            <a:r>
              <a:rPr lang="en-US" sz="1200" dirty="0">
                <a:solidFill>
                  <a:schemeClr val="dk1"/>
                </a:solidFill>
                <a:latin typeface="Calibri"/>
                <a:ea typeface="Calibri"/>
                <a:cs typeface="Calibri"/>
                <a:sym typeface="Calibri"/>
              </a:rPr>
              <a:t> commons.</a:t>
            </a:r>
            <a:endParaRPr dirty="0"/>
          </a:p>
          <a:p>
            <a:pPr marL="0" lvl="0" indent="0" algn="l" rtl="0">
              <a:spcBef>
                <a:spcPts val="0"/>
              </a:spcBef>
              <a:spcAft>
                <a:spcPts val="0"/>
              </a:spcAft>
              <a:buNone/>
            </a:pPr>
            <a:endParaRPr/>
          </a:p>
        </p:txBody>
      </p:sp>
      <p:sp>
        <p:nvSpPr>
          <p:cNvPr id="389" name="Google Shape;389;p3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498334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3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buClr>
                <a:schemeClr val="dk1"/>
              </a:buClr>
              <a:buSzPts val="1200"/>
            </a:pPr>
            <a:r>
              <a:rPr lang="en-US" dirty="0" err="1"/>
              <a:t>Apuntalamiento-Esta</a:t>
            </a:r>
            <a:r>
              <a:rPr lang="en-US" dirty="0"/>
              <a:t> </a:t>
            </a:r>
            <a:r>
              <a:rPr lang="en-US" dirty="0" err="1"/>
              <a:t>definición</a:t>
            </a:r>
            <a:r>
              <a:rPr lang="en-US" dirty="0"/>
              <a:t> es de </a:t>
            </a:r>
            <a:r>
              <a:rPr lang="en-US" sz="1200" dirty="0">
                <a:solidFill>
                  <a:schemeClr val="dk1"/>
                </a:solidFill>
                <a:latin typeface="Calibri"/>
                <a:ea typeface="Calibri"/>
                <a:cs typeface="Calibri"/>
                <a:sym typeface="Calibri"/>
              </a:rPr>
              <a:t>OSHA. </a:t>
            </a:r>
            <a:r>
              <a:rPr lang="en-US" dirty="0"/>
              <a:t>El </a:t>
            </a:r>
            <a:r>
              <a:rPr lang="en-US" dirty="0" err="1"/>
              <a:t>Apuntalamiento</a:t>
            </a:r>
            <a:r>
              <a:rPr lang="en-US" dirty="0"/>
              <a:t> </a:t>
            </a:r>
            <a:r>
              <a:rPr lang="en-US" dirty="0" err="1"/>
              <a:t>también</a:t>
            </a:r>
            <a:r>
              <a:rPr lang="en-US" dirty="0"/>
              <a:t> </a:t>
            </a:r>
            <a:r>
              <a:rPr lang="en-US" dirty="0" err="1"/>
              <a:t>puede</a:t>
            </a:r>
            <a:r>
              <a:rPr lang="en-US" dirty="0"/>
              <a:t> </a:t>
            </a:r>
            <a:r>
              <a:rPr lang="en-US" dirty="0" err="1"/>
              <a:t>llamarse</a:t>
            </a:r>
            <a:r>
              <a:rPr lang="en-US" dirty="0"/>
              <a:t> un </a:t>
            </a:r>
            <a:r>
              <a:rPr lang="en-US" dirty="0" err="1"/>
              <a:t>sistema</a:t>
            </a:r>
            <a:r>
              <a:rPr lang="en-US" dirty="0"/>
              <a:t> de </a:t>
            </a:r>
            <a:r>
              <a:rPr lang="en-US" dirty="0" err="1"/>
              <a:t>apuntalamiento</a:t>
            </a:r>
            <a:r>
              <a:rPr lang="en-US" dirty="0"/>
              <a:t>.</a:t>
            </a:r>
          </a:p>
          <a:p>
            <a:pPr marL="0" lvl="0" indent="0" algn="l" rtl="0">
              <a:spcBef>
                <a:spcPts val="0"/>
              </a:spcBef>
              <a:spcAft>
                <a:spcPts val="0"/>
              </a:spcAft>
              <a:buNone/>
            </a:pPr>
            <a:endParaRPr/>
          </a:p>
        </p:txBody>
      </p:sp>
      <p:sp>
        <p:nvSpPr>
          <p:cNvPr id="400" name="Google Shape;400;p3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1231785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rtl="0"/>
            <a:r>
              <a:rPr lang="en-US" sz="1800" b="0" i="0" u="none" strike="noStrike">
                <a:solidFill>
                  <a:srgbClr val="000000"/>
                </a:solidFill>
                <a:effectLst/>
                <a:latin typeface="Arial" panose="020B0604020202020204" pitchFamily="34" charset="0"/>
              </a:rPr>
              <a:t>Escudo-Esta definición es de OSHA. OSHA también incluye "escudos pueden ser estructuras permanentes o pueden ser diseñados para ser portables y pueden moverse cuando el trabajo avanza. También, escudos pueden ser pre-manufacturados o construidos por el trabajo según 1926.652(c)(3) or (c)(4). Los escudos que son usados en zanjas normalmente se llama "cajas de zanja" o "escudos de zanja." "</a:t>
            </a:r>
            <a:endParaRPr lang="en-US">
              <a:effectLst/>
            </a:endParaRPr>
          </a:p>
          <a:p>
            <a:pPr rtl="0"/>
            <a:r>
              <a:rPr lang="en-US" sz="1800" b="0" i="0" u="none" strike="noStrike">
                <a:solidFill>
                  <a:srgbClr val="000000"/>
                </a:solidFill>
                <a:effectLst/>
                <a:latin typeface="Arial" panose="020B0604020202020204" pitchFamily="34" charset="0"/>
              </a:rPr>
              <a:t>Crédito de foto - creative commons</a:t>
            </a:r>
            <a:endParaRPr lang="en-US">
              <a:effectLst/>
            </a:endParaRPr>
          </a:p>
          <a:p>
            <a:pPr marL="0" lvl="0" indent="0" algn="l" rtl="0">
              <a:spcBef>
                <a:spcPts val="0"/>
              </a:spcBef>
              <a:spcAft>
                <a:spcPts val="0"/>
              </a:spcAft>
              <a:buNone/>
            </a:pPr>
            <a:endParaRPr/>
          </a:p>
        </p:txBody>
      </p:sp>
      <p:sp>
        <p:nvSpPr>
          <p:cNvPr id="408" name="Google Shape;408;p3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211505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3381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4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dirty="0" err="1"/>
              <a:t>Riostra</a:t>
            </a:r>
            <a:r>
              <a:rPr lang="en-US" dirty="0"/>
              <a:t> </a:t>
            </a:r>
            <a:r>
              <a:rPr lang="en-US" dirty="0" err="1"/>
              <a:t>cruzada-Esta</a:t>
            </a:r>
            <a:r>
              <a:rPr lang="en-US" dirty="0"/>
              <a:t> </a:t>
            </a:r>
            <a:r>
              <a:rPr lang="en-US" dirty="0" err="1"/>
              <a:t>definición</a:t>
            </a:r>
            <a:r>
              <a:rPr lang="en-US" dirty="0"/>
              <a:t> es de </a:t>
            </a:r>
            <a:r>
              <a:rPr lang="en-US" sz="1200" dirty="0">
                <a:solidFill>
                  <a:schemeClr val="dk1"/>
                </a:solidFill>
                <a:latin typeface="Calibri"/>
                <a:ea typeface="Calibri"/>
                <a:cs typeface="Calibri"/>
                <a:sym typeface="Calibri"/>
              </a:rPr>
              <a:t>OSHA.</a:t>
            </a:r>
            <a:r>
              <a:rPr lang="en-US" dirty="0"/>
              <a:t> </a:t>
            </a:r>
            <a:endParaRPr dirty="0"/>
          </a:p>
          <a:p>
            <a:pPr marL="0" indent="0"/>
            <a:r>
              <a:rPr lang="en-US" dirty="0" err="1"/>
              <a:t>Crédito</a:t>
            </a:r>
            <a:r>
              <a:rPr lang="en-US" dirty="0"/>
              <a:t> de la </a:t>
            </a:r>
            <a:r>
              <a:rPr lang="en-US" dirty="0" err="1"/>
              <a:t>foto</a:t>
            </a:r>
            <a:r>
              <a:rPr lang="en-US" dirty="0"/>
              <a:t>-creative</a:t>
            </a:r>
            <a:r>
              <a:rPr lang="en-US" sz="1200" dirty="0">
                <a:solidFill>
                  <a:schemeClr val="dk1"/>
                </a:solidFill>
                <a:latin typeface="Calibri"/>
                <a:ea typeface="Calibri"/>
                <a:cs typeface="Calibri"/>
                <a:sym typeface="Calibri"/>
              </a:rPr>
              <a:t> commons.</a:t>
            </a:r>
            <a:endParaRPr dirty="0"/>
          </a:p>
          <a:p>
            <a:pPr marL="0" lvl="0" indent="0" algn="l" rtl="0">
              <a:spcBef>
                <a:spcPts val="0"/>
              </a:spcBef>
              <a:spcAft>
                <a:spcPts val="0"/>
              </a:spcAft>
              <a:buNone/>
            </a:pPr>
            <a:endParaRPr/>
          </a:p>
        </p:txBody>
      </p:sp>
      <p:sp>
        <p:nvSpPr>
          <p:cNvPr id="419" name="Google Shape;419;p4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3968947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4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dirty="0"/>
              <a:t>Montante-</a:t>
            </a:r>
            <a:r>
              <a:rPr lang="en-US" err="1"/>
              <a:t>Esta</a:t>
            </a:r>
            <a:r>
              <a:rPr lang="en-US" dirty="0"/>
              <a:t> </a:t>
            </a:r>
            <a:r>
              <a:rPr lang="en-US" err="1"/>
              <a:t>definición</a:t>
            </a:r>
            <a:r>
              <a:rPr lang="en-US" dirty="0"/>
              <a:t> es de </a:t>
            </a:r>
            <a:r>
              <a:rPr lang="en-US" sz="1200" dirty="0">
                <a:solidFill>
                  <a:schemeClr val="dk1"/>
                </a:solidFill>
                <a:latin typeface="Calibri"/>
                <a:ea typeface="Calibri"/>
                <a:cs typeface="Calibri"/>
                <a:sym typeface="Calibri"/>
              </a:rPr>
              <a:t>OSHA. </a:t>
            </a:r>
            <a:r>
              <a:rPr lang="en-US" dirty="0"/>
              <a:t>Se </a:t>
            </a:r>
            <a:r>
              <a:rPr lang="en-US" err="1"/>
              <a:t>colocan</a:t>
            </a:r>
            <a:r>
              <a:rPr lang="en-US" dirty="0"/>
              <a:t> </a:t>
            </a:r>
            <a:r>
              <a:rPr lang="en-US" err="1"/>
              <a:t>montantes</a:t>
            </a:r>
            <a:r>
              <a:rPr lang="en-US" dirty="0"/>
              <a:t> para que los </a:t>
            </a:r>
            <a:r>
              <a:rPr lang="en-US" err="1"/>
              <a:t>miembros</a:t>
            </a:r>
            <a:r>
              <a:rPr lang="en-US" dirty="0"/>
              <a:t> </a:t>
            </a:r>
            <a:r>
              <a:rPr lang="en-US" err="1"/>
              <a:t>individuales</a:t>
            </a:r>
            <a:r>
              <a:rPr lang="en-US" dirty="0"/>
              <a:t> </a:t>
            </a:r>
            <a:r>
              <a:rPr lang="en-US" err="1"/>
              <a:t>tengan</a:t>
            </a:r>
            <a:r>
              <a:rPr lang="en-US" dirty="0"/>
              <a:t> </a:t>
            </a:r>
            <a:r>
              <a:rPr lang="en-US" err="1"/>
              <a:t>espacios</a:t>
            </a:r>
            <a:r>
              <a:rPr lang="en-US" dirty="0"/>
              <a:t>. </a:t>
            </a:r>
            <a:r>
              <a:rPr lang="en-US" err="1"/>
              <a:t>pequeños</a:t>
            </a:r>
            <a:r>
              <a:rPr lang="en-US" dirty="0"/>
              <a:t> entre </a:t>
            </a:r>
            <a:r>
              <a:rPr lang="en-US" err="1"/>
              <a:t>sí</a:t>
            </a:r>
            <a:r>
              <a:rPr lang="en-US" dirty="0"/>
              <a:t>. En </a:t>
            </a:r>
            <a:r>
              <a:rPr lang="en-US" err="1"/>
              <a:t>contacto</a:t>
            </a:r>
            <a:r>
              <a:rPr lang="en-US" dirty="0"/>
              <a:t> u </a:t>
            </a:r>
            <a:r>
              <a:rPr lang="en-US" err="1"/>
              <a:t>intercontectados</a:t>
            </a:r>
            <a:r>
              <a:rPr lang="en-US" dirty="0"/>
              <a:t> uno con el </a:t>
            </a:r>
            <a:r>
              <a:rPr lang="en-US" err="1"/>
              <a:t>otro</a:t>
            </a:r>
            <a:r>
              <a:rPr lang="en-US" dirty="0"/>
              <a:t> </a:t>
            </a:r>
            <a:r>
              <a:rPr lang="en-US" err="1"/>
              <a:t>suele</a:t>
            </a:r>
            <a:r>
              <a:rPr lang="en-US" dirty="0"/>
              <a:t> </a:t>
            </a:r>
            <a:r>
              <a:rPr lang="en-US" err="1"/>
              <a:t>llamarse</a:t>
            </a:r>
            <a:r>
              <a:rPr lang="en-US" dirty="0"/>
              <a:t> "sheeting".</a:t>
            </a:r>
          </a:p>
          <a:p>
            <a:pPr marL="0" indent="0"/>
            <a:r>
              <a:rPr lang="en-US" dirty="0" err="1"/>
              <a:t>Crédito</a:t>
            </a:r>
            <a:r>
              <a:rPr lang="en-US" dirty="0"/>
              <a:t> de la </a:t>
            </a:r>
            <a:r>
              <a:rPr lang="en-US" dirty="0" err="1"/>
              <a:t>foto</a:t>
            </a:r>
            <a:r>
              <a:rPr lang="en-US" dirty="0"/>
              <a:t>-creative</a:t>
            </a:r>
            <a:r>
              <a:rPr lang="en-US" sz="1200" dirty="0">
                <a:solidFill>
                  <a:schemeClr val="dk1"/>
                </a:solidFill>
                <a:latin typeface="Calibri"/>
                <a:ea typeface="Calibri"/>
                <a:cs typeface="Calibri"/>
                <a:sym typeface="Calibri"/>
              </a:rPr>
              <a:t> commons.</a:t>
            </a:r>
            <a:endParaRPr dirty="0"/>
          </a:p>
          <a:p>
            <a:pPr marL="0" lvl="0" indent="0" algn="l" rtl="0">
              <a:spcBef>
                <a:spcPts val="0"/>
              </a:spcBef>
              <a:spcAft>
                <a:spcPts val="0"/>
              </a:spcAft>
              <a:buNone/>
            </a:pPr>
            <a:endParaRPr/>
          </a:p>
        </p:txBody>
      </p:sp>
      <p:sp>
        <p:nvSpPr>
          <p:cNvPr id="430" name="Google Shape;430;p4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213987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dirty="0" err="1"/>
              <a:t>Largueros-Esta</a:t>
            </a:r>
            <a:r>
              <a:rPr lang="en-US" dirty="0"/>
              <a:t> </a:t>
            </a:r>
            <a:r>
              <a:rPr lang="en-US" dirty="0" err="1"/>
              <a:t>definición</a:t>
            </a:r>
            <a:r>
              <a:rPr lang="en-US" dirty="0"/>
              <a:t> es de </a:t>
            </a:r>
            <a:r>
              <a:rPr lang="en-US" sz="1200" dirty="0">
                <a:solidFill>
                  <a:schemeClr val="dk1"/>
                </a:solidFill>
                <a:latin typeface="Calibri"/>
                <a:ea typeface="Calibri"/>
                <a:cs typeface="Calibri"/>
                <a:sym typeface="Calibri"/>
              </a:rPr>
              <a:t>OSHA.</a:t>
            </a:r>
            <a:r>
              <a:rPr lang="en-US" dirty="0"/>
              <a:t> </a:t>
            </a:r>
            <a:endParaRPr dirty="0"/>
          </a:p>
          <a:p>
            <a:pPr marL="0" indent="0"/>
            <a:r>
              <a:rPr lang="en-US" dirty="0" err="1"/>
              <a:t>Crédito</a:t>
            </a:r>
            <a:r>
              <a:rPr lang="en-US" dirty="0"/>
              <a:t> de la </a:t>
            </a:r>
            <a:r>
              <a:rPr lang="en-US" dirty="0" err="1"/>
              <a:t>foto</a:t>
            </a:r>
            <a:r>
              <a:rPr lang="en-US" dirty="0"/>
              <a:t>-creative</a:t>
            </a:r>
            <a:r>
              <a:rPr lang="en-US" sz="1200" dirty="0">
                <a:solidFill>
                  <a:schemeClr val="dk1"/>
                </a:solidFill>
                <a:latin typeface="Calibri"/>
                <a:ea typeface="Calibri"/>
                <a:cs typeface="Calibri"/>
                <a:sym typeface="Calibri"/>
              </a:rPr>
              <a:t> commons.</a:t>
            </a:r>
            <a:endParaRPr dirty="0"/>
          </a:p>
          <a:p>
            <a:pPr marL="0" lvl="0" indent="0" algn="l" rtl="0">
              <a:spcBef>
                <a:spcPts val="0"/>
              </a:spcBef>
              <a:spcAft>
                <a:spcPts val="0"/>
              </a:spcAft>
              <a:buNone/>
            </a:pPr>
            <a:endParaRPr/>
          </a:p>
        </p:txBody>
      </p:sp>
      <p:sp>
        <p:nvSpPr>
          <p:cNvPr id="441" name="Google Shape;441;p4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3375003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4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buClr>
                <a:schemeClr val="dk1"/>
              </a:buClr>
              <a:buSzPts val="1200"/>
            </a:pPr>
            <a:r>
              <a:rPr lang="en-US" dirty="0" err="1"/>
              <a:t>Expulsión-Esta</a:t>
            </a:r>
            <a:r>
              <a:rPr lang="en-US" dirty="0"/>
              <a:t> </a:t>
            </a:r>
            <a:r>
              <a:rPr lang="en-US" dirty="0" err="1"/>
              <a:t>definición</a:t>
            </a:r>
            <a:r>
              <a:rPr lang="en-US" dirty="0"/>
              <a:t> es de  </a:t>
            </a:r>
            <a:r>
              <a:rPr lang="en-US" sz="1200" dirty="0">
                <a:solidFill>
                  <a:schemeClr val="dk1"/>
                </a:solidFill>
                <a:latin typeface="Calibri"/>
                <a:ea typeface="Calibri"/>
                <a:cs typeface="Calibri"/>
                <a:sym typeface="Calibri"/>
              </a:rPr>
              <a:t>OSHA.</a:t>
            </a:r>
            <a:r>
              <a:rPr lang="en-US" dirty="0"/>
              <a:t> </a:t>
            </a:r>
            <a:endParaRPr dirty="0"/>
          </a:p>
          <a:p>
            <a:pPr marL="0" lvl="0" indent="0" algn="l" rtl="0">
              <a:spcBef>
                <a:spcPts val="0"/>
              </a:spcBef>
              <a:spcAft>
                <a:spcPts val="0"/>
              </a:spcAft>
              <a:buNone/>
            </a:pPr>
            <a:endParaRPr/>
          </a:p>
        </p:txBody>
      </p:sp>
      <p:sp>
        <p:nvSpPr>
          <p:cNvPr id="452" name="Google Shape;452;p4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4869349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4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buClr>
                <a:schemeClr val="dk1"/>
              </a:buClr>
              <a:buSzPts val="1200"/>
            </a:pPr>
            <a:r>
              <a:rPr lang="en-US" dirty="0"/>
              <a:t>Falla-</a:t>
            </a:r>
            <a:r>
              <a:rPr lang="en-US" dirty="0" err="1"/>
              <a:t>Esta</a:t>
            </a:r>
            <a:r>
              <a:rPr lang="en-US" dirty="0"/>
              <a:t> </a:t>
            </a:r>
            <a:r>
              <a:rPr lang="en-US" dirty="0" err="1"/>
              <a:t>definición</a:t>
            </a:r>
            <a:r>
              <a:rPr lang="en-US" dirty="0"/>
              <a:t> es de </a:t>
            </a:r>
            <a:r>
              <a:rPr lang="en-US" sz="1200" dirty="0">
                <a:solidFill>
                  <a:schemeClr val="dk1"/>
                </a:solidFill>
                <a:latin typeface="Calibri"/>
                <a:ea typeface="Calibri"/>
                <a:cs typeface="Calibri"/>
                <a:sym typeface="Calibri"/>
              </a:rPr>
              <a:t>OSHA.</a:t>
            </a:r>
            <a:r>
              <a:rPr lang="en-US" dirty="0"/>
              <a:t> </a:t>
            </a:r>
            <a:endParaRPr dirty="0"/>
          </a:p>
          <a:p>
            <a:pPr marL="0" lvl="0" indent="0" algn="l" rtl="0">
              <a:spcBef>
                <a:spcPts val="0"/>
              </a:spcBef>
              <a:spcAft>
                <a:spcPts val="0"/>
              </a:spcAft>
              <a:buNone/>
            </a:pPr>
            <a:endParaRPr/>
          </a:p>
        </p:txBody>
      </p:sp>
      <p:sp>
        <p:nvSpPr>
          <p:cNvPr id="460" name="Google Shape;460;p4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42600766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4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dirty="0"/>
              <a:t>Cara-</a:t>
            </a:r>
            <a:r>
              <a:rPr lang="en-US" dirty="0" err="1"/>
              <a:t>Esta</a:t>
            </a:r>
            <a:r>
              <a:rPr lang="en-US" dirty="0"/>
              <a:t> </a:t>
            </a:r>
            <a:r>
              <a:rPr lang="en-US" dirty="0" err="1"/>
              <a:t>definición</a:t>
            </a:r>
            <a:r>
              <a:rPr lang="en-US" dirty="0"/>
              <a:t> es de </a:t>
            </a:r>
            <a:r>
              <a:rPr lang="en-US" sz="1200" dirty="0">
                <a:solidFill>
                  <a:schemeClr val="dk1"/>
                </a:solidFill>
                <a:latin typeface="Calibri"/>
                <a:ea typeface="Calibri"/>
                <a:cs typeface="Calibri"/>
                <a:sym typeface="Calibri"/>
              </a:rPr>
              <a:t>OSHA. </a:t>
            </a:r>
            <a:r>
              <a:rPr lang="en-US" dirty="0" err="1"/>
              <a:t>También</a:t>
            </a:r>
            <a:r>
              <a:rPr lang="en-US" dirty="0"/>
              <a:t> </a:t>
            </a:r>
            <a:r>
              <a:rPr lang="en-US" dirty="0" err="1"/>
              <a:t>conocido</a:t>
            </a:r>
            <a:r>
              <a:rPr lang="en-US" dirty="0"/>
              <a:t> </a:t>
            </a:r>
            <a:r>
              <a:rPr lang="en-US" dirty="0" err="1"/>
              <a:t>como</a:t>
            </a:r>
            <a:r>
              <a:rPr lang="en-US" dirty="0"/>
              <a:t> "</a:t>
            </a:r>
            <a:r>
              <a:rPr lang="en-US" dirty="0" err="1"/>
              <a:t>lado</a:t>
            </a:r>
            <a:r>
              <a:rPr lang="en-US" dirty="0"/>
              <a:t>"</a:t>
            </a:r>
          </a:p>
          <a:p>
            <a:pPr marL="0" indent="0"/>
            <a:r>
              <a:rPr lang="en-US" dirty="0" err="1"/>
              <a:t>Crédito</a:t>
            </a:r>
            <a:r>
              <a:rPr lang="en-US" dirty="0"/>
              <a:t> de la </a:t>
            </a:r>
            <a:r>
              <a:rPr lang="en-US" dirty="0" err="1"/>
              <a:t>foto</a:t>
            </a:r>
            <a:r>
              <a:rPr lang="en-US" dirty="0"/>
              <a:t>-creative</a:t>
            </a:r>
            <a:r>
              <a:rPr lang="en-US" sz="1200" dirty="0">
                <a:solidFill>
                  <a:schemeClr val="dk1"/>
                </a:solidFill>
                <a:latin typeface="Calibri"/>
                <a:ea typeface="Calibri"/>
                <a:cs typeface="Calibri"/>
                <a:sym typeface="Calibri"/>
              </a:rPr>
              <a:t> commons.</a:t>
            </a:r>
            <a:endParaRPr dirty="0"/>
          </a:p>
          <a:p>
            <a:pPr marL="0" lvl="0" indent="0" algn="l" rtl="0">
              <a:spcBef>
                <a:spcPts val="0"/>
              </a:spcBef>
              <a:spcAft>
                <a:spcPts val="0"/>
              </a:spcAft>
              <a:buNone/>
            </a:pPr>
            <a:endParaRPr/>
          </a:p>
        </p:txBody>
      </p:sp>
      <p:sp>
        <p:nvSpPr>
          <p:cNvPr id="468" name="Google Shape;468;p4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213664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4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buClr>
                <a:schemeClr val="dk1"/>
              </a:buClr>
              <a:buSzPts val="1200"/>
            </a:pPr>
            <a:r>
              <a:rPr lang="en-US" dirty="0" err="1"/>
              <a:t>Prácticas</a:t>
            </a:r>
            <a:r>
              <a:rPr lang="en-US" dirty="0"/>
              <a:t> de Ingeniería </a:t>
            </a:r>
            <a:r>
              <a:rPr lang="en-US" dirty="0" err="1"/>
              <a:t>Aceptadas</a:t>
            </a:r>
            <a:r>
              <a:rPr lang="en-US" dirty="0"/>
              <a:t>-</a:t>
            </a:r>
            <a:r>
              <a:rPr lang="en-US" sz="1200" dirty="0">
                <a:solidFill>
                  <a:schemeClr val="dk1"/>
                </a:solidFill>
                <a:latin typeface="Calibri"/>
                <a:ea typeface="Calibri"/>
                <a:cs typeface="Calibri"/>
                <a:sym typeface="Calibri"/>
              </a:rPr>
              <a:t> </a:t>
            </a:r>
            <a:r>
              <a:rPr lang="en-US" dirty="0"/>
              <a:t> </a:t>
            </a:r>
            <a:r>
              <a:rPr lang="en-US" dirty="0" err="1"/>
              <a:t>Esta</a:t>
            </a:r>
            <a:r>
              <a:rPr lang="en-US" dirty="0"/>
              <a:t> </a:t>
            </a:r>
            <a:r>
              <a:rPr lang="en-US" dirty="0" err="1"/>
              <a:t>definición</a:t>
            </a:r>
            <a:r>
              <a:rPr lang="en-US" dirty="0"/>
              <a:t> es de </a:t>
            </a:r>
            <a:r>
              <a:rPr lang="en-US" sz="1200" dirty="0">
                <a:solidFill>
                  <a:schemeClr val="dk1"/>
                </a:solidFill>
                <a:latin typeface="Calibri"/>
                <a:ea typeface="Calibri"/>
                <a:cs typeface="Calibri"/>
                <a:sym typeface="Calibri"/>
              </a:rPr>
              <a:t>OSHA.</a:t>
            </a:r>
            <a:endParaRPr dirty="0"/>
          </a:p>
          <a:p>
            <a:pPr marL="0" lvl="0" indent="0" algn="l" rtl="0">
              <a:spcBef>
                <a:spcPts val="0"/>
              </a:spcBef>
              <a:spcAft>
                <a:spcPts val="0"/>
              </a:spcAft>
              <a:buNone/>
            </a:pPr>
            <a:endParaRPr/>
          </a:p>
        </p:txBody>
      </p:sp>
      <p:sp>
        <p:nvSpPr>
          <p:cNvPr id="482" name="Google Shape;482;p4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30286768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buClr>
                <a:schemeClr val="dk1"/>
              </a:buClr>
              <a:buSzPts val="1200"/>
            </a:pPr>
            <a:r>
              <a:rPr lang="en-US" dirty="0" err="1"/>
              <a:t>Agujero</a:t>
            </a:r>
            <a:r>
              <a:rPr lang="en-US" dirty="0"/>
              <a:t> de </a:t>
            </a:r>
            <a:r>
              <a:rPr lang="en-US" dirty="0" err="1"/>
              <a:t>muelle</a:t>
            </a:r>
            <a:r>
              <a:rPr lang="en-US" dirty="0"/>
              <a:t> con </a:t>
            </a:r>
            <a:r>
              <a:rPr lang="en-US" dirty="0" err="1"/>
              <a:t>fondo</a:t>
            </a:r>
            <a:r>
              <a:rPr lang="en-US" dirty="0"/>
              <a:t> de campana-</a:t>
            </a:r>
            <a:r>
              <a:rPr lang="en-US" dirty="0" err="1"/>
              <a:t>Esta</a:t>
            </a:r>
            <a:r>
              <a:rPr lang="en-US" dirty="0"/>
              <a:t> </a:t>
            </a:r>
            <a:r>
              <a:rPr lang="en-US" dirty="0" err="1"/>
              <a:t>definición</a:t>
            </a:r>
            <a:r>
              <a:rPr lang="en-US" dirty="0"/>
              <a:t> es de </a:t>
            </a:r>
            <a:r>
              <a:rPr lang="en-US" sz="1200" dirty="0">
                <a:solidFill>
                  <a:schemeClr val="dk1"/>
                </a:solidFill>
                <a:latin typeface="Calibri"/>
                <a:ea typeface="Calibri"/>
                <a:cs typeface="Calibri"/>
                <a:sym typeface="Calibri"/>
              </a:rPr>
              <a:t>OSHA.</a:t>
            </a:r>
            <a:endParaRPr lang="en-US" dirty="0"/>
          </a:p>
          <a:p>
            <a:pPr marL="0" lvl="0" indent="0" algn="l" rtl="0">
              <a:spcBef>
                <a:spcPts val="0"/>
              </a:spcBef>
              <a:spcAft>
                <a:spcPts val="0"/>
              </a:spcAft>
              <a:buNone/>
            </a:pPr>
            <a:endParaRPr/>
          </a:p>
        </p:txBody>
      </p:sp>
      <p:sp>
        <p:nvSpPr>
          <p:cNvPr id="490" name="Google Shape;490;p4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47</a:t>
            </a:fld>
            <a:endParaRPr/>
          </a:p>
        </p:txBody>
      </p:sp>
    </p:spTree>
    <p:extLst>
      <p:ext uri="{BB962C8B-B14F-4D97-AF65-F5344CB8AC3E}">
        <p14:creationId xmlns:p14="http://schemas.microsoft.com/office/powerpoint/2010/main" val="35540802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4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buClr>
                <a:schemeClr val="dk1"/>
              </a:buClr>
              <a:buSzPts val="1200"/>
            </a:pPr>
            <a:r>
              <a:rPr lang="en-US" dirty="0"/>
              <a:t>Rampa </a:t>
            </a:r>
            <a:r>
              <a:rPr lang="en-US" dirty="0" err="1"/>
              <a:t>estructural-Esta</a:t>
            </a:r>
            <a:r>
              <a:rPr lang="en-US" dirty="0"/>
              <a:t> </a:t>
            </a:r>
            <a:r>
              <a:rPr lang="en-US" dirty="0" err="1"/>
              <a:t>definición</a:t>
            </a:r>
            <a:r>
              <a:rPr lang="en-US" dirty="0"/>
              <a:t> es de </a:t>
            </a:r>
            <a:r>
              <a:rPr lang="en-US" sz="1200" dirty="0">
                <a:solidFill>
                  <a:schemeClr val="dk1"/>
                </a:solidFill>
                <a:latin typeface="Calibri"/>
                <a:ea typeface="Calibri"/>
                <a:cs typeface="Calibri"/>
                <a:sym typeface="Calibri"/>
              </a:rPr>
              <a:t>OSHA. OSHA </a:t>
            </a:r>
            <a:r>
              <a:rPr lang="en-US" dirty="0" err="1"/>
              <a:t>también</a:t>
            </a:r>
            <a:r>
              <a:rPr lang="en-US" dirty="0"/>
              <a:t> dice, "las </a:t>
            </a:r>
            <a:r>
              <a:rPr lang="en-US" dirty="0" err="1"/>
              <a:t>rampas</a:t>
            </a:r>
            <a:r>
              <a:rPr lang="en-US" dirty="0"/>
              <a:t> </a:t>
            </a:r>
            <a:r>
              <a:rPr lang="en-US" dirty="0" err="1"/>
              <a:t>hechas</a:t>
            </a:r>
            <a:r>
              <a:rPr lang="en-US" dirty="0"/>
              <a:t> de </a:t>
            </a:r>
            <a:r>
              <a:rPr lang="en-US" dirty="0" err="1"/>
              <a:t>suelo</a:t>
            </a:r>
            <a:r>
              <a:rPr lang="en-US" dirty="0"/>
              <a:t> o </a:t>
            </a:r>
            <a:r>
              <a:rPr lang="en-US" dirty="0" err="1"/>
              <a:t>rocas</a:t>
            </a:r>
            <a:r>
              <a:rPr lang="en-US" dirty="0"/>
              <a:t> no se </a:t>
            </a:r>
            <a:r>
              <a:rPr lang="en-US" dirty="0" err="1"/>
              <a:t>consideran</a:t>
            </a:r>
            <a:r>
              <a:rPr lang="en-US" dirty="0"/>
              <a:t> </a:t>
            </a:r>
            <a:r>
              <a:rPr lang="en-US" dirty="0" err="1"/>
              <a:t>rampas</a:t>
            </a:r>
            <a:r>
              <a:rPr lang="en-US" dirty="0"/>
              <a:t> </a:t>
            </a:r>
            <a:r>
              <a:rPr lang="en-US" dirty="0" err="1"/>
              <a:t>estructurales</a:t>
            </a:r>
            <a:r>
              <a:rPr lang="en-US" dirty="0"/>
              <a:t>."</a:t>
            </a:r>
          </a:p>
          <a:p>
            <a:pPr marL="0" lvl="0" indent="0" algn="l" rtl="0">
              <a:spcBef>
                <a:spcPts val="0"/>
              </a:spcBef>
              <a:spcAft>
                <a:spcPts val="0"/>
              </a:spcAft>
              <a:buNone/>
            </a:pPr>
            <a:endParaRPr/>
          </a:p>
        </p:txBody>
      </p:sp>
      <p:sp>
        <p:nvSpPr>
          <p:cNvPr id="498" name="Google Shape;498;p4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48</a:t>
            </a:fld>
            <a:endParaRPr/>
          </a:p>
        </p:txBody>
      </p:sp>
    </p:spTree>
    <p:extLst>
      <p:ext uri="{BB962C8B-B14F-4D97-AF65-F5344CB8AC3E}">
        <p14:creationId xmlns:p14="http://schemas.microsoft.com/office/powerpoint/2010/main" val="33843698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4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dirty="0"/>
              <a:t>Rampa-</a:t>
            </a:r>
            <a:r>
              <a:rPr lang="en-US" dirty="0" err="1"/>
              <a:t>Esta</a:t>
            </a:r>
            <a:r>
              <a:rPr lang="en-US" dirty="0"/>
              <a:t> </a:t>
            </a:r>
            <a:r>
              <a:rPr lang="en-US" dirty="0" err="1"/>
              <a:t>definición</a:t>
            </a:r>
            <a:r>
              <a:rPr lang="en-US" dirty="0"/>
              <a:t> es de </a:t>
            </a:r>
            <a:r>
              <a:rPr lang="en-US" sz="1200" dirty="0">
                <a:solidFill>
                  <a:schemeClr val="dk1"/>
                </a:solidFill>
                <a:latin typeface="Calibri"/>
                <a:ea typeface="Calibri"/>
                <a:cs typeface="Calibri"/>
                <a:sym typeface="Calibri"/>
              </a:rPr>
              <a:t>OSHA.</a:t>
            </a:r>
            <a:endParaRPr lang="en-US" dirty="0"/>
          </a:p>
          <a:p>
            <a:pPr marL="0" indent="0"/>
            <a:r>
              <a:rPr lang="en-US" dirty="0" err="1"/>
              <a:t>Crédito</a:t>
            </a:r>
            <a:r>
              <a:rPr lang="en-US" dirty="0"/>
              <a:t> de </a:t>
            </a:r>
            <a:r>
              <a:rPr lang="en-US" dirty="0" err="1"/>
              <a:t>foto</a:t>
            </a:r>
            <a:r>
              <a:rPr lang="en-US" dirty="0"/>
              <a:t>-creative</a:t>
            </a:r>
            <a:r>
              <a:rPr lang="en-US" sz="1200" dirty="0">
                <a:solidFill>
                  <a:schemeClr val="dk1"/>
                </a:solidFill>
                <a:latin typeface="Calibri"/>
                <a:ea typeface="Calibri"/>
                <a:cs typeface="Calibri"/>
                <a:sym typeface="Calibri"/>
              </a:rPr>
              <a:t> commons.</a:t>
            </a:r>
            <a:endParaRPr dirty="0"/>
          </a:p>
          <a:p>
            <a:pPr marL="0" lvl="0" indent="0" algn="l" rtl="0">
              <a:spcBef>
                <a:spcPts val="0"/>
              </a:spcBef>
              <a:spcAft>
                <a:spcPts val="0"/>
              </a:spcAft>
              <a:buNone/>
            </a:pPr>
            <a:endParaRPr/>
          </a:p>
        </p:txBody>
      </p:sp>
      <p:sp>
        <p:nvSpPr>
          <p:cNvPr id="506" name="Google Shape;506;p4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49</a:t>
            </a:fld>
            <a:endParaRPr/>
          </a:p>
        </p:txBody>
      </p:sp>
    </p:spTree>
    <p:extLst>
      <p:ext uri="{BB962C8B-B14F-4D97-AF65-F5344CB8AC3E}">
        <p14:creationId xmlns:p14="http://schemas.microsoft.com/office/powerpoint/2010/main" val="112400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27924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5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dirty="0"/>
              <a:t>Datos </a:t>
            </a:r>
            <a:r>
              <a:rPr lang="en-US" dirty="0" err="1"/>
              <a:t>tabulados-Esta</a:t>
            </a:r>
            <a:r>
              <a:rPr lang="en-US" dirty="0"/>
              <a:t> </a:t>
            </a:r>
            <a:r>
              <a:rPr lang="en-US" dirty="0" err="1"/>
              <a:t>definición</a:t>
            </a:r>
            <a:r>
              <a:rPr lang="en-US" dirty="0"/>
              <a:t> es de </a:t>
            </a:r>
            <a:r>
              <a:rPr lang="en-US" sz="1200" dirty="0">
                <a:solidFill>
                  <a:schemeClr val="dk1"/>
                </a:solidFill>
                <a:latin typeface="Calibri"/>
                <a:ea typeface="Calibri"/>
                <a:cs typeface="Calibri"/>
                <a:sym typeface="Calibri"/>
              </a:rPr>
              <a:t>OSHA.</a:t>
            </a:r>
            <a:endParaRPr lang="en-US" dirty="0"/>
          </a:p>
        </p:txBody>
      </p:sp>
      <p:sp>
        <p:nvSpPr>
          <p:cNvPr id="517" name="Google Shape;517;p5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50</a:t>
            </a:fld>
            <a:endParaRPr/>
          </a:p>
        </p:txBody>
      </p:sp>
    </p:spTree>
    <p:extLst>
      <p:ext uri="{BB962C8B-B14F-4D97-AF65-F5344CB8AC3E}">
        <p14:creationId xmlns:p14="http://schemas.microsoft.com/office/powerpoint/2010/main" val="17361134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5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a:solidFill>
                  <a:srgbClr val="000000"/>
                </a:solidFill>
                <a:effectLst/>
                <a:latin typeface="Arial" panose="020B0604020202020204" pitchFamily="34" charset="0"/>
              </a:rPr>
              <a:t>Estos datos de Agencia de Estadísticas Laborales enseñan el número de incidentes fatales en la construcción, el trabajo de zanjas y excavaciones desde 2013 y 2017, una época de 5 años. No es un número insignificante - en el año 2016 había un muerto cada semana en promedio. Muchos grupos de educación y entrenamiento de OSHA enfoquen en caídas y excavaciones y la seguridad de zanjas mientras ellos asisten a sus empleadores. </a:t>
            </a:r>
            <a:endParaRPr lang="en-US">
              <a:effectLst/>
            </a:endParaRPr>
          </a:p>
          <a:p>
            <a:pPr marL="0" lvl="0" indent="0" algn="l" rtl="0">
              <a:spcBef>
                <a:spcPts val="0"/>
              </a:spcBef>
              <a:spcAft>
                <a:spcPts val="0"/>
              </a:spcAft>
              <a:buNone/>
            </a:pPr>
            <a:endParaRPr/>
          </a:p>
        </p:txBody>
      </p:sp>
      <p:sp>
        <p:nvSpPr>
          <p:cNvPr id="525" name="Google Shape;525;p5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51</a:t>
            </a:fld>
            <a:endParaRPr/>
          </a:p>
        </p:txBody>
      </p:sp>
    </p:spTree>
    <p:extLst>
      <p:ext uri="{BB962C8B-B14F-4D97-AF65-F5344CB8AC3E}">
        <p14:creationId xmlns:p14="http://schemas.microsoft.com/office/powerpoint/2010/main" val="25228347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5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buClr>
                <a:schemeClr val="dk1"/>
              </a:buClr>
              <a:buSzPts val="1200"/>
            </a:pPr>
            <a:r>
              <a:rPr lang="en-US" dirty="0" err="1"/>
              <a:t>Esta</a:t>
            </a:r>
            <a:r>
              <a:rPr lang="en-US" dirty="0"/>
              <a:t> </a:t>
            </a:r>
            <a:r>
              <a:rPr lang="en-US" dirty="0" err="1"/>
              <a:t>lista</a:t>
            </a:r>
            <a:r>
              <a:rPr lang="en-US" dirty="0"/>
              <a:t> del </a:t>
            </a:r>
            <a:r>
              <a:rPr lang="en-US" dirty="0" err="1"/>
              <a:t>reporte</a:t>
            </a:r>
            <a:r>
              <a:rPr lang="en-US" dirty="0"/>
              <a:t> en </a:t>
            </a:r>
            <a:r>
              <a:rPr lang="en-US" dirty="0" err="1"/>
              <a:t>línea</a:t>
            </a:r>
            <a:r>
              <a:rPr lang="en-US" dirty="0"/>
              <a:t> de OSHA </a:t>
            </a:r>
            <a:r>
              <a:rPr lang="en-US" dirty="0" err="1"/>
              <a:t>sobre</a:t>
            </a:r>
            <a:r>
              <a:rPr lang="en-US" dirty="0"/>
              <a:t> </a:t>
            </a:r>
            <a:r>
              <a:rPr lang="en-US" dirty="0" err="1"/>
              <a:t>lesiones</a:t>
            </a:r>
            <a:r>
              <a:rPr lang="en-US" dirty="0"/>
              <a:t> graves </a:t>
            </a:r>
            <a:r>
              <a:rPr lang="en-US" dirty="0" err="1"/>
              <a:t>especifica</a:t>
            </a:r>
            <a:r>
              <a:rPr lang="en-US" dirty="0"/>
              <a:t> 12 </a:t>
            </a:r>
            <a:r>
              <a:rPr lang="en-US" dirty="0" err="1"/>
              <a:t>tipos</a:t>
            </a:r>
            <a:r>
              <a:rPr lang="en-US" dirty="0"/>
              <a:t> </a:t>
            </a:r>
            <a:r>
              <a:rPr lang="en-US" dirty="0" err="1"/>
              <a:t>diferentes</a:t>
            </a:r>
            <a:r>
              <a:rPr lang="en-US" dirty="0"/>
              <a:t> en 81 </a:t>
            </a:r>
            <a:r>
              <a:rPr lang="en-US" dirty="0" err="1"/>
              <a:t>lesiones</a:t>
            </a:r>
            <a:r>
              <a:rPr lang="en-US" dirty="0"/>
              <a:t> graves de </a:t>
            </a:r>
            <a:r>
              <a:rPr lang="en-US" dirty="0" err="1"/>
              <a:t>lesiones</a:t>
            </a:r>
            <a:r>
              <a:rPr lang="en-US" dirty="0"/>
              <a:t> </a:t>
            </a:r>
            <a:r>
              <a:rPr lang="en-US" dirty="0" err="1"/>
              <a:t>reportados</a:t>
            </a:r>
            <a:r>
              <a:rPr lang="en-US" dirty="0"/>
              <a:t> de </a:t>
            </a:r>
            <a:r>
              <a:rPr lang="en-US" dirty="0" err="1"/>
              <a:t>trabajos</a:t>
            </a:r>
            <a:r>
              <a:rPr lang="en-US" dirty="0"/>
              <a:t> en zanjas y </a:t>
            </a:r>
            <a:r>
              <a:rPr lang="en-US" dirty="0" err="1"/>
              <a:t>excavación</a:t>
            </a:r>
            <a:r>
              <a:rPr lang="en-US" dirty="0"/>
              <a:t> </a:t>
            </a:r>
            <a:r>
              <a:rPr lang="en-US" dirty="0" err="1"/>
              <a:t>desde</a:t>
            </a:r>
            <a:r>
              <a:rPr lang="en-US" dirty="0"/>
              <a:t> 2015. Las </a:t>
            </a:r>
            <a:r>
              <a:rPr lang="en-US" dirty="0" err="1"/>
              <a:t>más</a:t>
            </a:r>
            <a:r>
              <a:rPr lang="en-US" dirty="0"/>
              <a:t> </a:t>
            </a:r>
            <a:r>
              <a:rPr lang="en-US" dirty="0" err="1"/>
              <a:t>comunes</a:t>
            </a:r>
            <a:r>
              <a:rPr lang="en-US" dirty="0"/>
              <a:t> que </a:t>
            </a:r>
            <a:r>
              <a:rPr lang="en-US" dirty="0" err="1"/>
              <a:t>ocurren</a:t>
            </a:r>
            <a:r>
              <a:rPr lang="en-US" dirty="0"/>
              <a:t> son </a:t>
            </a:r>
            <a:r>
              <a:rPr lang="en-US" dirty="0" err="1"/>
              <a:t>fracturas</a:t>
            </a:r>
            <a:r>
              <a:rPr lang="en-US" dirty="0"/>
              <a:t>, </a:t>
            </a:r>
            <a:r>
              <a:rPr lang="en-US" dirty="0" err="1"/>
              <a:t>después</a:t>
            </a:r>
            <a:r>
              <a:rPr lang="en-US" dirty="0"/>
              <a:t> dolor, </a:t>
            </a:r>
            <a:r>
              <a:rPr lang="en-US" dirty="0" err="1"/>
              <a:t>traumática</a:t>
            </a:r>
            <a:r>
              <a:rPr lang="en-US" dirty="0"/>
              <a:t>, </a:t>
            </a:r>
            <a:r>
              <a:rPr lang="en-US" dirty="0" err="1"/>
              <a:t>heridas</a:t>
            </a:r>
            <a:r>
              <a:rPr lang="en-US" dirty="0"/>
              <a:t> </a:t>
            </a:r>
            <a:r>
              <a:rPr lang="en-US" dirty="0" err="1"/>
              <a:t>internas</a:t>
            </a:r>
            <a:r>
              <a:rPr lang="en-US" dirty="0"/>
              <a:t>, y </a:t>
            </a:r>
            <a:r>
              <a:rPr lang="en-US" dirty="0" err="1"/>
              <a:t>conmoción</a:t>
            </a:r>
            <a:r>
              <a:rPr lang="en-US" dirty="0"/>
              <a:t> cerebral.</a:t>
            </a:r>
          </a:p>
          <a:p>
            <a:pPr marL="0" lvl="0" indent="0" algn="l" rtl="0">
              <a:spcBef>
                <a:spcPts val="0"/>
              </a:spcBef>
              <a:spcAft>
                <a:spcPts val="0"/>
              </a:spcAft>
              <a:buNone/>
            </a:pPr>
            <a:endParaRPr/>
          </a:p>
        </p:txBody>
      </p:sp>
      <p:sp>
        <p:nvSpPr>
          <p:cNvPr id="535" name="Google Shape;535;p5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52</a:t>
            </a:fld>
            <a:endParaRPr/>
          </a:p>
        </p:txBody>
      </p:sp>
    </p:spTree>
    <p:extLst>
      <p:ext uri="{BB962C8B-B14F-4D97-AF65-F5344CB8AC3E}">
        <p14:creationId xmlns:p14="http://schemas.microsoft.com/office/powerpoint/2010/main" val="38761131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5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rtl="0"/>
            <a:r>
              <a:rPr lang="en-US" sz="1800" b="0" i="0" u="none" strike="noStrike">
                <a:solidFill>
                  <a:srgbClr val="000000"/>
                </a:solidFill>
                <a:effectLst/>
                <a:latin typeface="Arial" panose="020B0604020202020204" pitchFamily="34" charset="0"/>
              </a:rPr>
              <a:t>Esta lista del registro OSHA de heridas severas en línea enseña que 7 tipos de eventos que causó 81 heridas serias desde 2015. Todos los eventos tienen relación con superficies o colapsos de caminar/trabajar. Una caída en una zanja que es 6 pies o más de profundidad también es una caída de herida de bajo nivel. Se puede asumir con seguridad que algunas caídas de altura o en bajos niveles y algunas caídas en excavaciones se clasifican en sola una categoria, asi enseñando menos casos en los registros. </a:t>
            </a:r>
            <a:endParaRPr lang="en-US">
              <a:effectLst/>
            </a:endParaRPr>
          </a:p>
          <a:p>
            <a:pPr rtl="0"/>
            <a:br>
              <a:rPr lang="en-US"/>
            </a:br>
            <a:r>
              <a:rPr lang="en-US" sz="1800" b="0" i="0" u="none" strike="noStrike">
                <a:solidFill>
                  <a:srgbClr val="000000"/>
                </a:solidFill>
                <a:effectLst/>
                <a:latin typeface="Arial" panose="020B0604020202020204" pitchFamily="34" charset="0"/>
              </a:rPr>
              <a:t>Mirando los números, desde 2015-2017 había un promedio de un poco más que 20 incidentes fatales cuando había un promedio de un poco menos que 20 heridas serias por año. Lo que nos dice es que riesgos de colapso y caída siempre deben ser corregidos porque más que la mitad de heridas serias son probable resultar en un muerte.</a:t>
            </a:r>
            <a:endParaRPr lang="en-US">
              <a:effectLst/>
            </a:endParaRPr>
          </a:p>
          <a:p>
            <a:pPr marL="0" lvl="0" indent="0" algn="l" rtl="0">
              <a:spcBef>
                <a:spcPts val="0"/>
              </a:spcBef>
              <a:spcAft>
                <a:spcPts val="0"/>
              </a:spcAft>
              <a:buNone/>
            </a:pPr>
            <a:endParaRPr/>
          </a:p>
        </p:txBody>
      </p:sp>
      <p:sp>
        <p:nvSpPr>
          <p:cNvPr id="544" name="Google Shape;544;p5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31313760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5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rtl="0"/>
            <a:r>
              <a:rPr lang="en-US" sz="1800" b="0" i="0" u="none" strike="noStrike">
                <a:solidFill>
                  <a:srgbClr val="000000"/>
                </a:solidFill>
                <a:effectLst/>
                <a:latin typeface="Arial" panose="020B0604020202020204" pitchFamily="34" charset="0"/>
              </a:rPr>
              <a:t>Esta tabla enseña que el costo directo a los empleadores por no seguir las regulaciones en 1926.651 y 652 - más que $7.5 million! Es solo un aspecto de costo cuando se trata de trabajos de zanjas y excavaciones sin seguridad. Otros costos incluyen:</a:t>
            </a:r>
            <a:endParaRPr lang="en-US">
              <a:effectLst/>
            </a:endParaRPr>
          </a:p>
          <a:p>
            <a:pPr rtl="0"/>
            <a:r>
              <a:rPr lang="en-US" sz="1800" b="0" i="0" u="none" strike="noStrike">
                <a:solidFill>
                  <a:srgbClr val="000000"/>
                </a:solidFill>
                <a:effectLst/>
                <a:latin typeface="Arial" panose="020B0604020202020204" pitchFamily="34" charset="0"/>
              </a:rPr>
              <a:t>Costos médicos para heridas</a:t>
            </a:r>
            <a:endParaRPr lang="en-US">
              <a:effectLst/>
            </a:endParaRPr>
          </a:p>
          <a:p>
            <a:pPr rtl="0"/>
            <a:r>
              <a:rPr lang="en-US" sz="1800" b="0" i="0" u="none" strike="noStrike">
                <a:solidFill>
                  <a:srgbClr val="000000"/>
                </a:solidFill>
                <a:effectLst/>
                <a:latin typeface="Arial" panose="020B0604020202020204" pitchFamily="34" charset="0"/>
              </a:rPr>
              <a:t>Labor y entrenamiento adicional después de una herida</a:t>
            </a:r>
            <a:endParaRPr lang="en-US">
              <a:effectLst/>
            </a:endParaRPr>
          </a:p>
          <a:p>
            <a:pPr rtl="0"/>
            <a:r>
              <a:rPr lang="en-US" sz="1800" b="0" i="0" u="none" strike="noStrike">
                <a:solidFill>
                  <a:srgbClr val="000000"/>
                </a:solidFill>
                <a:effectLst/>
                <a:latin typeface="Arial" panose="020B0604020202020204" pitchFamily="34" charset="0"/>
              </a:rPr>
              <a:t>Productividad y moral perdida</a:t>
            </a:r>
            <a:endParaRPr lang="en-US">
              <a:effectLst/>
            </a:endParaRPr>
          </a:p>
          <a:p>
            <a:pPr rtl="0"/>
            <a:r>
              <a:rPr lang="en-US" sz="1800" b="0" i="0" u="none" strike="noStrike">
                <a:solidFill>
                  <a:srgbClr val="000000"/>
                </a:solidFill>
                <a:effectLst/>
                <a:latin typeface="Arial" panose="020B0604020202020204" pitchFamily="34" charset="0"/>
              </a:rPr>
              <a:t>Gastos de estructura aumentado</a:t>
            </a:r>
            <a:endParaRPr lang="en-US">
              <a:effectLst/>
            </a:endParaRPr>
          </a:p>
          <a:p>
            <a:pPr rtl="0"/>
            <a:r>
              <a:rPr lang="en-US" sz="1800" b="0" i="0" u="none" strike="noStrike">
                <a:solidFill>
                  <a:srgbClr val="000000"/>
                </a:solidFill>
                <a:effectLst/>
                <a:latin typeface="Arial" panose="020B0604020202020204" pitchFamily="34" charset="0"/>
              </a:rPr>
              <a:t>Costos de seguros</a:t>
            </a:r>
            <a:endParaRPr lang="en-US">
              <a:effectLst/>
            </a:endParaRPr>
          </a:p>
          <a:p>
            <a:pPr rtl="0"/>
            <a:r>
              <a:rPr lang="en-US" sz="1800" b="0" i="0" u="none" strike="noStrike">
                <a:solidFill>
                  <a:srgbClr val="000000"/>
                </a:solidFill>
                <a:effectLst/>
                <a:latin typeface="Arial" panose="020B0604020202020204" pitchFamily="34" charset="0"/>
              </a:rPr>
              <a:t>Ingresos perdidos</a:t>
            </a:r>
            <a:endParaRPr lang="en-US">
              <a:effectLst/>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53" name="Google Shape;553;p5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54</a:t>
            </a:fld>
            <a:endParaRPr/>
          </a:p>
        </p:txBody>
      </p:sp>
    </p:spTree>
    <p:extLst>
      <p:ext uri="{BB962C8B-B14F-4D97-AF65-F5344CB8AC3E}">
        <p14:creationId xmlns:p14="http://schemas.microsoft.com/office/powerpoint/2010/main" val="24449168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5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5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dirty="0" err="1"/>
              <a:t>Repase</a:t>
            </a:r>
            <a:r>
              <a:rPr lang="en-US" dirty="0"/>
              <a:t> los </a:t>
            </a:r>
            <a:r>
              <a:rPr lang="en-US" dirty="0" err="1"/>
              <a:t>costos</a:t>
            </a:r>
            <a:r>
              <a:rPr lang="en-US" dirty="0"/>
              <a:t> </a:t>
            </a:r>
            <a:r>
              <a:rPr lang="en-US" dirty="0" err="1"/>
              <a:t>directos</a:t>
            </a:r>
            <a:r>
              <a:rPr lang="en-US" dirty="0"/>
              <a:t> de las </a:t>
            </a:r>
            <a:r>
              <a:rPr lang="en-US" dirty="0" err="1"/>
              <a:t>lesiones</a:t>
            </a:r>
            <a:r>
              <a:rPr lang="en-US" dirty="0"/>
              <a:t> </a:t>
            </a:r>
            <a:r>
              <a:rPr lang="en-US" dirty="0" err="1"/>
              <a:t>laborales</a:t>
            </a:r>
            <a:r>
              <a:rPr lang="en-US" dirty="0"/>
              <a:t> con la </a:t>
            </a:r>
            <a:r>
              <a:rPr lang="en-US" dirty="0" err="1"/>
              <a:t>clase</a:t>
            </a:r>
            <a:r>
              <a:rPr lang="en-US" dirty="0"/>
              <a:t>.</a:t>
            </a:r>
            <a:endParaRPr dirty="0"/>
          </a:p>
        </p:txBody>
      </p:sp>
      <p:sp>
        <p:nvSpPr>
          <p:cNvPr id="563" name="Google Shape;563;p5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55</a:t>
            </a:fld>
            <a:endParaRPr/>
          </a:p>
        </p:txBody>
      </p:sp>
    </p:spTree>
    <p:extLst>
      <p:ext uri="{BB962C8B-B14F-4D97-AF65-F5344CB8AC3E}">
        <p14:creationId xmlns:p14="http://schemas.microsoft.com/office/powerpoint/2010/main" val="31886967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5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buClr>
                <a:schemeClr val="dk1"/>
              </a:buClr>
              <a:buSzPts val="1200"/>
            </a:pPr>
            <a:r>
              <a:rPr lang="en-US" dirty="0"/>
              <a:t>Repase los costos indirectos de las lesiones laborales con la </a:t>
            </a:r>
            <a:r>
              <a:rPr lang="en-US" dirty="0" err="1"/>
              <a:t>clase</a:t>
            </a:r>
            <a:r>
              <a:rPr lang="en-US" dirty="0"/>
              <a:t>.</a:t>
            </a:r>
            <a:endParaRPr dirty="0"/>
          </a:p>
          <a:p>
            <a:pPr marL="0" lvl="0" indent="0" algn="l" rtl="0">
              <a:spcBef>
                <a:spcPts val="0"/>
              </a:spcBef>
              <a:spcAft>
                <a:spcPts val="0"/>
              </a:spcAft>
              <a:buNone/>
            </a:pPr>
            <a:endParaRPr/>
          </a:p>
        </p:txBody>
      </p:sp>
      <p:sp>
        <p:nvSpPr>
          <p:cNvPr id="572" name="Google Shape;572;p5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56</a:t>
            </a:fld>
            <a:endParaRPr/>
          </a:p>
        </p:txBody>
      </p:sp>
    </p:spTree>
    <p:extLst>
      <p:ext uri="{BB962C8B-B14F-4D97-AF65-F5344CB8AC3E}">
        <p14:creationId xmlns:p14="http://schemas.microsoft.com/office/powerpoint/2010/main" val="2956557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5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80" name="Google Shape;580;p5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23454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58</a:t>
            </a:fld>
            <a:endParaRPr/>
          </a:p>
        </p:txBody>
      </p:sp>
      <p:sp>
        <p:nvSpPr>
          <p:cNvPr id="587" name="Google Shape;587;p5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8" name="Google Shape;588;p5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99928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01" name="Google Shape;601;p5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42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9680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6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60</a:t>
            </a:fld>
            <a:endParaRPr/>
          </a:p>
        </p:txBody>
      </p:sp>
      <p:sp>
        <p:nvSpPr>
          <p:cNvPr id="609" name="Google Shape;609;p6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0" name="Google Shape;610;p6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06881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6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18" name="Google Shape;618;p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84634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6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dirty="0"/>
              <a:t>Nombre </a:t>
            </a:r>
            <a:r>
              <a:rPr lang="en-US" dirty="0" err="1"/>
              <a:t>algunos</a:t>
            </a:r>
            <a:r>
              <a:rPr lang="en-US" dirty="0"/>
              <a:t> </a:t>
            </a:r>
            <a:r>
              <a:rPr lang="en-US" dirty="0" err="1"/>
              <a:t>peligros</a:t>
            </a:r>
            <a:r>
              <a:rPr lang="en-US" dirty="0"/>
              <a:t> </a:t>
            </a:r>
            <a:r>
              <a:rPr lang="en-US" dirty="0" err="1"/>
              <a:t>asociados</a:t>
            </a:r>
            <a:r>
              <a:rPr lang="en-US" dirty="0"/>
              <a:t> con </a:t>
            </a:r>
            <a:r>
              <a:rPr lang="en-US" dirty="0" err="1"/>
              <a:t>servicios</a:t>
            </a:r>
            <a:r>
              <a:rPr lang="en-US" dirty="0"/>
              <a:t> </a:t>
            </a:r>
            <a:r>
              <a:rPr lang="en-US" dirty="0" err="1"/>
              <a:t>públicos</a:t>
            </a:r>
            <a:r>
              <a:rPr lang="en-US" dirty="0"/>
              <a:t> </a:t>
            </a:r>
            <a:r>
              <a:rPr lang="en-US" dirty="0" err="1"/>
              <a:t>subterráneos</a:t>
            </a:r>
            <a:r>
              <a:rPr lang="en-US" dirty="0"/>
              <a:t> y las zanjas (</a:t>
            </a:r>
            <a:r>
              <a:rPr lang="en-US" dirty="0" err="1"/>
              <a:t>puede</a:t>
            </a:r>
            <a:r>
              <a:rPr lang="en-US" dirty="0"/>
              <a:t> ser de la </a:t>
            </a:r>
            <a:r>
              <a:rPr lang="en-US" dirty="0" err="1"/>
              <a:t>foto</a:t>
            </a:r>
            <a:r>
              <a:rPr lang="en-US" dirty="0"/>
              <a:t> o no).</a:t>
            </a:r>
          </a:p>
          <a:p>
            <a:pPr marL="0" indent="0"/>
            <a:r>
              <a:rPr lang="en-US" dirty="0"/>
              <a:t>Foto-</a:t>
            </a:r>
            <a:r>
              <a:rPr lang="en-US" dirty="0" err="1"/>
              <a:t>trabajo</a:t>
            </a:r>
            <a:r>
              <a:rPr lang="en-US" dirty="0"/>
              <a:t> de zanjas con </a:t>
            </a:r>
            <a:r>
              <a:rPr lang="en-US" dirty="0" err="1"/>
              <a:t>múltiples</a:t>
            </a:r>
            <a:r>
              <a:rPr lang="en-US" dirty="0"/>
              <a:t> </a:t>
            </a:r>
            <a:r>
              <a:rPr lang="en-US" dirty="0" err="1"/>
              <a:t>servicios</a:t>
            </a:r>
            <a:r>
              <a:rPr lang="en-US" dirty="0"/>
              <a:t> </a:t>
            </a:r>
            <a:r>
              <a:rPr lang="en-US" dirty="0" err="1"/>
              <a:t>públicos</a:t>
            </a:r>
            <a:r>
              <a:rPr lang="en-US" dirty="0"/>
              <a:t>.</a:t>
            </a:r>
          </a:p>
          <a:p>
            <a:pPr marL="0" indent="0"/>
            <a:r>
              <a:rPr lang="en-US" dirty="0" err="1"/>
              <a:t>Crédito</a:t>
            </a:r>
            <a:r>
              <a:rPr lang="en-US" dirty="0"/>
              <a:t> de la </a:t>
            </a:r>
            <a:r>
              <a:rPr lang="en-US" dirty="0" err="1"/>
              <a:t>foto</a:t>
            </a:r>
            <a:r>
              <a:rPr lang="en-US" dirty="0"/>
              <a:t> a la </a:t>
            </a:r>
            <a:r>
              <a:rPr lang="en-US" dirty="0" err="1"/>
              <a:t>izquierda</a:t>
            </a:r>
            <a:r>
              <a:rPr lang="en-US" sz="1200" dirty="0">
                <a:solidFill>
                  <a:schemeClr val="dk1"/>
                </a:solidFill>
                <a:latin typeface="Calibri"/>
                <a:ea typeface="Calibri"/>
                <a:cs typeface="Calibri"/>
                <a:sym typeface="Calibri"/>
              </a:rPr>
              <a:t> – </a:t>
            </a:r>
            <a:r>
              <a:rPr lang="en-US" sz="1200" dirty="0"/>
              <a:t>OSHA.</a:t>
            </a:r>
            <a:endParaRPr dirty="0"/>
          </a:p>
          <a:p>
            <a:pPr marL="0" lvl="0" indent="0" algn="l"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https://www.osha.gov/SLTC/etools/hurricane/trenches.html</a:t>
            </a:r>
            <a:endParaRPr dirty="0"/>
          </a:p>
          <a:p>
            <a:pPr marL="0" indent="0"/>
            <a:r>
              <a:rPr lang="en-US" u="sng" dirty="0" err="1"/>
              <a:t>Crédito</a:t>
            </a:r>
            <a:r>
              <a:rPr lang="en-US" u="sng" dirty="0"/>
              <a:t> de la </a:t>
            </a:r>
            <a:r>
              <a:rPr lang="en-US" u="sng" dirty="0" err="1"/>
              <a:t>foto</a:t>
            </a:r>
            <a:r>
              <a:rPr lang="en-US" u="sng" dirty="0"/>
              <a:t> a la </a:t>
            </a:r>
            <a:r>
              <a:rPr lang="en-US" u="sng" dirty="0" err="1"/>
              <a:t>derecha</a:t>
            </a:r>
            <a:r>
              <a:rPr lang="en-US" u="sng" dirty="0"/>
              <a:t>-MN</a:t>
            </a:r>
            <a:r>
              <a:rPr lang="en-US" sz="1200" u="sng" dirty="0">
                <a:solidFill>
                  <a:schemeClr val="dk1"/>
                </a:solidFill>
                <a:latin typeface="Calibri"/>
                <a:ea typeface="Calibri"/>
                <a:cs typeface="Calibri"/>
                <a:sym typeface="Calibri"/>
              </a:rPr>
              <a:t> DPS</a:t>
            </a:r>
            <a:endParaRPr dirty="0"/>
          </a:p>
          <a:p>
            <a:pPr marL="0" lvl="0" indent="0" algn="l"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https://dps.mn.gov/divisions/ops/Pages/gopher-state-one-call.aspx</a:t>
            </a:r>
            <a:endParaRPr dirty="0"/>
          </a:p>
          <a:p>
            <a:pPr marL="0" lvl="0" indent="0" algn="l" rtl="0">
              <a:spcBef>
                <a:spcPts val="0"/>
              </a:spcBef>
              <a:spcAft>
                <a:spcPts val="0"/>
              </a:spcAft>
              <a:buNone/>
            </a:pPr>
            <a:r>
              <a:rPr lang="en-US" sz="1200" b="1"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a:p>
        </p:txBody>
      </p:sp>
      <p:sp>
        <p:nvSpPr>
          <p:cNvPr id="631" name="Google Shape;631;p6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62</a:t>
            </a:fld>
            <a:endParaRPr/>
          </a:p>
        </p:txBody>
      </p:sp>
    </p:spTree>
    <p:extLst>
      <p:ext uri="{BB962C8B-B14F-4D97-AF65-F5344CB8AC3E}">
        <p14:creationId xmlns:p14="http://schemas.microsoft.com/office/powerpoint/2010/main" val="12272382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6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42" name="Google Shape;642;p6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293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6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a:t>Servicios públicos subterráneaos-La liberación de energía es el peligro primario con los servicios públicos subterráneos.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indent="0"/>
            <a:r>
              <a:rPr lang="en-US"/>
              <a:t>Dañar o entrar en contacto con servicios públicos subterráneos es una causa mayor de lesiones.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indent="0"/>
            <a:r>
              <a:rPr lang="en-US"/>
              <a:t>Evitar el área es la manera más fácil de protegerse de estos peligros. La próxima mejor cosa  </a:t>
            </a:r>
            <a:r>
              <a:rPr lang="en-US" sz="1200">
                <a:solidFill>
                  <a:schemeClr val="dk1"/>
                </a:solidFill>
                <a:latin typeface="Calibri"/>
                <a:ea typeface="Calibri"/>
                <a:cs typeface="Calibri"/>
                <a:sym typeface="Calibri"/>
              </a:rPr>
              <a:t>The next best thing is releasing stored energy in them before locating and carefully digging until they are reached. Once they are out, protecting them from contact damage or from lack of support are key. Additional details on hazards are below.</a:t>
            </a:r>
            <a:endParaRPr/>
          </a:p>
          <a:p>
            <a:pPr marL="0" indent="0"/>
            <a:r>
              <a:rPr lang="en-US"/>
              <a:t>Gás natural-explosivo</a:t>
            </a:r>
            <a:r>
              <a:rPr lang="en-US" sz="1200">
                <a:solidFill>
                  <a:schemeClr val="dk1"/>
                </a:solidFill>
                <a:latin typeface="Calibri"/>
                <a:ea typeface="Calibri"/>
                <a:cs typeface="Calibri"/>
                <a:sym typeface="Calibri"/>
              </a:rPr>
              <a:t>, </a:t>
            </a:r>
            <a:r>
              <a:rPr lang="en-US"/>
              <a:t>inflamable</a:t>
            </a:r>
            <a:r>
              <a:rPr lang="en-US" sz="1200">
                <a:solidFill>
                  <a:schemeClr val="dk1"/>
                </a:solidFill>
                <a:latin typeface="Calibri"/>
                <a:ea typeface="Calibri"/>
                <a:cs typeface="Calibri"/>
                <a:sym typeface="Calibri"/>
              </a:rPr>
              <a:t>, </a:t>
            </a:r>
            <a:r>
              <a:rPr lang="en-US"/>
              <a:t>desplaza el oxígeno.</a:t>
            </a:r>
            <a:endParaRPr/>
          </a:p>
          <a:p>
            <a:pPr marL="0" lvl="0" indent="0" algn="l" rtl="0">
              <a:spcBef>
                <a:spcPts val="0"/>
              </a:spcBef>
              <a:spcAft>
                <a:spcPts val="0"/>
              </a:spcAft>
              <a:buNone/>
            </a:pPr>
            <a:r>
              <a:rPr lang="en-US"/>
              <a:t>Acantarillado-tóxico</a:t>
            </a:r>
            <a:endParaRPr/>
          </a:p>
          <a:p>
            <a:pPr marL="0" indent="0"/>
            <a:r>
              <a:rPr lang="en-US"/>
              <a:t>Agua-debilita las paredes de excavación, es un peligro de ahogo, puede impedir la colocación de salidas en la zanja.</a:t>
            </a:r>
            <a:endParaRPr/>
          </a:p>
          <a:p>
            <a:pPr marL="0" lvl="0" indent="0" algn="l" rtl="0">
              <a:spcBef>
                <a:spcPts val="0"/>
              </a:spcBef>
              <a:spcAft>
                <a:spcPts val="0"/>
              </a:spcAft>
              <a:buNone/>
            </a:pPr>
            <a:r>
              <a:rPr lang="en-US"/>
              <a:t>Eléctrico-electrocución</a:t>
            </a:r>
            <a:endParaRPr/>
          </a:p>
          <a:p>
            <a:pPr marL="0" lvl="0" indent="0" algn="l" rtl="0">
              <a:spcBef>
                <a:spcPts val="0"/>
              </a:spcBef>
              <a:spcAft>
                <a:spcPts val="0"/>
              </a:spcAft>
              <a:buNone/>
            </a:pPr>
            <a:r>
              <a:rPr lang="en-US"/>
              <a:t>Comunicación-electrocución</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Agua Pluvial-puede obstaculizar el control de la erosion erosion, es un peligro de ahogo, and puede llevar producto </a:t>
            </a:r>
            <a:r>
              <a:rPr lang="en-US" b="0" i="0">
                <a:solidFill>
                  <a:srgbClr val="222222"/>
                </a:solidFill>
                <a:effectLst/>
                <a:latin typeface="Georgia" panose="02000000000000000000" pitchFamily="2" charset="0"/>
              </a:rPr>
              <a:t>químico</a:t>
            </a:r>
            <a:endParaRPr b="0"/>
          </a:p>
          <a:p>
            <a:pPr marL="0" lvl="0" indent="0" algn="l" rtl="0">
              <a:spcBef>
                <a:spcPts val="0"/>
              </a:spcBef>
              <a:spcAft>
                <a:spcPts val="0"/>
              </a:spcAft>
              <a:buNone/>
            </a:pPr>
            <a:endParaRPr/>
          </a:p>
        </p:txBody>
      </p:sp>
      <p:sp>
        <p:nvSpPr>
          <p:cNvPr id="656" name="Google Shape;656;p6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64</a:t>
            </a:fld>
            <a:endParaRPr/>
          </a:p>
        </p:txBody>
      </p:sp>
    </p:spTree>
    <p:extLst>
      <p:ext uri="{BB962C8B-B14F-4D97-AF65-F5344CB8AC3E}">
        <p14:creationId xmlns:p14="http://schemas.microsoft.com/office/powerpoint/2010/main" val="4824727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6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dirty="0"/>
              <a:t>Nombre </a:t>
            </a:r>
            <a:r>
              <a:rPr lang="en-US" dirty="0" err="1"/>
              <a:t>algunos</a:t>
            </a:r>
            <a:r>
              <a:rPr lang="en-US" dirty="0"/>
              <a:t> </a:t>
            </a:r>
            <a:r>
              <a:rPr lang="en-US" dirty="0" err="1"/>
              <a:t>peligros</a:t>
            </a:r>
            <a:r>
              <a:rPr lang="en-US" dirty="0"/>
              <a:t> </a:t>
            </a:r>
            <a:r>
              <a:rPr lang="en-US" dirty="0" err="1"/>
              <a:t>asociados</a:t>
            </a:r>
            <a:r>
              <a:rPr lang="en-US" dirty="0"/>
              <a:t> con </a:t>
            </a:r>
            <a:r>
              <a:rPr lang="en-US" dirty="0" err="1"/>
              <a:t>acceso</a:t>
            </a:r>
            <a:r>
              <a:rPr lang="en-US" dirty="0"/>
              <a:t> y </a:t>
            </a:r>
            <a:r>
              <a:rPr lang="en-US" dirty="0" err="1"/>
              <a:t>salida</a:t>
            </a:r>
            <a:r>
              <a:rPr lang="en-US" dirty="0"/>
              <a:t> (</a:t>
            </a:r>
            <a:r>
              <a:rPr lang="en-US" dirty="0" err="1"/>
              <a:t>puede</a:t>
            </a:r>
            <a:r>
              <a:rPr lang="en-US" dirty="0"/>
              <a:t> ser de la </a:t>
            </a:r>
            <a:r>
              <a:rPr lang="en-US" dirty="0" err="1"/>
              <a:t>foto</a:t>
            </a:r>
            <a:r>
              <a:rPr lang="en-US" dirty="0"/>
              <a:t> o no)</a:t>
            </a:r>
          </a:p>
          <a:p>
            <a:pPr marL="0" indent="0"/>
            <a:r>
              <a:rPr lang="en-US" dirty="0" err="1"/>
              <a:t>Crédito</a:t>
            </a:r>
            <a:r>
              <a:rPr lang="en-US" dirty="0"/>
              <a:t> de la </a:t>
            </a:r>
            <a:r>
              <a:rPr lang="en-US" dirty="0" err="1"/>
              <a:t>foto</a:t>
            </a:r>
            <a:r>
              <a:rPr lang="en-US" dirty="0"/>
              <a:t> a la </a:t>
            </a:r>
            <a:r>
              <a:rPr lang="en-US" dirty="0" err="1"/>
              <a:t>izquierda</a:t>
            </a:r>
            <a:r>
              <a:rPr lang="en-US" dirty="0"/>
              <a:t>-creative</a:t>
            </a:r>
            <a:r>
              <a:rPr lang="en-US" sz="1200" dirty="0">
                <a:solidFill>
                  <a:schemeClr val="dk1"/>
                </a:solidFill>
                <a:latin typeface="Calibri"/>
                <a:ea typeface="Calibri"/>
                <a:cs typeface="Calibri"/>
                <a:sym typeface="Calibri"/>
              </a:rPr>
              <a:t> commons.</a:t>
            </a:r>
            <a:endParaRPr lang="en-US"/>
          </a:p>
          <a:p>
            <a:pPr marL="0" indent="0"/>
            <a:r>
              <a:rPr lang="en-US" dirty="0" err="1"/>
              <a:t>Crédito</a:t>
            </a:r>
            <a:r>
              <a:rPr lang="en-US" dirty="0"/>
              <a:t> de la </a:t>
            </a:r>
            <a:r>
              <a:rPr lang="en-US" dirty="0" err="1"/>
              <a:t>foto</a:t>
            </a:r>
            <a:r>
              <a:rPr lang="en-US" dirty="0"/>
              <a:t> a la </a:t>
            </a:r>
            <a:r>
              <a:rPr lang="en-US" dirty="0" err="1"/>
              <a:t>derecha</a:t>
            </a:r>
            <a:r>
              <a:rPr lang="en-US" dirty="0"/>
              <a:t> </a:t>
            </a:r>
            <a:r>
              <a:rPr lang="en-US" sz="1200" dirty="0">
                <a:solidFill>
                  <a:schemeClr val="dk1"/>
                </a:solidFill>
                <a:latin typeface="Calibri"/>
                <a:ea typeface="Calibri"/>
                <a:cs typeface="Calibri"/>
                <a:sym typeface="Calibri"/>
              </a:rPr>
              <a:t>– </a:t>
            </a:r>
            <a:r>
              <a:rPr lang="en-US" sz="1200" dirty="0"/>
              <a:t>MNOSHA</a:t>
            </a:r>
            <a:endParaRPr dirty="0"/>
          </a:p>
          <a:p>
            <a:pPr marL="0" lvl="0" indent="0" algn="l"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https://dli.mn.gov/sites/default/files/pdf/construc_sem_excavation_trenching_0317.pdf</a:t>
            </a:r>
            <a:endParaRPr dirty="0"/>
          </a:p>
          <a:p>
            <a:pPr marL="0" lvl="0" indent="0" algn="l" rtl="0">
              <a:spcBef>
                <a:spcPts val="0"/>
              </a:spcBef>
              <a:spcAft>
                <a:spcPts val="0"/>
              </a:spcAft>
              <a:buNone/>
            </a:pPr>
            <a:endParaRPr/>
          </a:p>
        </p:txBody>
      </p:sp>
      <p:sp>
        <p:nvSpPr>
          <p:cNvPr id="665" name="Google Shape;665;p6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65</a:t>
            </a:fld>
            <a:endParaRPr/>
          </a:p>
        </p:txBody>
      </p:sp>
    </p:spTree>
    <p:extLst>
      <p:ext uri="{BB962C8B-B14F-4D97-AF65-F5344CB8AC3E}">
        <p14:creationId xmlns:p14="http://schemas.microsoft.com/office/powerpoint/2010/main" val="8250105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6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75" name="Google Shape;675;p6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0863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6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6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a:t>Acceso y salida-no tener una manera segura de entrada y salida de una excavación es un peligro. Si los trabajadores necesitan evacuar de una excavación, su salida no puede estar muy lejos porque demoraría demasiado para que salieran. No se puede esperar que los trabajadores salgan de una zanja usando las paredes, servicios públicos, u otro equipo - fácilmente podrían tropezar, deslizarse, o caerse y lesionarse. Si el medio de entrada o salida no está diseñada correctamente y se derrumba, los trabajadores podrían aplastarse o quedarse atrapados por el suelo o el equipo.</a:t>
            </a:r>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indent="0"/>
            <a:r>
              <a:rPr lang="en-US"/>
              <a:t>Las causas primarias de estos peligros son no colocar acceso y salida apropiadamente (según las regulaciones) o ni tener nada. A veces, la colocación está correcta, pero los trabajadores no lo usan, lo que hace la causa relacionada al sistema. Tal vez los trabajadores no fueron instruídos cómo o no tienen la expectativa de usarlo. </a:t>
            </a:r>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indent="0"/>
            <a:r>
              <a:rPr lang="en-US"/>
              <a:t>Los remedios a estos peligros incluyen tener el número suficiente y ubicaciones apropiadas de entradas y salidas, y la separación de vehículos y equipo de peatones.</a:t>
            </a:r>
            <a:endParaRPr/>
          </a:p>
          <a:p>
            <a:pPr marL="0" lvl="0" indent="0" algn="l" rtl="0">
              <a:spcBef>
                <a:spcPts val="0"/>
              </a:spcBef>
              <a:spcAft>
                <a:spcPts val="0"/>
              </a:spcAft>
              <a:buNone/>
            </a:pPr>
            <a:endParaRPr/>
          </a:p>
        </p:txBody>
      </p:sp>
      <p:sp>
        <p:nvSpPr>
          <p:cNvPr id="687" name="Google Shape;687;p6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67</a:t>
            </a:fld>
            <a:endParaRPr/>
          </a:p>
        </p:txBody>
      </p:sp>
    </p:spTree>
    <p:extLst>
      <p:ext uri="{BB962C8B-B14F-4D97-AF65-F5344CB8AC3E}">
        <p14:creationId xmlns:p14="http://schemas.microsoft.com/office/powerpoint/2010/main" val="2579956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6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dirty="0"/>
              <a:t>Nombre </a:t>
            </a:r>
            <a:r>
              <a:rPr lang="en-US" dirty="0" err="1"/>
              <a:t>algunos</a:t>
            </a:r>
            <a:r>
              <a:rPr lang="en-US" dirty="0"/>
              <a:t> </a:t>
            </a:r>
            <a:r>
              <a:rPr lang="en-US" dirty="0" err="1"/>
              <a:t>peligros</a:t>
            </a:r>
            <a:r>
              <a:rPr lang="en-US" dirty="0"/>
              <a:t> </a:t>
            </a:r>
            <a:r>
              <a:rPr lang="en-US" dirty="0" err="1"/>
              <a:t>asociados</a:t>
            </a:r>
            <a:r>
              <a:rPr lang="en-US" dirty="0"/>
              <a:t> con </a:t>
            </a:r>
            <a:r>
              <a:rPr lang="en-US" dirty="0" err="1"/>
              <a:t>vehículos</a:t>
            </a:r>
            <a:r>
              <a:rPr lang="en-US" dirty="0"/>
              <a:t> y </a:t>
            </a:r>
            <a:r>
              <a:rPr lang="en-US" dirty="0" err="1"/>
              <a:t>equipo</a:t>
            </a:r>
            <a:r>
              <a:rPr lang="en-US" dirty="0"/>
              <a:t> (</a:t>
            </a:r>
            <a:r>
              <a:rPr lang="en-US" dirty="0" err="1"/>
              <a:t>puede</a:t>
            </a:r>
            <a:r>
              <a:rPr lang="en-US" dirty="0"/>
              <a:t> ser de la </a:t>
            </a:r>
            <a:r>
              <a:rPr lang="en-US" dirty="0" err="1"/>
              <a:t>foto</a:t>
            </a:r>
            <a:r>
              <a:rPr lang="en-US" dirty="0"/>
              <a:t> o no).</a:t>
            </a:r>
          </a:p>
          <a:p>
            <a:pPr marL="0" indent="0"/>
            <a:r>
              <a:rPr lang="en-US" dirty="0"/>
              <a:t>Foto a la </a:t>
            </a:r>
            <a:r>
              <a:rPr lang="en-US" dirty="0" err="1"/>
              <a:t>izquierda</a:t>
            </a:r>
            <a:r>
              <a:rPr lang="en-US" dirty="0"/>
              <a:t> </a:t>
            </a:r>
            <a:r>
              <a:rPr lang="en-US" dirty="0" err="1"/>
              <a:t>usada</a:t>
            </a:r>
            <a:r>
              <a:rPr lang="en-US" dirty="0"/>
              <a:t> con </a:t>
            </a:r>
            <a:r>
              <a:rPr lang="en-US" dirty="0" err="1"/>
              <a:t>permiso</a:t>
            </a:r>
            <a:r>
              <a:rPr lang="en-US" dirty="0"/>
              <a:t> de</a:t>
            </a:r>
            <a:r>
              <a:rPr lang="en-US" sz="1200" dirty="0">
                <a:solidFill>
                  <a:schemeClr val="dk1"/>
                </a:solidFill>
                <a:latin typeface="Calibri"/>
                <a:ea typeface="Calibri"/>
                <a:cs typeface="Calibri"/>
                <a:sym typeface="Calibri"/>
              </a:rPr>
              <a:t> Benjamin Yaney.</a:t>
            </a:r>
            <a:endParaRPr lang="en-US" dirty="0"/>
          </a:p>
          <a:p>
            <a:pPr marL="0" indent="0"/>
            <a:r>
              <a:rPr lang="en-US" dirty="0" err="1"/>
              <a:t>Crédito</a:t>
            </a:r>
            <a:r>
              <a:rPr lang="en-US" dirty="0"/>
              <a:t> de la </a:t>
            </a:r>
            <a:r>
              <a:rPr lang="en-US" dirty="0" err="1"/>
              <a:t>foto</a:t>
            </a:r>
            <a:r>
              <a:rPr lang="en-US" dirty="0"/>
              <a:t> a la </a:t>
            </a:r>
            <a:r>
              <a:rPr lang="en-US" dirty="0" err="1"/>
              <a:t>derecha</a:t>
            </a:r>
            <a:r>
              <a:rPr lang="en-US" dirty="0"/>
              <a:t> </a:t>
            </a:r>
            <a:r>
              <a:rPr lang="en-US" sz="1200" dirty="0">
                <a:solidFill>
                  <a:schemeClr val="dk1"/>
                </a:solidFill>
                <a:latin typeface="Calibri"/>
                <a:ea typeface="Calibri"/>
                <a:cs typeface="Calibri"/>
                <a:sym typeface="Calibri"/>
              </a:rPr>
              <a:t>– </a:t>
            </a:r>
            <a:r>
              <a:rPr lang="en-US" sz="1200" dirty="0"/>
              <a:t>OSHA</a:t>
            </a:r>
            <a:endParaRPr dirty="0"/>
          </a:p>
          <a:p>
            <a:pPr marL="0" lvl="0" indent="0" algn="l"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https://www.osha.gov/SLTC/etools/construction/trenching/mainpage.html</a:t>
            </a:r>
            <a:endParaRPr dirty="0"/>
          </a:p>
          <a:p>
            <a:pPr marL="0" lvl="0" indent="0" algn="l" rtl="0">
              <a:spcBef>
                <a:spcPts val="0"/>
              </a:spcBef>
              <a:spcAft>
                <a:spcPts val="0"/>
              </a:spcAft>
              <a:buNone/>
            </a:pPr>
            <a:endParaRPr/>
          </a:p>
        </p:txBody>
      </p:sp>
      <p:sp>
        <p:nvSpPr>
          <p:cNvPr id="696" name="Google Shape;696;p6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68</a:t>
            </a:fld>
            <a:endParaRPr/>
          </a:p>
        </p:txBody>
      </p:sp>
    </p:spTree>
    <p:extLst>
      <p:ext uri="{BB962C8B-B14F-4D97-AF65-F5344CB8AC3E}">
        <p14:creationId xmlns:p14="http://schemas.microsoft.com/office/powerpoint/2010/main" val="31998739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6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06" name="Google Shape;706;p6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659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12698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7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r>
              <a:rPr lang="en-US" dirty="0"/>
              <a:t>Equipo y tráfico vehicular-los vehículos al rededor de las zanjas y excavaciones también son peligros. Esto puede incluir tráfico además de equipo en el sitio de trabajo. Cualquier vehículo que accidentalmente entra en una zanja o excavación es malo para el motorista y para cualquier persona trabajando en el área. El suelo, rocas, u otras piezas de tierra que se remueven de la excavación pueden caer y causar lesiones a los trabajadores cerca. Muchas veces, puede ser difícil para los operadores del equipo estar conscientes de </a:t>
            </a:r>
            <a:r>
              <a:rPr lang="en-US" i="1" dirty="0"/>
              <a:t>quien</a:t>
            </a:r>
            <a:r>
              <a:rPr lang="en-US" dirty="0"/>
              <a:t> está en su. área de trabajo porque están enfocados en </a:t>
            </a:r>
            <a:r>
              <a:rPr lang="en-US" i="1" dirty="0"/>
              <a:t>lo que</a:t>
            </a:r>
            <a:r>
              <a:rPr lang="en-US"/>
              <a:t>  están trabajando, entonces existe la posibilidad de ser golpeado por operaciones de excavación, carga, y descarga.</a:t>
            </a:r>
            <a:endParaRPr lang="en-US"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indent="0"/>
            <a:r>
              <a:rPr lang="en-US"/>
              <a:t>Las causas incluyen falta de equipo. de advertencia y barreras.</a:t>
            </a:r>
            <a:r>
              <a:rPr lang="en-US" sz="1200">
                <a:solidFill>
                  <a:schemeClr val="dk1"/>
                </a:solidFill>
                <a:latin typeface="Calibri"/>
                <a:ea typeface="Calibri"/>
                <a:cs typeface="Calibri"/>
                <a:sym typeface="Calibri"/>
              </a:rPr>
              <a:t> </a:t>
            </a:r>
            <a:r>
              <a:rPr lang="en-US"/>
              <a:t>El equipo de advertencia puede incluir la dirección y redirección de tráfico, y también alarmas de reversa y luces en el equipo. Las barreras son para evitar la entrada de vehículos y también de equipo sin querer cuando hay poca visibilidad. Otra causa para estos peligros es cuando el personal y el equipo están en las mismas áreas de trabajo. Las excavaciones generalmente son de tamaño limitado, entonces no es seguro por lo general permitir a personas de pie en la misma zona que equipo en operación.</a:t>
            </a:r>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indent="0"/>
            <a:r>
              <a:rPr lang="en-US"/>
              <a:t>Los remedios incluyen tener y ejecutar un plan de control de tráfico vehicular interno y externo. También debe incluir la garantización que todo el equipo y el sitio tengan dispositivos de advertencia adecuados. Lo más importante es que el trabajador entienda el proceso y las expectativas y pueda seguir el(los) procedimiento(s).</a:t>
            </a:r>
            <a:endParaRPr/>
          </a:p>
          <a:p>
            <a:pPr marL="0" lvl="0" indent="0" algn="l" rtl="0">
              <a:spcBef>
                <a:spcPts val="0"/>
              </a:spcBef>
              <a:spcAft>
                <a:spcPts val="0"/>
              </a:spcAft>
              <a:buNone/>
            </a:pPr>
            <a:endParaRPr/>
          </a:p>
        </p:txBody>
      </p:sp>
      <p:sp>
        <p:nvSpPr>
          <p:cNvPr id="720" name="Google Shape;720;p7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70</a:t>
            </a:fld>
            <a:endParaRPr/>
          </a:p>
        </p:txBody>
      </p:sp>
    </p:spTree>
    <p:extLst>
      <p:ext uri="{BB962C8B-B14F-4D97-AF65-F5344CB8AC3E}">
        <p14:creationId xmlns:p14="http://schemas.microsoft.com/office/powerpoint/2010/main" val="616645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La respuesta es B</a:t>
            </a:r>
            <a:endParaRPr/>
          </a:p>
        </p:txBody>
      </p:sp>
      <p:sp>
        <p:nvSpPr>
          <p:cNvPr id="137" name="Google Shape;137;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170966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La respuesta es B</a:t>
            </a:r>
            <a:endParaRPr/>
          </a:p>
          <a:p>
            <a:pPr marL="0" lvl="0" indent="0" algn="l" rtl="0">
              <a:spcBef>
                <a:spcPts val="0"/>
              </a:spcBef>
              <a:spcAft>
                <a:spcPts val="0"/>
              </a:spcAft>
              <a:buNone/>
            </a:pPr>
            <a:endParaRPr/>
          </a:p>
        </p:txBody>
      </p:sp>
      <p:sp>
        <p:nvSpPr>
          <p:cNvPr id="145" name="Google Shape;145;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949780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4267"/>
              <a:buNone/>
              <a:defRPr>
                <a:solidFill>
                  <a:srgbClr val="888888"/>
                </a:solidFill>
              </a:defRPr>
            </a:lvl1pPr>
            <a:lvl2pPr lvl="1" algn="ctr">
              <a:spcBef>
                <a:spcPts val="747"/>
              </a:spcBef>
              <a:spcAft>
                <a:spcPts val="0"/>
              </a:spcAft>
              <a:buClr>
                <a:srgbClr val="888888"/>
              </a:buClr>
              <a:buSzPts val="3733"/>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33"/>
              </a:spcBef>
              <a:spcAft>
                <a:spcPts val="0"/>
              </a:spcAft>
              <a:buClr>
                <a:srgbClr val="888888"/>
              </a:buClr>
              <a:buSzPts val="2667"/>
              <a:buNone/>
              <a:defRPr>
                <a:solidFill>
                  <a:srgbClr val="888888"/>
                </a:solidFill>
              </a:defRPr>
            </a:lvl4pPr>
            <a:lvl5pPr lvl="4" algn="ctr">
              <a:spcBef>
                <a:spcPts val="533"/>
              </a:spcBef>
              <a:spcAft>
                <a:spcPts val="0"/>
              </a:spcAft>
              <a:buClr>
                <a:srgbClr val="888888"/>
              </a:buClr>
              <a:buSzPts val="2667"/>
              <a:buNone/>
              <a:defRPr>
                <a:solidFill>
                  <a:srgbClr val="888888"/>
                </a:solidFill>
              </a:defRPr>
            </a:lvl5pPr>
            <a:lvl6pPr lvl="5" algn="ctr">
              <a:spcBef>
                <a:spcPts val="533"/>
              </a:spcBef>
              <a:spcAft>
                <a:spcPts val="0"/>
              </a:spcAft>
              <a:buClr>
                <a:srgbClr val="888888"/>
              </a:buClr>
              <a:buSzPts val="2667"/>
              <a:buNone/>
              <a:defRPr>
                <a:solidFill>
                  <a:srgbClr val="888888"/>
                </a:solidFill>
              </a:defRPr>
            </a:lvl6pPr>
            <a:lvl7pPr lvl="6" algn="ctr">
              <a:spcBef>
                <a:spcPts val="533"/>
              </a:spcBef>
              <a:spcAft>
                <a:spcPts val="0"/>
              </a:spcAft>
              <a:buClr>
                <a:srgbClr val="888888"/>
              </a:buClr>
              <a:buSzPts val="2667"/>
              <a:buNone/>
              <a:defRPr>
                <a:solidFill>
                  <a:srgbClr val="888888"/>
                </a:solidFill>
              </a:defRPr>
            </a:lvl7pPr>
            <a:lvl8pPr lvl="7" algn="ctr">
              <a:spcBef>
                <a:spcPts val="533"/>
              </a:spcBef>
              <a:spcAft>
                <a:spcPts val="0"/>
              </a:spcAft>
              <a:buClr>
                <a:srgbClr val="888888"/>
              </a:buClr>
              <a:buSzPts val="2667"/>
              <a:buNone/>
              <a:defRPr>
                <a:solidFill>
                  <a:srgbClr val="888888"/>
                </a:solidFill>
              </a:defRPr>
            </a:lvl8pPr>
            <a:lvl9pPr lvl="8" algn="ctr">
              <a:spcBef>
                <a:spcPts val="533"/>
              </a:spcBef>
              <a:spcAft>
                <a:spcPts val="0"/>
              </a:spcAft>
              <a:buClr>
                <a:srgbClr val="888888"/>
              </a:buClr>
              <a:buSzPts val="2667"/>
              <a:buNone/>
              <a:defRPr>
                <a:solidFill>
                  <a:srgbClr val="888888"/>
                </a:solidFill>
              </a:defRPr>
            </a:lvl9pPr>
          </a:lstStyle>
          <a:p>
            <a:endParaRPr/>
          </a:p>
        </p:txBody>
      </p:sp>
      <p:sp>
        <p:nvSpPr>
          <p:cNvPr id="18" name="Google Shape;18;p7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81"/>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1"/>
          <p:cNvSpPr txBox="1">
            <a:spLocks noGrp="1"/>
          </p:cNvSpPr>
          <p:nvPr>
            <p:ph type="body" idx="1"/>
          </p:nvPr>
        </p:nvSpPr>
        <p:spPr>
          <a:xfrm rot="5400000">
            <a:off x="4408473" y="-1802242"/>
            <a:ext cx="3375055"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8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82"/>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2"/>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8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3"/>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3"/>
          <p:cNvSpPr txBox="1">
            <a:spLocks noGrp="1"/>
          </p:cNvSpPr>
          <p:nvPr>
            <p:ph type="body" idx="1"/>
          </p:nvPr>
        </p:nvSpPr>
        <p:spPr>
          <a:xfrm>
            <a:off x="609600" y="1996630"/>
            <a:ext cx="10972800" cy="337505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7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74"/>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4"/>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65645" algn="l">
              <a:spcBef>
                <a:spcPts val="747"/>
              </a:spcBef>
              <a:spcAft>
                <a:spcPts val="0"/>
              </a:spcAft>
              <a:buClr>
                <a:schemeClr val="dk1"/>
              </a:buClr>
              <a:buSzPts val="3733"/>
              <a:buChar char="•"/>
              <a:defRPr sz="3733"/>
            </a:lvl1pPr>
            <a:lvl2pPr marL="914400" lvl="1" indent="-431800" algn="l">
              <a:spcBef>
                <a:spcPts val="640"/>
              </a:spcBef>
              <a:spcAft>
                <a:spcPts val="0"/>
              </a:spcAft>
              <a:buClr>
                <a:schemeClr val="dk1"/>
              </a:buClr>
              <a:buSzPts val="3200"/>
              <a:buChar char="–"/>
              <a:defRPr sz="3200"/>
            </a:lvl2pPr>
            <a:lvl3pPr marL="1371600" lvl="2" indent="-397954" algn="l">
              <a:spcBef>
                <a:spcPts val="533"/>
              </a:spcBef>
              <a:spcAft>
                <a:spcPts val="0"/>
              </a:spcAft>
              <a:buClr>
                <a:schemeClr val="dk1"/>
              </a:buClr>
              <a:buSzPts val="2667"/>
              <a:buChar char="•"/>
              <a:defRPr sz="2667"/>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30" name="Google Shape;30;p74"/>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65645" algn="l">
              <a:spcBef>
                <a:spcPts val="747"/>
              </a:spcBef>
              <a:spcAft>
                <a:spcPts val="0"/>
              </a:spcAft>
              <a:buClr>
                <a:schemeClr val="dk1"/>
              </a:buClr>
              <a:buSzPts val="3733"/>
              <a:buChar char="•"/>
              <a:defRPr sz="3733"/>
            </a:lvl1pPr>
            <a:lvl2pPr marL="914400" lvl="1" indent="-431800" algn="l">
              <a:spcBef>
                <a:spcPts val="640"/>
              </a:spcBef>
              <a:spcAft>
                <a:spcPts val="0"/>
              </a:spcAft>
              <a:buClr>
                <a:schemeClr val="dk1"/>
              </a:buClr>
              <a:buSzPts val="3200"/>
              <a:buChar char="–"/>
              <a:defRPr sz="3200"/>
            </a:lvl2pPr>
            <a:lvl3pPr marL="1371600" lvl="2" indent="-397954" algn="l">
              <a:spcBef>
                <a:spcPts val="533"/>
              </a:spcBef>
              <a:spcAft>
                <a:spcPts val="0"/>
              </a:spcAft>
              <a:buClr>
                <a:schemeClr val="dk1"/>
              </a:buClr>
              <a:buSzPts val="2667"/>
              <a:buChar char="•"/>
              <a:defRPr sz="2667"/>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31" name="Google Shape;31;p7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7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75"/>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5867"/>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5"/>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7"/>
              <a:buNone/>
              <a:defRPr sz="2667"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3"/>
              <a:buNone/>
              <a:defRPr sz="2133" b="1"/>
            </a:lvl4pPr>
            <a:lvl5pPr marL="2286000" lvl="4" indent="-228600" algn="l">
              <a:spcBef>
                <a:spcPts val="427"/>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37" name="Google Shape;37;p7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954" algn="l">
              <a:spcBef>
                <a:spcPts val="533"/>
              </a:spcBef>
              <a:spcAft>
                <a:spcPts val="0"/>
              </a:spcAft>
              <a:buClr>
                <a:schemeClr val="dk1"/>
              </a:buClr>
              <a:buSzPts val="2667"/>
              <a:buChar char="–"/>
              <a:defRPr sz="2667"/>
            </a:lvl2pPr>
            <a:lvl3pPr marL="1371600" lvl="2" indent="-381000" algn="l">
              <a:spcBef>
                <a:spcPts val="480"/>
              </a:spcBef>
              <a:spcAft>
                <a:spcPts val="0"/>
              </a:spcAft>
              <a:buClr>
                <a:schemeClr val="dk1"/>
              </a:buClr>
              <a:buSzPts val="2400"/>
              <a:buChar char="•"/>
              <a:defRPr sz="2400"/>
            </a:lvl3pPr>
            <a:lvl4pPr marL="1828800" lvl="3" indent="-364045" algn="l">
              <a:spcBef>
                <a:spcPts val="427"/>
              </a:spcBef>
              <a:spcAft>
                <a:spcPts val="0"/>
              </a:spcAft>
              <a:buClr>
                <a:schemeClr val="dk1"/>
              </a:buClr>
              <a:buSzPts val="2133"/>
              <a:buChar char="–"/>
              <a:defRPr sz="2133"/>
            </a:lvl4pPr>
            <a:lvl5pPr marL="2286000" lvl="4" indent="-364045" algn="l">
              <a:spcBef>
                <a:spcPts val="427"/>
              </a:spcBef>
              <a:spcAft>
                <a:spcPts val="0"/>
              </a:spcAft>
              <a:buClr>
                <a:schemeClr val="dk1"/>
              </a:buClr>
              <a:buSzPts val="2133"/>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38" name="Google Shape;38;p75"/>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7"/>
              <a:buNone/>
              <a:defRPr sz="2667"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3"/>
              <a:buNone/>
              <a:defRPr sz="2133" b="1"/>
            </a:lvl4pPr>
            <a:lvl5pPr marL="2286000" lvl="4" indent="-228600" algn="l">
              <a:spcBef>
                <a:spcPts val="427"/>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39" name="Google Shape;39;p75"/>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954" algn="l">
              <a:spcBef>
                <a:spcPts val="533"/>
              </a:spcBef>
              <a:spcAft>
                <a:spcPts val="0"/>
              </a:spcAft>
              <a:buClr>
                <a:schemeClr val="dk1"/>
              </a:buClr>
              <a:buSzPts val="2667"/>
              <a:buChar char="–"/>
              <a:defRPr sz="2667"/>
            </a:lvl2pPr>
            <a:lvl3pPr marL="1371600" lvl="2" indent="-381000" algn="l">
              <a:spcBef>
                <a:spcPts val="480"/>
              </a:spcBef>
              <a:spcAft>
                <a:spcPts val="0"/>
              </a:spcAft>
              <a:buClr>
                <a:schemeClr val="dk1"/>
              </a:buClr>
              <a:buSzPts val="2400"/>
              <a:buChar char="•"/>
              <a:defRPr sz="2400"/>
            </a:lvl3pPr>
            <a:lvl4pPr marL="1828800" lvl="3" indent="-364045" algn="l">
              <a:spcBef>
                <a:spcPts val="427"/>
              </a:spcBef>
              <a:spcAft>
                <a:spcPts val="0"/>
              </a:spcAft>
              <a:buClr>
                <a:schemeClr val="dk1"/>
              </a:buClr>
              <a:buSzPts val="2133"/>
              <a:buChar char="–"/>
              <a:defRPr sz="2133"/>
            </a:lvl4pPr>
            <a:lvl5pPr marL="2286000" lvl="4" indent="-364045" algn="l">
              <a:spcBef>
                <a:spcPts val="427"/>
              </a:spcBef>
              <a:spcAft>
                <a:spcPts val="0"/>
              </a:spcAft>
              <a:buClr>
                <a:schemeClr val="dk1"/>
              </a:buClr>
              <a:buSzPts val="2133"/>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40" name="Google Shape;40;p7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7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7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3"/>
              <a:buFont typeface="Arial"/>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33"/>
              </a:spcBef>
              <a:spcAft>
                <a:spcPts val="0"/>
              </a:spcAft>
              <a:buClr>
                <a:srgbClr val="888888"/>
              </a:buClr>
              <a:buSzPts val="2667"/>
              <a:buNone/>
              <a:defRPr sz="2667">
                <a:solidFill>
                  <a:srgbClr val="888888"/>
                </a:solidFill>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7"/>
              </a:spcBef>
              <a:spcAft>
                <a:spcPts val="0"/>
              </a:spcAft>
              <a:buClr>
                <a:srgbClr val="888888"/>
              </a:buClr>
              <a:buSzPts val="2133"/>
              <a:buNone/>
              <a:defRPr sz="2133">
                <a:solidFill>
                  <a:srgbClr val="888888"/>
                </a:solidFill>
              </a:defRPr>
            </a:lvl3pPr>
            <a:lvl4pPr marL="1828800" lvl="3" indent="-228600" algn="l">
              <a:spcBef>
                <a:spcPts val="373"/>
              </a:spcBef>
              <a:spcAft>
                <a:spcPts val="0"/>
              </a:spcAft>
              <a:buClr>
                <a:srgbClr val="888888"/>
              </a:buClr>
              <a:buSzPts val="1867"/>
              <a:buNone/>
              <a:defRPr sz="1867">
                <a:solidFill>
                  <a:srgbClr val="888888"/>
                </a:solidFill>
              </a:defRPr>
            </a:lvl4pPr>
            <a:lvl5pPr marL="2286000" lvl="4" indent="-228600" algn="l">
              <a:spcBef>
                <a:spcPts val="373"/>
              </a:spcBef>
              <a:spcAft>
                <a:spcPts val="0"/>
              </a:spcAft>
              <a:buClr>
                <a:srgbClr val="888888"/>
              </a:buClr>
              <a:buSzPts val="1867"/>
              <a:buNone/>
              <a:defRPr sz="1867">
                <a:solidFill>
                  <a:srgbClr val="888888"/>
                </a:solidFill>
              </a:defRPr>
            </a:lvl5pPr>
            <a:lvl6pPr marL="2743200" lvl="5" indent="-228600" algn="l">
              <a:spcBef>
                <a:spcPts val="373"/>
              </a:spcBef>
              <a:spcAft>
                <a:spcPts val="0"/>
              </a:spcAft>
              <a:buClr>
                <a:srgbClr val="888888"/>
              </a:buClr>
              <a:buSzPts val="1867"/>
              <a:buNone/>
              <a:defRPr sz="1867">
                <a:solidFill>
                  <a:srgbClr val="888888"/>
                </a:solidFill>
              </a:defRPr>
            </a:lvl6pPr>
            <a:lvl7pPr marL="3200400" lvl="6" indent="-228600" algn="l">
              <a:spcBef>
                <a:spcPts val="373"/>
              </a:spcBef>
              <a:spcAft>
                <a:spcPts val="0"/>
              </a:spcAft>
              <a:buClr>
                <a:srgbClr val="888888"/>
              </a:buClr>
              <a:buSzPts val="1867"/>
              <a:buNone/>
              <a:defRPr sz="1867">
                <a:solidFill>
                  <a:srgbClr val="888888"/>
                </a:solidFill>
              </a:defRPr>
            </a:lvl7pPr>
            <a:lvl8pPr marL="3657600" lvl="7" indent="-228600" algn="l">
              <a:spcBef>
                <a:spcPts val="373"/>
              </a:spcBef>
              <a:spcAft>
                <a:spcPts val="0"/>
              </a:spcAft>
              <a:buClr>
                <a:srgbClr val="888888"/>
              </a:buClr>
              <a:buSzPts val="1867"/>
              <a:buNone/>
              <a:defRPr sz="1867">
                <a:solidFill>
                  <a:srgbClr val="888888"/>
                </a:solidFill>
              </a:defRPr>
            </a:lvl8pPr>
            <a:lvl9pPr marL="4114800" lvl="8" indent="-228600" algn="l">
              <a:spcBef>
                <a:spcPts val="373"/>
              </a:spcBef>
              <a:spcAft>
                <a:spcPts val="0"/>
              </a:spcAft>
              <a:buClr>
                <a:srgbClr val="888888"/>
              </a:buClr>
              <a:buSzPts val="1867"/>
              <a:buNone/>
              <a:defRPr sz="1867">
                <a:solidFill>
                  <a:srgbClr val="888888"/>
                </a:solidFill>
              </a:defRPr>
            </a:lvl9pPr>
          </a:lstStyle>
          <a:p>
            <a:endParaRPr/>
          </a:p>
        </p:txBody>
      </p:sp>
      <p:sp>
        <p:nvSpPr>
          <p:cNvPr id="46" name="Google Shape;46;p7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7"/>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7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9"/>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Arial"/>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9"/>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457200" lvl="0" indent="-499554" algn="l">
              <a:spcBef>
                <a:spcPts val="853"/>
              </a:spcBef>
              <a:spcAft>
                <a:spcPts val="0"/>
              </a:spcAft>
              <a:buClr>
                <a:schemeClr val="dk1"/>
              </a:buClr>
              <a:buSzPts val="4267"/>
              <a:buChar char="•"/>
              <a:defRPr sz="4267"/>
            </a:lvl1pPr>
            <a:lvl2pPr marL="914400" lvl="1" indent="-465645" algn="l">
              <a:spcBef>
                <a:spcPts val="747"/>
              </a:spcBef>
              <a:spcAft>
                <a:spcPts val="0"/>
              </a:spcAft>
              <a:buClr>
                <a:schemeClr val="dk1"/>
              </a:buClr>
              <a:buSzPts val="3733"/>
              <a:buChar char="–"/>
              <a:defRPr sz="3733"/>
            </a:lvl2pPr>
            <a:lvl3pPr marL="1371600" lvl="2" indent="-431800" algn="l">
              <a:spcBef>
                <a:spcPts val="640"/>
              </a:spcBef>
              <a:spcAft>
                <a:spcPts val="0"/>
              </a:spcAft>
              <a:buClr>
                <a:schemeClr val="dk1"/>
              </a:buClr>
              <a:buSzPts val="3200"/>
              <a:buChar char="•"/>
              <a:defRPr sz="3200"/>
            </a:lvl3pPr>
            <a:lvl4pPr marL="1828800" lvl="3" indent="-397954" algn="l">
              <a:spcBef>
                <a:spcPts val="533"/>
              </a:spcBef>
              <a:spcAft>
                <a:spcPts val="0"/>
              </a:spcAft>
              <a:buClr>
                <a:schemeClr val="dk1"/>
              </a:buClr>
              <a:buSzPts val="2667"/>
              <a:buChar char="–"/>
              <a:defRPr sz="2667"/>
            </a:lvl4pPr>
            <a:lvl5pPr marL="2286000" lvl="4" indent="-397954" algn="l">
              <a:spcBef>
                <a:spcPts val="533"/>
              </a:spcBef>
              <a:spcAft>
                <a:spcPts val="0"/>
              </a:spcAft>
              <a:buClr>
                <a:schemeClr val="dk1"/>
              </a:buClr>
              <a:buSzPts val="2667"/>
              <a:buChar char="»"/>
              <a:defRPr sz="2667"/>
            </a:lvl5pPr>
            <a:lvl6pPr marL="2743200" lvl="5" indent="-397954" algn="l">
              <a:spcBef>
                <a:spcPts val="533"/>
              </a:spcBef>
              <a:spcAft>
                <a:spcPts val="0"/>
              </a:spcAft>
              <a:buClr>
                <a:schemeClr val="dk1"/>
              </a:buClr>
              <a:buSzPts val="2667"/>
              <a:buChar char="•"/>
              <a:defRPr sz="2667"/>
            </a:lvl6pPr>
            <a:lvl7pPr marL="3200400" lvl="6" indent="-397954" algn="l">
              <a:spcBef>
                <a:spcPts val="533"/>
              </a:spcBef>
              <a:spcAft>
                <a:spcPts val="0"/>
              </a:spcAft>
              <a:buClr>
                <a:schemeClr val="dk1"/>
              </a:buClr>
              <a:buSzPts val="2667"/>
              <a:buChar char="•"/>
              <a:defRPr sz="2667"/>
            </a:lvl7pPr>
            <a:lvl8pPr marL="3657600" lvl="7" indent="-397954" algn="l">
              <a:spcBef>
                <a:spcPts val="533"/>
              </a:spcBef>
              <a:spcAft>
                <a:spcPts val="0"/>
              </a:spcAft>
              <a:buClr>
                <a:schemeClr val="dk1"/>
              </a:buClr>
              <a:buSzPts val="2667"/>
              <a:buChar char="•"/>
              <a:defRPr sz="2667"/>
            </a:lvl8pPr>
            <a:lvl9pPr marL="4114800" lvl="8" indent="-397954" algn="l">
              <a:spcBef>
                <a:spcPts val="533"/>
              </a:spcBef>
              <a:spcAft>
                <a:spcPts val="0"/>
              </a:spcAft>
              <a:buClr>
                <a:schemeClr val="dk1"/>
              </a:buClr>
              <a:buSzPts val="2667"/>
              <a:buChar char="•"/>
              <a:defRPr sz="2667"/>
            </a:lvl9pPr>
          </a:lstStyle>
          <a:p>
            <a:endParaRPr/>
          </a:p>
        </p:txBody>
      </p:sp>
      <p:sp>
        <p:nvSpPr>
          <p:cNvPr id="61" name="Google Shape;61;p79"/>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7"/>
              <a:buNone/>
              <a:defRPr sz="1867"/>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3"/>
              <a:buNone/>
              <a:defRPr sz="1333"/>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62" name="Google Shape;62;p7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0"/>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Arial"/>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4267"/>
              <a:buFont typeface="Arial"/>
              <a:buNone/>
              <a:defRPr sz="4267" b="0" i="0" u="none" strike="noStrike" cap="none">
                <a:solidFill>
                  <a:schemeClr val="dk1"/>
                </a:solidFill>
                <a:latin typeface="Times New Roman"/>
                <a:ea typeface="Times New Roman"/>
                <a:cs typeface="Times New Roman"/>
                <a:sym typeface="Times New Roman"/>
              </a:defRPr>
            </a:lvl1pPr>
            <a:lvl2pPr marR="0" lvl="1" algn="l" rtl="0">
              <a:spcBef>
                <a:spcPts val="747"/>
              </a:spcBef>
              <a:spcAft>
                <a:spcPts val="0"/>
              </a:spcAft>
              <a:buClr>
                <a:schemeClr val="dk1"/>
              </a:buClr>
              <a:buSzPts val="3733"/>
              <a:buFont typeface="Arial"/>
              <a:buNone/>
              <a:defRPr sz="3733" b="0" i="0" u="none" strike="noStrike" cap="none">
                <a:solidFill>
                  <a:schemeClr val="dk1"/>
                </a:solidFill>
                <a:latin typeface="Times New Roman"/>
                <a:ea typeface="Times New Roman"/>
                <a:cs typeface="Times New Roman"/>
                <a:sym typeface="Times New Roman"/>
              </a:defRPr>
            </a:lvl2pPr>
            <a:lvl3pPr marR="0" lvl="2" algn="l" rtl="0">
              <a:spcBef>
                <a:spcPts val="640"/>
              </a:spcBef>
              <a:spcAft>
                <a:spcPts val="0"/>
              </a:spcAft>
              <a:buClr>
                <a:schemeClr val="dk1"/>
              </a:buClr>
              <a:buSzPts val="3200"/>
              <a:buFont typeface="Arial"/>
              <a:buNone/>
              <a:defRPr sz="3200" b="0" i="0" u="none" strike="noStrike" cap="none">
                <a:solidFill>
                  <a:schemeClr val="dk1"/>
                </a:solidFill>
                <a:latin typeface="Times New Roman"/>
                <a:ea typeface="Times New Roman"/>
                <a:cs typeface="Times New Roman"/>
                <a:sym typeface="Times New Roman"/>
              </a:defRPr>
            </a:lvl3pPr>
            <a:lvl4pPr marR="0" lvl="3" algn="l" rtl="0">
              <a:spcBef>
                <a:spcPts val="533"/>
              </a:spcBef>
              <a:spcAft>
                <a:spcPts val="0"/>
              </a:spcAft>
              <a:buClr>
                <a:schemeClr val="dk1"/>
              </a:buClr>
              <a:buSzPts val="2667"/>
              <a:buFont typeface="Arial"/>
              <a:buNone/>
              <a:defRPr sz="2667" b="0" i="0" u="none" strike="noStrike" cap="none">
                <a:solidFill>
                  <a:schemeClr val="dk1"/>
                </a:solidFill>
                <a:latin typeface="Times New Roman"/>
                <a:ea typeface="Times New Roman"/>
                <a:cs typeface="Times New Roman"/>
                <a:sym typeface="Times New Roman"/>
              </a:defRPr>
            </a:lvl4pPr>
            <a:lvl5pPr marR="0" lvl="4" algn="l" rtl="0">
              <a:spcBef>
                <a:spcPts val="533"/>
              </a:spcBef>
              <a:spcAft>
                <a:spcPts val="0"/>
              </a:spcAft>
              <a:buClr>
                <a:schemeClr val="dk1"/>
              </a:buClr>
              <a:buSzPts val="2667"/>
              <a:buFont typeface="Arial"/>
              <a:buNone/>
              <a:defRPr sz="2667" b="0" i="0" u="none" strike="noStrike" cap="none">
                <a:solidFill>
                  <a:schemeClr val="dk1"/>
                </a:solidFill>
                <a:latin typeface="Times New Roman"/>
                <a:ea typeface="Times New Roman"/>
                <a:cs typeface="Times New Roman"/>
                <a:sym typeface="Times New Roman"/>
              </a:defRPr>
            </a:lvl5pPr>
            <a:lvl6pPr marR="0" lvl="5" algn="l" rtl="0">
              <a:spcBef>
                <a:spcPts val="533"/>
              </a:spcBef>
              <a:spcAft>
                <a:spcPts val="0"/>
              </a:spcAft>
              <a:buClr>
                <a:schemeClr val="dk1"/>
              </a:buClr>
              <a:buSzPts val="2667"/>
              <a:buFont typeface="Arial"/>
              <a:buNone/>
              <a:defRPr sz="2667" b="0" i="0" u="none" strike="noStrike" cap="none">
                <a:solidFill>
                  <a:schemeClr val="dk1"/>
                </a:solidFill>
                <a:latin typeface="Times New Roman"/>
                <a:ea typeface="Times New Roman"/>
                <a:cs typeface="Times New Roman"/>
                <a:sym typeface="Times New Roman"/>
              </a:defRPr>
            </a:lvl6pPr>
            <a:lvl7pPr marR="0" lvl="6" algn="l" rtl="0">
              <a:spcBef>
                <a:spcPts val="533"/>
              </a:spcBef>
              <a:spcAft>
                <a:spcPts val="0"/>
              </a:spcAft>
              <a:buClr>
                <a:schemeClr val="dk1"/>
              </a:buClr>
              <a:buSzPts val="2667"/>
              <a:buFont typeface="Arial"/>
              <a:buNone/>
              <a:defRPr sz="2667" b="0" i="0" u="none" strike="noStrike" cap="none">
                <a:solidFill>
                  <a:schemeClr val="dk1"/>
                </a:solidFill>
                <a:latin typeface="Times New Roman"/>
                <a:ea typeface="Times New Roman"/>
                <a:cs typeface="Times New Roman"/>
                <a:sym typeface="Times New Roman"/>
              </a:defRPr>
            </a:lvl7pPr>
            <a:lvl8pPr marR="0" lvl="7" algn="l" rtl="0">
              <a:spcBef>
                <a:spcPts val="533"/>
              </a:spcBef>
              <a:spcAft>
                <a:spcPts val="0"/>
              </a:spcAft>
              <a:buClr>
                <a:schemeClr val="dk1"/>
              </a:buClr>
              <a:buSzPts val="2667"/>
              <a:buFont typeface="Arial"/>
              <a:buNone/>
              <a:defRPr sz="2667" b="0" i="0" u="none" strike="noStrike" cap="none">
                <a:solidFill>
                  <a:schemeClr val="dk1"/>
                </a:solidFill>
                <a:latin typeface="Times New Roman"/>
                <a:ea typeface="Times New Roman"/>
                <a:cs typeface="Times New Roman"/>
                <a:sym typeface="Times New Roman"/>
              </a:defRPr>
            </a:lvl8pPr>
            <a:lvl9pPr marR="0" lvl="8" algn="l" rtl="0">
              <a:spcBef>
                <a:spcPts val="533"/>
              </a:spcBef>
              <a:spcAft>
                <a:spcPts val="0"/>
              </a:spcAft>
              <a:buClr>
                <a:schemeClr val="dk1"/>
              </a:buClr>
              <a:buSzPts val="2667"/>
              <a:buFont typeface="Arial"/>
              <a:buNone/>
              <a:defRPr sz="2667" b="0" i="0" u="none" strike="noStrike" cap="none">
                <a:solidFill>
                  <a:schemeClr val="dk1"/>
                </a:solidFill>
                <a:latin typeface="Times New Roman"/>
                <a:ea typeface="Times New Roman"/>
                <a:cs typeface="Times New Roman"/>
                <a:sym typeface="Times New Roman"/>
              </a:defRPr>
            </a:lvl9pPr>
          </a:lstStyle>
          <a:p>
            <a:endParaRPr/>
          </a:p>
        </p:txBody>
      </p:sp>
      <p:sp>
        <p:nvSpPr>
          <p:cNvPr id="68" name="Google Shape;68;p80"/>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7"/>
              <a:buNone/>
              <a:defRPr sz="1867"/>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3"/>
              <a:buNone/>
              <a:defRPr sz="1333"/>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69" name="Google Shape;69;p8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71"/>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Arial"/>
              <a:buNone/>
              <a:defRPr sz="5867"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1"/>
          <p:cNvSpPr txBox="1">
            <a:spLocks noGrp="1"/>
          </p:cNvSpPr>
          <p:nvPr>
            <p:ph type="body" idx="1"/>
          </p:nvPr>
        </p:nvSpPr>
        <p:spPr>
          <a:xfrm>
            <a:off x="609600" y="1996630"/>
            <a:ext cx="10972800" cy="3375055"/>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Times New Roman"/>
                <a:ea typeface="Times New Roman"/>
                <a:cs typeface="Times New Roman"/>
                <a:sym typeface="Times New Roman"/>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Times New Roman"/>
                <a:ea typeface="Times New Roman"/>
                <a:cs typeface="Times New Roman"/>
                <a:sym typeface="Times New Roman"/>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Times New Roman"/>
                <a:ea typeface="Times New Roman"/>
                <a:cs typeface="Times New Roman"/>
                <a:sym typeface="Times New Roman"/>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Times New Roman"/>
                <a:ea typeface="Times New Roman"/>
                <a:cs typeface="Times New Roman"/>
                <a:sym typeface="Times New Roman"/>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Times New Roman"/>
                <a:ea typeface="Times New Roman"/>
                <a:cs typeface="Times New Roman"/>
                <a:sym typeface="Times New Roman"/>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Times New Roman"/>
                <a:ea typeface="Times New Roman"/>
                <a:cs typeface="Times New Roman"/>
                <a:sym typeface="Times New Roman"/>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Times New Roman"/>
                <a:ea typeface="Times New Roman"/>
                <a:cs typeface="Times New Roman"/>
                <a:sym typeface="Times New Roman"/>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7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7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7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16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16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16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16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16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16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16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16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sha.gov/Publications/poster.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nd/3.0/"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osha.gov/doc/trench-collapse.htm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_rels/slide34.xml.rels><?xml version="1.0" encoding="UTF-8" standalone="yes"?>
<Relationships xmlns="http://schemas.openxmlformats.org/package/2006/relationships"><Relationship Id="rId3" Type="http://schemas.openxmlformats.org/officeDocument/2006/relationships/hyperlink" Target="https://www.osha.gov/SLTC/trenchingexcavation/"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6.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7.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QamzUw8rZB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oleObject" Target="../embeddings/oleObject1.bin"/><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oleObject" Target="../embeddings/oleObject2.bin"/><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s://dps.mn.gov/divisions/ops/Pages/gopher-state-one-call.aspx"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www.osha.gov/SLTC/etools/hurricane/trenches.html" TargetMode="External"/><Relationship Id="rId4" Type="http://schemas.openxmlformats.org/officeDocument/2006/relationships/image" Target="../media/image22.jpg"/></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dli.mn.gov/sites/default/files/pdf/construc_sem_excavation_trenching_0317.pdf"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osha.gov/SLTC/etools/construction/trenching/mainpage.html"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99788" y="2411341"/>
            <a:ext cx="9664413" cy="157433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Black"/>
              <a:buNone/>
            </a:pPr>
            <a:r>
              <a:rPr lang="en-US" sz="5400">
                <a:latin typeface="Arial Black"/>
                <a:ea typeface="Arial Black"/>
                <a:cs typeface="Arial Black"/>
                <a:sym typeface="Arial Black"/>
              </a:rPr>
              <a:t> Zanjas y Excavaciones a Nivel del Empleador</a:t>
            </a:r>
            <a:br>
              <a:rPr lang="en-US" sz="5400">
                <a:latin typeface="Arial Black"/>
                <a:ea typeface="Arial Black"/>
                <a:cs typeface="Arial Black"/>
                <a:sym typeface="Arial Black"/>
              </a:rPr>
            </a:br>
            <a:br>
              <a:rPr lang="en-US" sz="5400">
                <a:latin typeface="Arial Black"/>
                <a:ea typeface="Arial Black"/>
                <a:cs typeface="Arial Black"/>
                <a:sym typeface="Arial Black"/>
              </a:rPr>
            </a:br>
            <a:r>
              <a:rPr lang="en-US" sz="4000">
                <a:latin typeface="Arial Black"/>
                <a:ea typeface="Arial Black"/>
                <a:cs typeface="Arial Black"/>
                <a:sym typeface="Arial Black"/>
              </a:rPr>
              <a:t> Departamento de Ciencias Medioambientales y Salud Pública de la Universidad de Cincinnati</a:t>
            </a:r>
            <a:endParaRPr sz="4000">
              <a:latin typeface="Arial Black"/>
              <a:ea typeface="Arial Black"/>
              <a:cs typeface="Arial Black"/>
              <a:sym typeface="Arial Black"/>
            </a:endParaRPr>
          </a:p>
        </p:txBody>
      </p:sp>
      <p:sp>
        <p:nvSpPr>
          <p:cNvPr id="89" name="Google Shape;89;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5800"/>
              <a:buFont typeface="Arial Black"/>
              <a:buNone/>
            </a:pPr>
            <a:r>
              <a:rPr lang="en-US" dirty="0" err="1">
                <a:solidFill>
                  <a:srgbClr val="000000"/>
                </a:solidFill>
                <a:latin typeface="Arial Black"/>
                <a:ea typeface="Arial Black"/>
                <a:cs typeface="Arial Black"/>
                <a:sym typeface="Arial Black"/>
              </a:rPr>
              <a:t>Evaluación</a:t>
            </a:r>
            <a:r>
              <a:rPr lang="en-US" dirty="0">
                <a:solidFill>
                  <a:srgbClr val="000000"/>
                </a:solidFill>
                <a:latin typeface="Arial Black"/>
                <a:ea typeface="Arial Black"/>
                <a:cs typeface="Arial Black"/>
                <a:sym typeface="Arial Black"/>
              </a:rPr>
              <a:t> </a:t>
            </a:r>
            <a:r>
              <a:rPr lang="en-US" dirty="0" err="1">
                <a:solidFill>
                  <a:srgbClr val="000000"/>
                </a:solidFill>
                <a:latin typeface="Arial Black"/>
                <a:ea typeface="Arial Black"/>
                <a:cs typeface="Arial Black"/>
                <a:sym typeface="Arial Black"/>
              </a:rPr>
              <a:t>previa</a:t>
            </a:r>
            <a:r>
              <a:rPr lang="en-US" dirty="0">
                <a:solidFill>
                  <a:srgbClr val="000000"/>
                </a:solidFill>
                <a:latin typeface="Arial Black"/>
                <a:ea typeface="Arial Black"/>
                <a:cs typeface="Arial Black"/>
                <a:sym typeface="Arial Black"/>
              </a:rPr>
              <a:t> (P3)</a:t>
            </a:r>
            <a:endParaRPr dirty="0"/>
          </a:p>
        </p:txBody>
      </p:sp>
      <p:sp>
        <p:nvSpPr>
          <p:cNvPr id="156" name="Google Shape;156;p10"/>
          <p:cNvSpPr txBox="1">
            <a:spLocks noGrp="1"/>
          </p:cNvSpPr>
          <p:nvPr>
            <p:ph type="body" idx="1"/>
          </p:nvPr>
        </p:nvSpPr>
        <p:spPr>
          <a:xfrm>
            <a:off x="609600" y="1885505"/>
            <a:ext cx="10972800" cy="3375055"/>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7000"/>
              </a:lnSpc>
              <a:spcBef>
                <a:spcPts val="0"/>
              </a:spcBef>
              <a:spcAft>
                <a:spcPts val="0"/>
              </a:spcAft>
              <a:buClr>
                <a:schemeClr val="dk1"/>
              </a:buClr>
              <a:buSzPts val="3600"/>
              <a:buNone/>
            </a:pPr>
            <a:r>
              <a:rPr lang="en-US" sz="3600" dirty="0">
                <a:solidFill>
                  <a:schemeClr val="tx1"/>
                </a:solidFill>
              </a:rPr>
              <a:t>3. Un “Escudo de </a:t>
            </a:r>
            <a:r>
              <a:rPr lang="en-US" sz="3600" dirty="0" err="1">
                <a:solidFill>
                  <a:schemeClr val="tx1"/>
                </a:solidFill>
              </a:rPr>
              <a:t>Zanja</a:t>
            </a:r>
            <a:r>
              <a:rPr lang="en-US" sz="3600" dirty="0">
                <a:solidFill>
                  <a:schemeClr val="tx1"/>
                </a:solidFill>
              </a:rPr>
              <a:t>“, </a:t>
            </a:r>
            <a:r>
              <a:rPr lang="en-US" sz="3600" dirty="0" err="1">
                <a:solidFill>
                  <a:schemeClr val="tx1"/>
                </a:solidFill>
              </a:rPr>
              <a:t>comunmente</a:t>
            </a:r>
            <a:r>
              <a:rPr lang="en-US" sz="3600" dirty="0">
                <a:solidFill>
                  <a:schemeClr val="tx1"/>
                </a:solidFill>
              </a:rPr>
              <a:t> </a:t>
            </a:r>
            <a:r>
              <a:rPr lang="en-US" sz="3600" dirty="0" err="1">
                <a:solidFill>
                  <a:schemeClr val="tx1"/>
                </a:solidFill>
              </a:rPr>
              <a:t>conocido</a:t>
            </a:r>
            <a:r>
              <a:rPr lang="en-US" sz="3600" dirty="0">
                <a:solidFill>
                  <a:schemeClr val="tx1"/>
                </a:solidFill>
              </a:rPr>
              <a:t> </a:t>
            </a:r>
            <a:r>
              <a:rPr lang="en-US" sz="3600" dirty="0" err="1">
                <a:solidFill>
                  <a:schemeClr val="tx1"/>
                </a:solidFill>
              </a:rPr>
              <a:t>como</a:t>
            </a:r>
            <a:r>
              <a:rPr lang="en-US" sz="3600" dirty="0">
                <a:solidFill>
                  <a:schemeClr val="tx1"/>
                </a:solidFill>
              </a:rPr>
              <a:t> “</a:t>
            </a:r>
            <a:r>
              <a:rPr lang="en-US" sz="3600" dirty="0" err="1">
                <a:solidFill>
                  <a:schemeClr val="tx1"/>
                </a:solidFill>
              </a:rPr>
              <a:t>Caja</a:t>
            </a:r>
            <a:r>
              <a:rPr lang="en-US" sz="3600" dirty="0">
                <a:solidFill>
                  <a:schemeClr val="tx1"/>
                </a:solidFill>
              </a:rPr>
              <a:t> de </a:t>
            </a:r>
            <a:r>
              <a:rPr lang="en-US" sz="3600" dirty="0" err="1">
                <a:solidFill>
                  <a:schemeClr val="tx1"/>
                </a:solidFill>
              </a:rPr>
              <a:t>Zanja</a:t>
            </a:r>
            <a:r>
              <a:rPr lang="en-US" sz="3600" dirty="0">
                <a:solidFill>
                  <a:schemeClr val="tx1"/>
                </a:solidFill>
              </a:rPr>
              <a:t>" </a:t>
            </a:r>
            <a:r>
              <a:rPr lang="en-US" sz="3600" dirty="0" err="1">
                <a:solidFill>
                  <a:schemeClr val="tx1"/>
                </a:solidFill>
              </a:rPr>
              <a:t>en</a:t>
            </a:r>
            <a:r>
              <a:rPr lang="en-US" sz="3600" dirty="0">
                <a:solidFill>
                  <a:schemeClr val="tx1"/>
                </a:solidFill>
              </a:rPr>
              <a:t> el </a:t>
            </a:r>
            <a:r>
              <a:rPr lang="en-US" sz="3600" dirty="0" err="1">
                <a:solidFill>
                  <a:schemeClr val="tx1"/>
                </a:solidFill>
              </a:rPr>
              <a:t>ámbito</a:t>
            </a:r>
            <a:r>
              <a:rPr lang="en-US" sz="3600" dirty="0">
                <a:solidFill>
                  <a:schemeClr val="tx1"/>
                </a:solidFill>
              </a:rPr>
              <a:t> de </a:t>
            </a:r>
            <a:r>
              <a:rPr lang="en-US" sz="3600" dirty="0" err="1">
                <a:solidFill>
                  <a:schemeClr val="tx1"/>
                </a:solidFill>
              </a:rPr>
              <a:t>zanjeo</a:t>
            </a:r>
            <a:r>
              <a:rPr lang="en-US" sz="3600" dirty="0">
                <a:solidFill>
                  <a:schemeClr val="tx1"/>
                </a:solidFill>
              </a:rPr>
              <a:t>, </a:t>
            </a:r>
            <a:r>
              <a:rPr lang="en-US" sz="3600" dirty="0" err="1">
                <a:solidFill>
                  <a:schemeClr val="tx1"/>
                </a:solidFill>
              </a:rPr>
              <a:t>es</a:t>
            </a:r>
            <a:r>
              <a:rPr lang="en-US" sz="3600" dirty="0">
                <a:solidFill>
                  <a:schemeClr val="tx1"/>
                </a:solidFill>
              </a:rPr>
              <a:t> un Sistema de </a:t>
            </a:r>
            <a:r>
              <a:rPr lang="en-US" sz="3600" dirty="0" err="1">
                <a:solidFill>
                  <a:schemeClr val="tx1"/>
                </a:solidFill>
              </a:rPr>
              <a:t>ingeniería</a:t>
            </a:r>
            <a:r>
              <a:rPr lang="en-US" sz="3600" dirty="0">
                <a:solidFill>
                  <a:schemeClr val="tx1"/>
                </a:solidFill>
              </a:rPr>
              <a:t> </a:t>
            </a:r>
            <a:r>
              <a:rPr lang="en-US" sz="3600" dirty="0" err="1">
                <a:solidFill>
                  <a:schemeClr val="tx1"/>
                </a:solidFill>
              </a:rPr>
              <a:t>diseñado</a:t>
            </a:r>
            <a:r>
              <a:rPr lang="en-US" sz="3600" dirty="0">
                <a:solidFill>
                  <a:schemeClr val="tx1"/>
                </a:solidFill>
              </a:rPr>
              <a:t> para </a:t>
            </a:r>
            <a:r>
              <a:rPr lang="en-US" sz="3600" dirty="0" err="1">
                <a:solidFill>
                  <a:schemeClr val="tx1"/>
                </a:solidFill>
              </a:rPr>
              <a:t>proteger</a:t>
            </a:r>
            <a:r>
              <a:rPr lang="en-US" sz="3600" dirty="0">
                <a:solidFill>
                  <a:schemeClr val="tx1"/>
                </a:solidFill>
              </a:rPr>
              <a:t> a </a:t>
            </a:r>
            <a:r>
              <a:rPr lang="en-US" sz="3600" dirty="0" err="1">
                <a:solidFill>
                  <a:schemeClr val="tx1"/>
                </a:solidFill>
              </a:rPr>
              <a:t>aquellos</a:t>
            </a:r>
            <a:r>
              <a:rPr lang="en-US" sz="3600" dirty="0">
                <a:solidFill>
                  <a:schemeClr val="tx1"/>
                </a:solidFill>
              </a:rPr>
              <a:t> que </a:t>
            </a:r>
            <a:r>
              <a:rPr lang="en-US" sz="3600" dirty="0" err="1">
                <a:solidFill>
                  <a:schemeClr val="tx1"/>
                </a:solidFill>
              </a:rPr>
              <a:t>están</a:t>
            </a:r>
            <a:r>
              <a:rPr lang="en-US" sz="3600" dirty="0">
                <a:solidFill>
                  <a:schemeClr val="tx1"/>
                </a:solidFill>
              </a:rPr>
              <a:t> </a:t>
            </a:r>
            <a:r>
              <a:rPr lang="en-US" sz="3600" dirty="0" err="1">
                <a:solidFill>
                  <a:schemeClr val="tx1"/>
                </a:solidFill>
              </a:rPr>
              <a:t>trabajando</a:t>
            </a:r>
            <a:r>
              <a:rPr lang="en-US" sz="3600" dirty="0">
                <a:solidFill>
                  <a:schemeClr val="tx1"/>
                </a:solidFill>
              </a:rPr>
              <a:t> </a:t>
            </a:r>
            <a:r>
              <a:rPr lang="en-US" sz="3600" dirty="0" err="1">
                <a:solidFill>
                  <a:schemeClr val="tx1"/>
                </a:solidFill>
              </a:rPr>
              <a:t>en</a:t>
            </a:r>
            <a:r>
              <a:rPr lang="en-US" sz="3600" dirty="0">
                <a:solidFill>
                  <a:schemeClr val="tx1"/>
                </a:solidFill>
              </a:rPr>
              <a:t> </a:t>
            </a:r>
            <a:r>
              <a:rPr lang="en-US" sz="3600" dirty="0" err="1">
                <a:solidFill>
                  <a:schemeClr val="tx1"/>
                </a:solidFill>
              </a:rPr>
              <a:t>una</a:t>
            </a:r>
            <a:r>
              <a:rPr lang="en-US" sz="3600" dirty="0">
                <a:solidFill>
                  <a:schemeClr val="tx1"/>
                </a:solidFill>
              </a:rPr>
              <a:t> </a:t>
            </a:r>
            <a:r>
              <a:rPr lang="en-US" sz="3600" dirty="0" err="1">
                <a:solidFill>
                  <a:schemeClr val="tx1"/>
                </a:solidFill>
              </a:rPr>
              <a:t>zanja</a:t>
            </a:r>
            <a:r>
              <a:rPr lang="en-US" sz="3600" dirty="0"/>
              <a:t>.</a:t>
            </a:r>
            <a:endParaRPr sz="3600" dirty="0"/>
          </a:p>
          <a:p>
            <a:pPr marL="0" marR="0" lvl="0" indent="0" algn="l" rtl="0">
              <a:lnSpc>
                <a:spcPct val="107000"/>
              </a:lnSpc>
              <a:spcBef>
                <a:spcPts val="0"/>
              </a:spcBef>
              <a:spcAft>
                <a:spcPts val="0"/>
              </a:spcAft>
              <a:buClr>
                <a:schemeClr val="dk1"/>
              </a:buClr>
              <a:buSzPts val="3600"/>
              <a:buNone/>
            </a:pPr>
            <a:r>
              <a:rPr lang="en-US" sz="3600" dirty="0"/>
              <a:t>a. </a:t>
            </a:r>
            <a:r>
              <a:rPr lang="en-US" sz="3600" dirty="0" err="1"/>
              <a:t>Cierto</a:t>
            </a:r>
            <a:endParaRPr sz="3600" dirty="0"/>
          </a:p>
          <a:p>
            <a:pPr marL="0" marR="0" lvl="0" indent="0" algn="l" rtl="0">
              <a:lnSpc>
                <a:spcPct val="107000"/>
              </a:lnSpc>
              <a:spcBef>
                <a:spcPts val="0"/>
              </a:spcBef>
              <a:spcAft>
                <a:spcPts val="0"/>
              </a:spcAft>
              <a:buClr>
                <a:schemeClr val="dk1"/>
              </a:buClr>
              <a:buSzPts val="3600"/>
              <a:buNone/>
            </a:pPr>
            <a:r>
              <a:rPr lang="en-US" sz="3600" dirty="0"/>
              <a:t>b. </a:t>
            </a:r>
            <a:r>
              <a:rPr lang="en-US" sz="3600" dirty="0" err="1"/>
              <a:t>Falso</a:t>
            </a:r>
            <a:endParaRPr dirty="0"/>
          </a:p>
        </p:txBody>
      </p:sp>
      <p:sp>
        <p:nvSpPr>
          <p:cNvPr id="157" name="Google Shape;157;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1"/>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5800"/>
              <a:buFont typeface="Arial Black"/>
              <a:buNone/>
            </a:pPr>
            <a:r>
              <a:rPr lang="en-US">
                <a:solidFill>
                  <a:srgbClr val="000000"/>
                </a:solidFill>
                <a:latin typeface="Arial Black"/>
                <a:ea typeface="Arial Black"/>
                <a:cs typeface="Arial Black"/>
                <a:sym typeface="Arial Black"/>
              </a:rPr>
              <a:t>Evaluación previa (P4)</a:t>
            </a:r>
            <a:endParaRPr/>
          </a:p>
        </p:txBody>
      </p:sp>
      <p:sp>
        <p:nvSpPr>
          <p:cNvPr id="164" name="Google Shape;164;p11"/>
          <p:cNvSpPr txBox="1">
            <a:spLocks noGrp="1"/>
          </p:cNvSpPr>
          <p:nvPr>
            <p:ph type="body" idx="1"/>
          </p:nvPr>
        </p:nvSpPr>
        <p:spPr>
          <a:xfrm>
            <a:off x="593725" y="1917255"/>
            <a:ext cx="10972800" cy="3375055"/>
          </a:xfrm>
          <a:prstGeom prst="rect">
            <a:avLst/>
          </a:prstGeom>
          <a:noFill/>
          <a:ln>
            <a:noFill/>
          </a:ln>
        </p:spPr>
        <p:txBody>
          <a:bodyPr spcFirstLastPara="1" wrap="square" lIns="91425" tIns="45700" rIns="91425" bIns="45700" anchor="t" anchorCtr="0">
            <a:normAutofit/>
          </a:bodyPr>
          <a:lstStyle/>
          <a:p>
            <a:pPr marL="0" marR="0" lvl="0" indent="0" algn="l" rtl="0">
              <a:lnSpc>
                <a:spcPct val="107000"/>
              </a:lnSpc>
              <a:spcBef>
                <a:spcPts val="0"/>
              </a:spcBef>
              <a:spcAft>
                <a:spcPts val="0"/>
              </a:spcAft>
              <a:buClr>
                <a:schemeClr val="dk1"/>
              </a:buClr>
              <a:buSzPts val="3600"/>
              <a:buNone/>
            </a:pPr>
            <a:r>
              <a:rPr lang="en-US" sz="3600"/>
              <a:t>4. Una Zanja y una Excavación son lo mismo:</a:t>
            </a:r>
            <a:endParaRPr sz="3600"/>
          </a:p>
          <a:p>
            <a:pPr marL="0" marR="0" lvl="0" indent="0" algn="l" rtl="0">
              <a:lnSpc>
                <a:spcPct val="107000"/>
              </a:lnSpc>
              <a:spcBef>
                <a:spcPts val="0"/>
              </a:spcBef>
              <a:spcAft>
                <a:spcPts val="0"/>
              </a:spcAft>
              <a:buClr>
                <a:schemeClr val="dk1"/>
              </a:buClr>
              <a:buSzPts val="3600"/>
              <a:buNone/>
            </a:pPr>
            <a:endParaRPr sz="3600"/>
          </a:p>
          <a:p>
            <a:pPr marL="0" marR="0" lvl="0" indent="0" algn="l" rtl="0">
              <a:lnSpc>
                <a:spcPct val="107000"/>
              </a:lnSpc>
              <a:spcBef>
                <a:spcPts val="0"/>
              </a:spcBef>
              <a:spcAft>
                <a:spcPts val="0"/>
              </a:spcAft>
              <a:buClr>
                <a:schemeClr val="dk1"/>
              </a:buClr>
              <a:buSzPts val="3600"/>
              <a:buNone/>
            </a:pPr>
            <a:r>
              <a:rPr lang="en-US" sz="3600"/>
              <a:t>a. Cierto</a:t>
            </a:r>
            <a:endParaRPr sz="3600"/>
          </a:p>
          <a:p>
            <a:pPr marL="0" marR="0" lvl="0" indent="0" algn="l" rtl="0">
              <a:lnSpc>
                <a:spcPct val="107000"/>
              </a:lnSpc>
              <a:spcBef>
                <a:spcPts val="0"/>
              </a:spcBef>
              <a:spcAft>
                <a:spcPts val="0"/>
              </a:spcAft>
              <a:buClr>
                <a:schemeClr val="dk1"/>
              </a:buClr>
              <a:buSzPts val="3600"/>
              <a:buNone/>
            </a:pPr>
            <a:r>
              <a:rPr lang="en-US" sz="3600"/>
              <a:t>b. Falso</a:t>
            </a:r>
            <a:endParaRPr sz="3600"/>
          </a:p>
          <a:p>
            <a:pPr marL="457189" lvl="0" indent="-186234" algn="l" rtl="0">
              <a:spcBef>
                <a:spcPts val="1653"/>
              </a:spcBef>
              <a:spcAft>
                <a:spcPts val="0"/>
              </a:spcAft>
              <a:buClr>
                <a:schemeClr val="dk1"/>
              </a:buClr>
              <a:buSzPts val="4267"/>
              <a:buNone/>
            </a:pPr>
            <a:endParaRPr/>
          </a:p>
        </p:txBody>
      </p:sp>
      <p:sp>
        <p:nvSpPr>
          <p:cNvPr id="165" name="Google Shape;165;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5800"/>
              <a:buFont typeface="Arial Black"/>
              <a:buNone/>
            </a:pPr>
            <a:r>
              <a:rPr lang="en-US">
                <a:solidFill>
                  <a:srgbClr val="000000"/>
                </a:solidFill>
                <a:latin typeface="Arial Black"/>
                <a:ea typeface="Arial Black"/>
                <a:cs typeface="Arial Black"/>
                <a:sym typeface="Arial Black"/>
              </a:rPr>
              <a:t>Evaluación previa (P5)</a:t>
            </a:r>
            <a:endParaRPr/>
          </a:p>
        </p:txBody>
      </p:sp>
      <p:sp>
        <p:nvSpPr>
          <p:cNvPr id="172" name="Google Shape;172;p12"/>
          <p:cNvSpPr txBox="1">
            <a:spLocks noGrp="1"/>
          </p:cNvSpPr>
          <p:nvPr>
            <p:ph type="body" idx="1"/>
          </p:nvPr>
        </p:nvSpPr>
        <p:spPr>
          <a:xfrm>
            <a:off x="609600" y="1996630"/>
            <a:ext cx="10972800" cy="3375055"/>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lnSpc>
                <a:spcPct val="107000"/>
              </a:lnSpc>
              <a:spcBef>
                <a:spcPts val="0"/>
              </a:spcBef>
              <a:spcAft>
                <a:spcPts val="0"/>
              </a:spcAft>
              <a:buClr>
                <a:schemeClr val="dk1"/>
              </a:buClr>
              <a:buSzPct val="100000"/>
              <a:buNone/>
            </a:pPr>
            <a:r>
              <a:rPr lang="en-US" sz="4400" dirty="0"/>
              <a:t>5. Las </a:t>
            </a:r>
            <a:r>
              <a:rPr lang="en-US" sz="4400" dirty="0" err="1"/>
              <a:t>excavaciones</a:t>
            </a:r>
            <a:r>
              <a:rPr lang="en-US" sz="4400" dirty="0"/>
              <a:t> de </a:t>
            </a:r>
            <a:r>
              <a:rPr lang="en-US" sz="4400" dirty="0" err="1"/>
              <a:t>más</a:t>
            </a:r>
            <a:r>
              <a:rPr lang="en-US" sz="4400" dirty="0"/>
              <a:t> de _____ pies </a:t>
            </a:r>
            <a:r>
              <a:rPr lang="en-US" sz="4400" dirty="0" err="1">
                <a:solidFill>
                  <a:schemeClr val="tx1"/>
                </a:solidFill>
              </a:rPr>
              <a:t>deben</a:t>
            </a:r>
            <a:r>
              <a:rPr lang="en-US" sz="4400" dirty="0">
                <a:solidFill>
                  <a:schemeClr val="tx1"/>
                </a:solidFill>
              </a:rPr>
              <a:t> </a:t>
            </a:r>
            <a:r>
              <a:rPr lang="en-US" sz="4400" dirty="0" err="1">
                <a:solidFill>
                  <a:schemeClr val="tx1"/>
                </a:solidFill>
              </a:rPr>
              <a:t>ser</a:t>
            </a:r>
            <a:r>
              <a:rPr lang="en-US" sz="4400" dirty="0">
                <a:solidFill>
                  <a:schemeClr val="tx1"/>
                </a:solidFill>
              </a:rPr>
              <a:t> </a:t>
            </a:r>
            <a:r>
              <a:rPr lang="en-US" sz="4400" dirty="0" err="1">
                <a:solidFill>
                  <a:schemeClr val="tx1"/>
                </a:solidFill>
              </a:rPr>
              <a:t>sometidas</a:t>
            </a:r>
            <a:r>
              <a:rPr lang="en-US" sz="4400" dirty="0">
                <a:solidFill>
                  <a:schemeClr val="tx1"/>
                </a:solidFill>
              </a:rPr>
              <a:t> a </a:t>
            </a:r>
            <a:r>
              <a:rPr lang="en-US" sz="4400" dirty="0" err="1">
                <a:solidFill>
                  <a:schemeClr val="tx1"/>
                </a:solidFill>
              </a:rPr>
              <a:t>pruebas</a:t>
            </a:r>
            <a:r>
              <a:rPr lang="en-US" sz="4400" dirty="0">
                <a:solidFill>
                  <a:schemeClr val="tx1"/>
                </a:solidFill>
              </a:rPr>
              <a:t> </a:t>
            </a:r>
            <a:r>
              <a:rPr lang="en-US" sz="4400" dirty="0"/>
              <a:t>antes de que </a:t>
            </a:r>
            <a:r>
              <a:rPr lang="en-US" sz="4400" dirty="0" err="1"/>
              <a:t>los</a:t>
            </a:r>
            <a:r>
              <a:rPr lang="en-US" sz="4400" dirty="0"/>
              <a:t> </a:t>
            </a:r>
            <a:r>
              <a:rPr lang="en-US" sz="4400" dirty="0" err="1"/>
              <a:t>empleados</a:t>
            </a:r>
            <a:r>
              <a:rPr lang="en-US" sz="4400" dirty="0"/>
              <a:t> </a:t>
            </a:r>
            <a:r>
              <a:rPr lang="en-US" sz="4400" dirty="0" err="1"/>
              <a:t>entren</a:t>
            </a:r>
            <a:r>
              <a:rPr lang="en-US" sz="4400" dirty="0"/>
              <a:t> </a:t>
            </a:r>
            <a:r>
              <a:rPr lang="en-US" sz="4400" dirty="0" err="1"/>
              <a:t>en</a:t>
            </a:r>
            <a:r>
              <a:rPr lang="en-US" sz="4400" dirty="0"/>
              <a:t> </a:t>
            </a:r>
            <a:r>
              <a:rPr lang="en-US" sz="4400" dirty="0" err="1"/>
              <a:t>los</a:t>
            </a:r>
            <a:r>
              <a:rPr lang="en-US" sz="4400" dirty="0"/>
              <a:t> </a:t>
            </a:r>
            <a:r>
              <a:rPr lang="en-US" sz="4400" dirty="0" err="1"/>
              <a:t>lugares</a:t>
            </a:r>
            <a:r>
              <a:rPr lang="en-US" sz="4400" dirty="0"/>
              <a:t> </a:t>
            </a:r>
            <a:r>
              <a:rPr lang="en-US" sz="4400" dirty="0" err="1"/>
              <a:t>donde</a:t>
            </a:r>
            <a:r>
              <a:rPr lang="en-US" sz="4400" dirty="0"/>
              <a:t> </a:t>
            </a:r>
            <a:r>
              <a:rPr lang="en-US" sz="4400" dirty="0" err="1"/>
              <a:t>podrían</a:t>
            </a:r>
            <a:r>
              <a:rPr lang="en-US" sz="4400" dirty="0"/>
              <a:t> </a:t>
            </a:r>
            <a:r>
              <a:rPr lang="en-US" sz="4400" dirty="0" err="1"/>
              <a:t>existir</a:t>
            </a:r>
            <a:r>
              <a:rPr lang="en-US" sz="4400" dirty="0"/>
              <a:t> </a:t>
            </a:r>
            <a:r>
              <a:rPr lang="en-US" sz="4400" dirty="0" err="1"/>
              <a:t>atmósferas</a:t>
            </a:r>
            <a:r>
              <a:rPr lang="en-US" sz="4400" dirty="0"/>
              <a:t> </a:t>
            </a:r>
            <a:r>
              <a:rPr lang="en-US" sz="4400" dirty="0" err="1"/>
              <a:t>potencialmente</a:t>
            </a:r>
            <a:r>
              <a:rPr lang="en-US" sz="4400" dirty="0"/>
              <a:t> ______________.</a:t>
            </a:r>
            <a:endParaRPr dirty="0"/>
          </a:p>
          <a:p>
            <a:pPr marL="0" marR="0" lvl="0" indent="0" algn="l" rtl="0">
              <a:lnSpc>
                <a:spcPct val="107000"/>
              </a:lnSpc>
              <a:spcBef>
                <a:spcPts val="0"/>
              </a:spcBef>
              <a:spcAft>
                <a:spcPts val="0"/>
              </a:spcAft>
              <a:buClr>
                <a:schemeClr val="dk1"/>
              </a:buClr>
              <a:buSzPct val="100000"/>
              <a:buNone/>
            </a:pPr>
            <a:endParaRPr sz="4400" dirty="0"/>
          </a:p>
          <a:p>
            <a:pPr marL="0" marR="0" lvl="0" indent="0" algn="l" rtl="0">
              <a:lnSpc>
                <a:spcPct val="107000"/>
              </a:lnSpc>
              <a:spcBef>
                <a:spcPts val="0"/>
              </a:spcBef>
              <a:spcAft>
                <a:spcPts val="0"/>
              </a:spcAft>
              <a:buClr>
                <a:schemeClr val="dk1"/>
              </a:buClr>
              <a:buSzPct val="100000"/>
              <a:buNone/>
            </a:pPr>
            <a:r>
              <a:rPr lang="en-US" sz="4400" dirty="0"/>
              <a:t>a. 4 ', </a:t>
            </a:r>
            <a:r>
              <a:rPr lang="en-US" sz="4400" dirty="0" err="1"/>
              <a:t>Peligrosas</a:t>
            </a:r>
            <a:endParaRPr sz="4400" dirty="0"/>
          </a:p>
          <a:p>
            <a:pPr marL="0" marR="0" lvl="0" indent="0" algn="l" rtl="0">
              <a:lnSpc>
                <a:spcPct val="107000"/>
              </a:lnSpc>
              <a:spcBef>
                <a:spcPts val="0"/>
              </a:spcBef>
              <a:spcAft>
                <a:spcPts val="0"/>
              </a:spcAft>
              <a:buClr>
                <a:schemeClr val="dk1"/>
              </a:buClr>
              <a:buSzPct val="100000"/>
              <a:buNone/>
            </a:pPr>
            <a:r>
              <a:rPr lang="en-US" sz="4400" dirty="0"/>
              <a:t>b. 4 ', </a:t>
            </a:r>
            <a:r>
              <a:rPr lang="en-US" sz="4400" dirty="0" err="1"/>
              <a:t>Ambientes</a:t>
            </a:r>
            <a:endParaRPr sz="4400" dirty="0"/>
          </a:p>
          <a:p>
            <a:pPr marL="0" marR="0" lvl="0" indent="0" algn="l" rtl="0">
              <a:lnSpc>
                <a:spcPct val="107000"/>
              </a:lnSpc>
              <a:spcBef>
                <a:spcPts val="0"/>
              </a:spcBef>
              <a:spcAft>
                <a:spcPts val="0"/>
              </a:spcAft>
              <a:buClr>
                <a:schemeClr val="dk1"/>
              </a:buClr>
              <a:buSzPct val="100000"/>
              <a:buNone/>
            </a:pPr>
            <a:r>
              <a:rPr lang="en-US" sz="4400" dirty="0"/>
              <a:t>c. 6 ', </a:t>
            </a:r>
            <a:r>
              <a:rPr lang="en-US" sz="4400" dirty="0" err="1"/>
              <a:t>Peligrosas</a:t>
            </a:r>
            <a:endParaRPr sz="4400" dirty="0"/>
          </a:p>
          <a:p>
            <a:pPr marL="0" marR="0" lvl="0" indent="0" algn="l" rtl="0">
              <a:lnSpc>
                <a:spcPct val="107000"/>
              </a:lnSpc>
              <a:spcBef>
                <a:spcPts val="0"/>
              </a:spcBef>
              <a:spcAft>
                <a:spcPts val="0"/>
              </a:spcAft>
              <a:buClr>
                <a:schemeClr val="dk1"/>
              </a:buClr>
              <a:buSzPct val="100000"/>
              <a:buNone/>
            </a:pPr>
            <a:r>
              <a:rPr lang="en-US" sz="4400" dirty="0"/>
              <a:t>d. 6 ', </a:t>
            </a:r>
            <a:r>
              <a:rPr lang="en-US" sz="4400" dirty="0" err="1"/>
              <a:t>Ambientes</a:t>
            </a:r>
            <a:endParaRPr sz="4400" dirty="0"/>
          </a:p>
          <a:p>
            <a:pPr marL="457189" lvl="0" indent="-287898" algn="l" rtl="0">
              <a:spcBef>
                <a:spcPts val="533"/>
              </a:spcBef>
              <a:spcAft>
                <a:spcPts val="0"/>
              </a:spcAft>
              <a:buClr>
                <a:schemeClr val="dk1"/>
              </a:buClr>
              <a:buSzPct val="100000"/>
              <a:buNone/>
            </a:pPr>
            <a:endParaRPr dirty="0"/>
          </a:p>
        </p:txBody>
      </p:sp>
      <p:sp>
        <p:nvSpPr>
          <p:cNvPr id="173" name="Google Shape;17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3"/>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5800"/>
              <a:buFont typeface="Arial Black"/>
              <a:buNone/>
            </a:pPr>
            <a:r>
              <a:rPr lang="en-US">
                <a:solidFill>
                  <a:srgbClr val="000000"/>
                </a:solidFill>
                <a:latin typeface="Arial Black"/>
                <a:ea typeface="Arial Black"/>
                <a:cs typeface="Arial Black"/>
                <a:sym typeface="Arial Black"/>
              </a:rPr>
              <a:t>Evaluación previa (P6)</a:t>
            </a:r>
            <a:endParaRPr/>
          </a:p>
        </p:txBody>
      </p:sp>
      <p:sp>
        <p:nvSpPr>
          <p:cNvPr id="180" name="Google Shape;180;p13"/>
          <p:cNvSpPr txBox="1">
            <a:spLocks noGrp="1"/>
          </p:cNvSpPr>
          <p:nvPr>
            <p:ph type="body" idx="1"/>
          </p:nvPr>
        </p:nvSpPr>
        <p:spPr>
          <a:xfrm>
            <a:off x="609600" y="1996630"/>
            <a:ext cx="10972800" cy="3375055"/>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lnSpc>
                <a:spcPct val="107000"/>
              </a:lnSpc>
              <a:spcBef>
                <a:spcPts val="0"/>
              </a:spcBef>
              <a:spcAft>
                <a:spcPts val="0"/>
              </a:spcAft>
              <a:buClr>
                <a:schemeClr val="dk1"/>
              </a:buClr>
              <a:buSzPct val="100000"/>
              <a:buNone/>
            </a:pPr>
            <a:r>
              <a:rPr lang="en-US" sz="4400"/>
              <a:t>6. ¿La parte inferior de un escudo de zanja (caja de zanja) no debe estar a más de ______ pies por encima del fondo de la zanja o excavación?</a:t>
            </a:r>
            <a:endParaRPr sz="4400"/>
          </a:p>
          <a:p>
            <a:pPr marL="0" marR="0" lvl="0" indent="0" algn="l" rtl="0">
              <a:lnSpc>
                <a:spcPct val="107000"/>
              </a:lnSpc>
              <a:spcBef>
                <a:spcPts val="0"/>
              </a:spcBef>
              <a:spcAft>
                <a:spcPts val="0"/>
              </a:spcAft>
              <a:buClr>
                <a:schemeClr val="dk1"/>
              </a:buClr>
              <a:buSzPct val="100000"/>
              <a:buNone/>
            </a:pPr>
            <a:endParaRPr sz="4400"/>
          </a:p>
          <a:p>
            <a:pPr marL="342900" marR="0" lvl="0" indent="-342900" algn="l" rtl="0">
              <a:lnSpc>
                <a:spcPct val="107000"/>
              </a:lnSpc>
              <a:spcBef>
                <a:spcPts val="0"/>
              </a:spcBef>
              <a:spcAft>
                <a:spcPts val="0"/>
              </a:spcAft>
              <a:buClr>
                <a:schemeClr val="dk1"/>
              </a:buClr>
              <a:buSzPct val="100000"/>
              <a:buFont typeface="Arial"/>
              <a:buAutoNum type="alphaLcPeriod"/>
            </a:pPr>
            <a:r>
              <a:rPr lang="en-US" sz="4400"/>
              <a:t>5’</a:t>
            </a:r>
            <a:endParaRPr/>
          </a:p>
          <a:p>
            <a:pPr marL="342900" marR="0" lvl="0" indent="-342900" algn="l" rtl="0">
              <a:lnSpc>
                <a:spcPct val="107000"/>
              </a:lnSpc>
              <a:spcBef>
                <a:spcPts val="0"/>
              </a:spcBef>
              <a:spcAft>
                <a:spcPts val="0"/>
              </a:spcAft>
              <a:buClr>
                <a:schemeClr val="dk1"/>
              </a:buClr>
              <a:buSzPct val="100000"/>
              <a:buFont typeface="Arial"/>
              <a:buAutoNum type="alphaLcPeriod"/>
            </a:pPr>
            <a:r>
              <a:rPr lang="en-US" sz="4400"/>
              <a:t>3’</a:t>
            </a:r>
            <a:endParaRPr/>
          </a:p>
          <a:p>
            <a:pPr marL="342900" marR="0" lvl="0" indent="-342900" algn="l" rtl="0">
              <a:lnSpc>
                <a:spcPct val="107000"/>
              </a:lnSpc>
              <a:spcBef>
                <a:spcPts val="0"/>
              </a:spcBef>
              <a:spcAft>
                <a:spcPts val="0"/>
              </a:spcAft>
              <a:buClr>
                <a:schemeClr val="dk1"/>
              </a:buClr>
              <a:buSzPct val="100000"/>
              <a:buFont typeface="Arial"/>
              <a:buAutoNum type="alphaLcPeriod"/>
            </a:pPr>
            <a:r>
              <a:rPr lang="en-US" sz="4400"/>
              <a:t>1’</a:t>
            </a:r>
            <a:endParaRPr/>
          </a:p>
          <a:p>
            <a:pPr marL="342900" marR="0" lvl="0" indent="-342900" algn="l" rtl="0">
              <a:lnSpc>
                <a:spcPct val="107000"/>
              </a:lnSpc>
              <a:spcBef>
                <a:spcPts val="0"/>
              </a:spcBef>
              <a:spcAft>
                <a:spcPts val="0"/>
              </a:spcAft>
              <a:buClr>
                <a:schemeClr val="dk1"/>
              </a:buClr>
              <a:buSzPct val="100000"/>
              <a:buFont typeface="Arial"/>
              <a:buAutoNum type="alphaLcPeriod"/>
            </a:pPr>
            <a:r>
              <a:rPr lang="en-US" sz="4400"/>
              <a:t>2’</a:t>
            </a:r>
            <a:endParaRPr/>
          </a:p>
          <a:p>
            <a:pPr marL="457189" lvl="0" indent="-287898" algn="l" rtl="0">
              <a:spcBef>
                <a:spcPts val="1333"/>
              </a:spcBef>
              <a:spcAft>
                <a:spcPts val="0"/>
              </a:spcAft>
              <a:buClr>
                <a:schemeClr val="dk1"/>
              </a:buClr>
              <a:buSzPct val="100000"/>
              <a:buNone/>
            </a:pPr>
            <a:endParaRPr/>
          </a:p>
        </p:txBody>
      </p:sp>
      <p:sp>
        <p:nvSpPr>
          <p:cNvPr id="181" name="Google Shape;181;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5800"/>
              <a:buFont typeface="Arial Black"/>
              <a:buNone/>
            </a:pPr>
            <a:r>
              <a:rPr lang="en-US">
                <a:solidFill>
                  <a:srgbClr val="000000"/>
                </a:solidFill>
                <a:latin typeface="Arial Black"/>
                <a:ea typeface="Arial Black"/>
                <a:cs typeface="Arial Black"/>
                <a:sym typeface="Arial Black"/>
              </a:rPr>
              <a:t>Evaluación previa (P7)</a:t>
            </a:r>
            <a:endParaRPr/>
          </a:p>
        </p:txBody>
      </p:sp>
      <p:sp>
        <p:nvSpPr>
          <p:cNvPr id="188" name="Google Shape;188;p14"/>
          <p:cNvSpPr txBox="1">
            <a:spLocks noGrp="1"/>
          </p:cNvSpPr>
          <p:nvPr>
            <p:ph type="body" idx="1"/>
          </p:nvPr>
        </p:nvSpPr>
        <p:spPr>
          <a:xfrm>
            <a:off x="466725" y="1964880"/>
            <a:ext cx="10972800" cy="3375055"/>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07000"/>
              </a:lnSpc>
              <a:spcBef>
                <a:spcPts val="0"/>
              </a:spcBef>
              <a:spcAft>
                <a:spcPts val="0"/>
              </a:spcAft>
              <a:buClr>
                <a:schemeClr val="dk1"/>
              </a:buClr>
              <a:buSzPct val="100000"/>
              <a:buNone/>
            </a:pPr>
            <a:r>
              <a:rPr lang="en-US" sz="3800"/>
              <a:t>7. ___________ causa / causan la mayoría de las muertes en excavaciones.</a:t>
            </a:r>
            <a:endParaRPr/>
          </a:p>
          <a:p>
            <a:pPr marL="0" marR="0" lvl="0" indent="0" algn="l" rtl="0">
              <a:lnSpc>
                <a:spcPct val="107000"/>
              </a:lnSpc>
              <a:spcBef>
                <a:spcPts val="0"/>
              </a:spcBef>
              <a:spcAft>
                <a:spcPts val="0"/>
              </a:spcAft>
              <a:buClr>
                <a:schemeClr val="dk1"/>
              </a:buClr>
              <a:buSzPct val="100000"/>
              <a:buNone/>
            </a:pPr>
            <a:endParaRPr sz="3800"/>
          </a:p>
          <a:p>
            <a:pPr marL="342900" marR="0" lvl="0" indent="-342900" algn="l" rtl="0">
              <a:lnSpc>
                <a:spcPct val="107000"/>
              </a:lnSpc>
              <a:spcBef>
                <a:spcPts val="0"/>
              </a:spcBef>
              <a:spcAft>
                <a:spcPts val="0"/>
              </a:spcAft>
              <a:buClr>
                <a:schemeClr val="dk1"/>
              </a:buClr>
              <a:buSzPct val="100000"/>
              <a:buFont typeface="Arial"/>
              <a:buAutoNum type="alphaLcPeriod"/>
            </a:pPr>
            <a:r>
              <a:rPr lang="en-US" sz="3800"/>
              <a:t>Servicios públicos subterráneos</a:t>
            </a:r>
            <a:endParaRPr sz="3800"/>
          </a:p>
          <a:p>
            <a:pPr marL="342900" marR="0" lvl="0" indent="-342900" algn="l" rtl="0">
              <a:lnSpc>
                <a:spcPct val="107000"/>
              </a:lnSpc>
              <a:spcBef>
                <a:spcPts val="0"/>
              </a:spcBef>
              <a:spcAft>
                <a:spcPts val="0"/>
              </a:spcAft>
              <a:buClr>
                <a:schemeClr val="dk1"/>
              </a:buClr>
              <a:buSzPct val="100000"/>
              <a:buFont typeface="Arial"/>
              <a:buAutoNum type="alphaLcPeriod"/>
            </a:pPr>
            <a:r>
              <a:rPr lang="en-US" sz="3800"/>
              <a:t>Acumulación de agua</a:t>
            </a:r>
            <a:endParaRPr sz="3800"/>
          </a:p>
          <a:p>
            <a:pPr marL="342900" marR="0" lvl="0" indent="-342900" algn="l" rtl="0">
              <a:lnSpc>
                <a:spcPct val="107000"/>
              </a:lnSpc>
              <a:spcBef>
                <a:spcPts val="0"/>
              </a:spcBef>
              <a:spcAft>
                <a:spcPts val="0"/>
              </a:spcAft>
              <a:buClr>
                <a:schemeClr val="dk1"/>
              </a:buClr>
              <a:buSzPct val="100000"/>
              <a:buFont typeface="Arial"/>
              <a:buAutoNum type="alphaLcPeriod"/>
            </a:pPr>
            <a:r>
              <a:rPr lang="en-US" sz="3800"/>
              <a:t>Derrumbes</a:t>
            </a:r>
            <a:endParaRPr sz="3800"/>
          </a:p>
          <a:p>
            <a:pPr marL="342900" marR="0" lvl="0" indent="-342900" algn="l" rtl="0">
              <a:lnSpc>
                <a:spcPct val="107000"/>
              </a:lnSpc>
              <a:spcBef>
                <a:spcPts val="0"/>
              </a:spcBef>
              <a:spcAft>
                <a:spcPts val="0"/>
              </a:spcAft>
              <a:buClr>
                <a:schemeClr val="dk1"/>
              </a:buClr>
              <a:buSzPct val="100000"/>
              <a:buFont typeface="Arial"/>
              <a:buAutoNum type="alphaLcPeriod"/>
            </a:pPr>
            <a:r>
              <a:rPr lang="en-US" sz="3800"/>
              <a:t>Equipo pesado</a:t>
            </a:r>
            <a:endParaRPr/>
          </a:p>
        </p:txBody>
      </p:sp>
      <p:sp>
        <p:nvSpPr>
          <p:cNvPr id="189" name="Google Shape;189;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5800"/>
              <a:buFont typeface="Arial Black"/>
              <a:buNone/>
            </a:pPr>
            <a:r>
              <a:rPr lang="en-US">
                <a:solidFill>
                  <a:srgbClr val="000000"/>
                </a:solidFill>
                <a:latin typeface="Arial Black"/>
                <a:ea typeface="Arial Black"/>
                <a:cs typeface="Arial Black"/>
                <a:sym typeface="Arial Black"/>
              </a:rPr>
              <a:t>Evaluación previa (P8)</a:t>
            </a:r>
            <a:endParaRPr/>
          </a:p>
        </p:txBody>
      </p:sp>
      <p:sp>
        <p:nvSpPr>
          <p:cNvPr id="196" name="Google Shape;196;p15"/>
          <p:cNvSpPr txBox="1">
            <a:spLocks noGrp="1"/>
          </p:cNvSpPr>
          <p:nvPr>
            <p:ph type="body" idx="1"/>
          </p:nvPr>
        </p:nvSpPr>
        <p:spPr>
          <a:xfrm>
            <a:off x="609600" y="1980750"/>
            <a:ext cx="10972800" cy="461040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107000"/>
              </a:lnSpc>
              <a:spcBef>
                <a:spcPts val="0"/>
              </a:spcBef>
              <a:spcAft>
                <a:spcPts val="0"/>
              </a:spcAft>
              <a:buClr>
                <a:schemeClr val="dk1"/>
              </a:buClr>
              <a:buSzPct val="100000"/>
              <a:buNone/>
            </a:pPr>
            <a:r>
              <a:rPr lang="en-US" sz="3800" dirty="0"/>
              <a:t>8. </a:t>
            </a:r>
            <a:r>
              <a:rPr lang="en-US" sz="3800" dirty="0" err="1"/>
              <a:t>En</a:t>
            </a:r>
            <a:r>
              <a:rPr lang="en-US" sz="3800" dirty="0"/>
              <a:t> </a:t>
            </a:r>
            <a:r>
              <a:rPr lang="en-US" sz="3800" dirty="0" err="1"/>
              <a:t>excavaciones</a:t>
            </a:r>
            <a:r>
              <a:rPr lang="en-US" sz="3800" dirty="0"/>
              <a:t> de </a:t>
            </a:r>
            <a:r>
              <a:rPr lang="en-US" sz="3800" dirty="0" err="1"/>
              <a:t>más</a:t>
            </a:r>
            <a:r>
              <a:rPr lang="en-US" sz="3800" dirty="0"/>
              <a:t> de 4 pies de </a:t>
            </a:r>
            <a:r>
              <a:rPr lang="en-US" sz="3800" dirty="0" err="1"/>
              <a:t>profundidad</a:t>
            </a:r>
            <a:r>
              <a:rPr lang="en-US" sz="3800" dirty="0"/>
              <a:t>, un </a:t>
            </a:r>
            <a:r>
              <a:rPr lang="en-US" sz="3800" dirty="0" err="1"/>
              <a:t>medio</a:t>
            </a:r>
            <a:r>
              <a:rPr lang="en-US" sz="3800" dirty="0"/>
              <a:t> de </a:t>
            </a:r>
            <a:r>
              <a:rPr lang="en-US" sz="3800" dirty="0" err="1"/>
              <a:t>salida</a:t>
            </a:r>
            <a:r>
              <a:rPr lang="en-US" sz="3800" dirty="0"/>
              <a:t> _________.</a:t>
            </a:r>
            <a:endParaRPr dirty="0"/>
          </a:p>
          <a:p>
            <a:pPr marL="0" marR="0" lvl="0" indent="0" algn="l" rtl="0">
              <a:lnSpc>
                <a:spcPct val="107000"/>
              </a:lnSpc>
              <a:spcBef>
                <a:spcPts val="0"/>
              </a:spcBef>
              <a:spcAft>
                <a:spcPts val="0"/>
              </a:spcAft>
              <a:buClr>
                <a:schemeClr val="dk1"/>
              </a:buClr>
              <a:buSzPct val="100000"/>
              <a:buNone/>
            </a:pPr>
            <a:endParaRPr sz="3800" dirty="0"/>
          </a:p>
          <a:p>
            <a:pPr marL="0" marR="0" lvl="0" indent="0" algn="l" rtl="0">
              <a:lnSpc>
                <a:spcPct val="107000"/>
              </a:lnSpc>
              <a:spcBef>
                <a:spcPts val="0"/>
              </a:spcBef>
              <a:spcAft>
                <a:spcPts val="0"/>
              </a:spcAft>
              <a:buClr>
                <a:schemeClr val="dk1"/>
              </a:buClr>
              <a:buSzPct val="100000"/>
              <a:buNone/>
            </a:pPr>
            <a:endParaRPr sz="3800" dirty="0"/>
          </a:p>
          <a:p>
            <a:pPr marL="342900" marR="0" lvl="0" indent="-360680" algn="l" rtl="0">
              <a:lnSpc>
                <a:spcPct val="107000"/>
              </a:lnSpc>
              <a:spcBef>
                <a:spcPts val="0"/>
              </a:spcBef>
              <a:spcAft>
                <a:spcPts val="0"/>
              </a:spcAft>
              <a:buClr>
                <a:schemeClr val="dk1"/>
              </a:buClr>
              <a:buSzPct val="100000"/>
              <a:buFont typeface="Arial"/>
              <a:buAutoNum type="alphaLcPeriod"/>
            </a:pPr>
            <a:r>
              <a:rPr lang="en-US" sz="3800" dirty="0"/>
              <a:t>No es </a:t>
            </a:r>
            <a:r>
              <a:rPr lang="en-US" sz="3800" dirty="0" err="1"/>
              <a:t>necesario</a:t>
            </a:r>
            <a:endParaRPr dirty="0" err="1"/>
          </a:p>
          <a:p>
            <a:pPr marL="342900" marR="0" lvl="0" indent="-360680" algn="l" rtl="0">
              <a:lnSpc>
                <a:spcPct val="107000"/>
              </a:lnSpc>
              <a:spcBef>
                <a:spcPts val="0"/>
              </a:spcBef>
              <a:spcAft>
                <a:spcPts val="0"/>
              </a:spcAft>
              <a:buClr>
                <a:schemeClr val="dk1"/>
              </a:buClr>
              <a:buSzPct val="100000"/>
              <a:buFont typeface="Arial"/>
              <a:buAutoNum type="alphaLcPeriod"/>
            </a:pPr>
            <a:r>
              <a:rPr lang="en-US" sz="3800" dirty="0" err="1"/>
              <a:t>Debe</a:t>
            </a:r>
            <a:r>
              <a:rPr lang="en-US" sz="3800" dirty="0"/>
              <a:t> </a:t>
            </a:r>
            <a:r>
              <a:rPr lang="en-US" sz="3800" dirty="0" err="1"/>
              <a:t>estar</a:t>
            </a:r>
            <a:r>
              <a:rPr lang="en-US" sz="3800" dirty="0"/>
              <a:t> </a:t>
            </a:r>
            <a:r>
              <a:rPr lang="en-US" sz="3800" dirty="0" err="1"/>
              <a:t>ubicado</a:t>
            </a:r>
            <a:r>
              <a:rPr lang="en-US" sz="3800" dirty="0"/>
              <a:t> </a:t>
            </a:r>
            <a:r>
              <a:rPr lang="en-US" sz="3800" dirty="0">
                <a:solidFill>
                  <a:schemeClr val="tx1"/>
                </a:solidFill>
              </a:rPr>
              <a:t>a </a:t>
            </a:r>
            <a:r>
              <a:rPr lang="en-US" sz="3800" dirty="0" err="1">
                <a:solidFill>
                  <a:schemeClr val="tx1"/>
                </a:solidFill>
              </a:rPr>
              <a:t>menos</a:t>
            </a:r>
            <a:r>
              <a:rPr lang="en-US" sz="3800" dirty="0">
                <a:solidFill>
                  <a:schemeClr val="tx1"/>
                </a:solidFill>
              </a:rPr>
              <a:t> de 100 pies de </a:t>
            </a:r>
            <a:r>
              <a:rPr lang="en-US" sz="3800" dirty="0" err="1">
                <a:solidFill>
                  <a:schemeClr val="tx1"/>
                </a:solidFill>
              </a:rPr>
              <a:t>los</a:t>
            </a:r>
            <a:r>
              <a:rPr lang="en-US" sz="3800" dirty="0">
                <a:solidFill>
                  <a:schemeClr val="tx1"/>
                </a:solidFill>
              </a:rPr>
              <a:t> </a:t>
            </a:r>
            <a:r>
              <a:rPr lang="en-US" sz="3800" dirty="0" err="1">
                <a:solidFill>
                  <a:schemeClr val="tx1"/>
                </a:solidFill>
              </a:rPr>
              <a:t>trabajadores</a:t>
            </a:r>
            <a:endParaRPr dirty="0">
              <a:solidFill>
                <a:schemeClr val="tx1"/>
              </a:solidFill>
            </a:endParaRPr>
          </a:p>
          <a:p>
            <a:pPr marL="342900" indent="-360680">
              <a:lnSpc>
                <a:spcPct val="107000"/>
              </a:lnSpc>
              <a:spcBef>
                <a:spcPts val="0"/>
              </a:spcBef>
              <a:buSzPct val="100000"/>
              <a:buFont typeface="Arial"/>
              <a:buAutoNum type="alphaLcPeriod"/>
            </a:pPr>
            <a:r>
              <a:rPr lang="en-US" sz="3800" dirty="0">
                <a:solidFill>
                  <a:schemeClr val="tx1"/>
                </a:solidFill>
              </a:rPr>
              <a:t>Debe </a:t>
            </a:r>
            <a:r>
              <a:rPr lang="en-US" sz="3800" dirty="0" err="1">
                <a:solidFill>
                  <a:schemeClr val="tx1"/>
                </a:solidFill>
              </a:rPr>
              <a:t>estar</a:t>
            </a:r>
            <a:r>
              <a:rPr lang="en-US" sz="3800" dirty="0">
                <a:solidFill>
                  <a:schemeClr val="tx1"/>
                </a:solidFill>
              </a:rPr>
              <a:t> </a:t>
            </a:r>
            <a:r>
              <a:rPr lang="en-US" sz="3800" dirty="0" err="1">
                <a:solidFill>
                  <a:schemeClr val="tx1"/>
                </a:solidFill>
              </a:rPr>
              <a:t>ubicado</a:t>
            </a:r>
            <a:r>
              <a:rPr lang="en-US" sz="3800" dirty="0">
                <a:solidFill>
                  <a:schemeClr val="tx1"/>
                </a:solidFill>
              </a:rPr>
              <a:t> a </a:t>
            </a:r>
            <a:r>
              <a:rPr lang="en-US" sz="3800" dirty="0" err="1">
                <a:solidFill>
                  <a:schemeClr val="tx1"/>
                </a:solidFill>
              </a:rPr>
              <a:t>menos</a:t>
            </a:r>
            <a:r>
              <a:rPr lang="en-US" sz="3800" dirty="0">
                <a:solidFill>
                  <a:schemeClr val="tx1"/>
                </a:solidFill>
              </a:rPr>
              <a:t> de 200 pies de los </a:t>
            </a:r>
            <a:r>
              <a:rPr lang="en-US" sz="3800" dirty="0" err="1">
                <a:solidFill>
                  <a:schemeClr val="tx1"/>
                </a:solidFill>
              </a:rPr>
              <a:t>trabajadores</a:t>
            </a:r>
            <a:endParaRPr dirty="0">
              <a:solidFill>
                <a:schemeClr val="tx1"/>
              </a:solidFill>
            </a:endParaRPr>
          </a:p>
          <a:p>
            <a:pPr marL="342900" indent="-360680">
              <a:lnSpc>
                <a:spcPct val="107000"/>
              </a:lnSpc>
              <a:spcBef>
                <a:spcPts val="0"/>
              </a:spcBef>
              <a:buSzPct val="100000"/>
              <a:buFont typeface="Arial"/>
              <a:buAutoNum type="alphaLcPeriod"/>
            </a:pPr>
            <a:r>
              <a:rPr lang="en-US" sz="3800" dirty="0">
                <a:solidFill>
                  <a:schemeClr val="tx1"/>
                </a:solidFill>
              </a:rPr>
              <a:t>Debe </a:t>
            </a:r>
            <a:r>
              <a:rPr lang="en-US" sz="3800" dirty="0" err="1">
                <a:solidFill>
                  <a:schemeClr val="tx1"/>
                </a:solidFill>
              </a:rPr>
              <a:t>estar</a:t>
            </a:r>
            <a:r>
              <a:rPr lang="en-US" sz="3800" dirty="0">
                <a:solidFill>
                  <a:schemeClr val="tx1"/>
                </a:solidFill>
              </a:rPr>
              <a:t> </a:t>
            </a:r>
            <a:r>
              <a:rPr lang="en-US" sz="3800" dirty="0" err="1">
                <a:solidFill>
                  <a:schemeClr val="tx1"/>
                </a:solidFill>
              </a:rPr>
              <a:t>ubicado</a:t>
            </a:r>
            <a:r>
              <a:rPr lang="en-US" sz="3800" dirty="0">
                <a:solidFill>
                  <a:schemeClr val="tx1"/>
                </a:solidFill>
              </a:rPr>
              <a:t> a </a:t>
            </a:r>
            <a:r>
              <a:rPr lang="en-US" sz="3800" dirty="0" err="1">
                <a:solidFill>
                  <a:schemeClr val="tx1"/>
                </a:solidFill>
              </a:rPr>
              <a:t>menos</a:t>
            </a:r>
            <a:r>
              <a:rPr lang="en-US" sz="3800" dirty="0">
                <a:solidFill>
                  <a:schemeClr val="tx1"/>
                </a:solidFill>
              </a:rPr>
              <a:t> de 25 </a:t>
            </a:r>
            <a:r>
              <a:rPr lang="en-US" sz="3800" dirty="0"/>
              <a:t>pies de los </a:t>
            </a:r>
            <a:r>
              <a:rPr lang="en-US" sz="3800" dirty="0" err="1"/>
              <a:t>trabajadores</a:t>
            </a:r>
            <a:endParaRPr sz="3800" dirty="0"/>
          </a:p>
          <a:p>
            <a:pPr marL="457189" lvl="0" indent="-247258" algn="l" rtl="0">
              <a:spcBef>
                <a:spcPts val="661"/>
              </a:spcBef>
              <a:spcAft>
                <a:spcPts val="0"/>
              </a:spcAft>
              <a:buClr>
                <a:schemeClr val="dk1"/>
              </a:buClr>
              <a:buSzPct val="100000"/>
              <a:buNone/>
            </a:pPr>
            <a:endParaRPr dirty="0"/>
          </a:p>
        </p:txBody>
      </p:sp>
      <p:sp>
        <p:nvSpPr>
          <p:cNvPr id="197" name="Google Shape;197;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5800"/>
              <a:buFont typeface="Arial Black"/>
              <a:buNone/>
            </a:pPr>
            <a:r>
              <a:rPr lang="en-US">
                <a:solidFill>
                  <a:srgbClr val="000000"/>
                </a:solidFill>
                <a:latin typeface="Arial Black"/>
                <a:ea typeface="Arial Black"/>
                <a:cs typeface="Arial Black"/>
                <a:sym typeface="Arial Black"/>
              </a:rPr>
              <a:t>Evaluación previa (P9)</a:t>
            </a:r>
            <a:endParaRPr/>
          </a:p>
        </p:txBody>
      </p:sp>
      <p:sp>
        <p:nvSpPr>
          <p:cNvPr id="204" name="Google Shape;204;p16"/>
          <p:cNvSpPr txBox="1">
            <a:spLocks noGrp="1"/>
          </p:cNvSpPr>
          <p:nvPr>
            <p:ph type="body" idx="1"/>
          </p:nvPr>
        </p:nvSpPr>
        <p:spPr>
          <a:xfrm>
            <a:off x="498475" y="1822005"/>
            <a:ext cx="10972800" cy="3375055"/>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lnSpc>
                <a:spcPct val="107000"/>
              </a:lnSpc>
              <a:spcBef>
                <a:spcPts val="0"/>
              </a:spcBef>
              <a:spcAft>
                <a:spcPts val="0"/>
              </a:spcAft>
              <a:buClr>
                <a:schemeClr val="dk1"/>
              </a:buClr>
              <a:buSzPct val="100000"/>
              <a:buNone/>
            </a:pPr>
            <a:r>
              <a:rPr lang="en-US" sz="4400" dirty="0"/>
              <a:t>9. ¿</a:t>
            </a:r>
            <a:r>
              <a:rPr lang="en-US" sz="4400" dirty="0" err="1"/>
              <a:t>Cuál</a:t>
            </a:r>
            <a:r>
              <a:rPr lang="en-US" sz="4400" dirty="0"/>
              <a:t> de las </a:t>
            </a:r>
            <a:r>
              <a:rPr lang="en-US" sz="4400" dirty="0" err="1"/>
              <a:t>siguientes</a:t>
            </a:r>
            <a:r>
              <a:rPr lang="en-US" sz="4400" dirty="0"/>
              <a:t> </a:t>
            </a:r>
            <a:r>
              <a:rPr lang="en-US" sz="4400" dirty="0" err="1"/>
              <a:t>afirmaciones</a:t>
            </a:r>
            <a:r>
              <a:rPr lang="en-US" sz="4400" dirty="0"/>
              <a:t> no </a:t>
            </a:r>
            <a:r>
              <a:rPr lang="en-US" sz="4400" dirty="0" err="1"/>
              <a:t>es</a:t>
            </a:r>
            <a:r>
              <a:rPr lang="en-US" sz="4400" dirty="0"/>
              <a:t> </a:t>
            </a:r>
            <a:r>
              <a:rPr lang="en-US" sz="4400" dirty="0" err="1"/>
              <a:t>cierta</a:t>
            </a:r>
            <a:r>
              <a:rPr lang="en-US" sz="4400" dirty="0"/>
              <a:t> </a:t>
            </a:r>
            <a:r>
              <a:rPr lang="en-US" sz="4400" dirty="0" err="1"/>
              <a:t>sobre</a:t>
            </a:r>
            <a:r>
              <a:rPr lang="en-US" sz="4400" dirty="0"/>
              <a:t> el </a:t>
            </a:r>
            <a:r>
              <a:rPr lang="en-US" sz="4400" dirty="0" err="1"/>
              <a:t>suelo</a:t>
            </a:r>
            <a:r>
              <a:rPr lang="en-US" sz="4400" dirty="0"/>
              <a:t> </a:t>
            </a:r>
            <a:r>
              <a:rPr lang="en-US" sz="4400" dirty="0" err="1"/>
              <a:t>Tipo</a:t>
            </a:r>
            <a:r>
              <a:rPr lang="en-US" sz="4400" dirty="0"/>
              <a:t> C?</a:t>
            </a:r>
            <a:endParaRPr dirty="0"/>
          </a:p>
          <a:p>
            <a:pPr marL="0" marR="0" lvl="0" indent="0" algn="l" rtl="0">
              <a:lnSpc>
                <a:spcPct val="107000"/>
              </a:lnSpc>
              <a:spcBef>
                <a:spcPts val="0"/>
              </a:spcBef>
              <a:spcAft>
                <a:spcPts val="0"/>
              </a:spcAft>
              <a:buClr>
                <a:schemeClr val="dk1"/>
              </a:buClr>
              <a:buSzPct val="100000"/>
              <a:buNone/>
            </a:pPr>
            <a:endParaRPr sz="4400" dirty="0"/>
          </a:p>
          <a:p>
            <a:pPr marL="342900" marR="0" lvl="0" indent="-363855" algn="l" rtl="0">
              <a:lnSpc>
                <a:spcPct val="107000"/>
              </a:lnSpc>
              <a:spcBef>
                <a:spcPts val="0"/>
              </a:spcBef>
              <a:spcAft>
                <a:spcPts val="0"/>
              </a:spcAft>
              <a:buClr>
                <a:schemeClr val="dk1"/>
              </a:buClr>
              <a:buSzPct val="100000"/>
              <a:buFont typeface="Arial"/>
              <a:buAutoNum type="alphaLcPeriod"/>
            </a:pPr>
            <a:r>
              <a:rPr lang="en-US" sz="4400" dirty="0"/>
              <a:t>Si el </a:t>
            </a:r>
            <a:r>
              <a:rPr lang="en-US" sz="4400" dirty="0" err="1"/>
              <a:t>tipo</a:t>
            </a:r>
            <a:r>
              <a:rPr lang="en-US" sz="4400" dirty="0"/>
              <a:t> </a:t>
            </a:r>
            <a:r>
              <a:rPr lang="en-US" sz="4400" dirty="0" err="1"/>
              <a:t>es</a:t>
            </a:r>
            <a:r>
              <a:rPr lang="en-US" sz="4400" dirty="0"/>
              <a:t> </a:t>
            </a:r>
            <a:r>
              <a:rPr lang="en-US" sz="4400" dirty="0" err="1"/>
              <a:t>desconocido</a:t>
            </a:r>
            <a:r>
              <a:rPr lang="en-US" sz="4400" dirty="0"/>
              <a:t>, </a:t>
            </a:r>
            <a:r>
              <a:rPr lang="en-US" sz="4400" dirty="0" err="1"/>
              <a:t>debe</a:t>
            </a:r>
            <a:r>
              <a:rPr lang="en-US" sz="4400" dirty="0"/>
              <a:t> </a:t>
            </a:r>
            <a:r>
              <a:rPr lang="en-US" sz="4400" dirty="0" err="1"/>
              <a:t>asumir</a:t>
            </a:r>
            <a:r>
              <a:rPr lang="en-US" sz="4400" dirty="0"/>
              <a:t> que </a:t>
            </a:r>
            <a:r>
              <a:rPr lang="en-US" sz="4400" dirty="0" err="1"/>
              <a:t>todo</a:t>
            </a:r>
            <a:r>
              <a:rPr lang="en-US" sz="4400" dirty="0"/>
              <a:t> el </a:t>
            </a:r>
            <a:r>
              <a:rPr lang="en-US" sz="4400" dirty="0" err="1"/>
              <a:t>suelo</a:t>
            </a:r>
            <a:r>
              <a:rPr lang="en-US" sz="4400" dirty="0"/>
              <a:t> </a:t>
            </a:r>
            <a:r>
              <a:rPr lang="en-US" sz="4400" dirty="0" err="1"/>
              <a:t>es</a:t>
            </a:r>
            <a:r>
              <a:rPr lang="en-US" sz="4400" dirty="0"/>
              <a:t> </a:t>
            </a:r>
            <a:r>
              <a:rPr lang="en-US" sz="4400" dirty="0" err="1"/>
              <a:t>Tipo</a:t>
            </a:r>
            <a:r>
              <a:rPr lang="en-US" sz="4400" dirty="0"/>
              <a:t> C</a:t>
            </a:r>
            <a:endParaRPr sz="4400" dirty="0"/>
          </a:p>
          <a:p>
            <a:pPr marL="342900" marR="0" lvl="0" indent="-363855" algn="l" rtl="0">
              <a:lnSpc>
                <a:spcPct val="107000"/>
              </a:lnSpc>
              <a:spcBef>
                <a:spcPts val="0"/>
              </a:spcBef>
              <a:spcAft>
                <a:spcPts val="0"/>
              </a:spcAft>
              <a:buClr>
                <a:schemeClr val="dk1"/>
              </a:buClr>
              <a:buSzPct val="100000"/>
              <a:buFont typeface="Arial"/>
              <a:buAutoNum type="alphaLcPeriod"/>
            </a:pPr>
            <a:r>
              <a:rPr lang="en-US" sz="4400" dirty="0"/>
              <a:t>Si </a:t>
            </a:r>
            <a:r>
              <a:rPr lang="en-US" sz="4400" dirty="0" err="1"/>
              <a:t>está</a:t>
            </a:r>
            <a:r>
              <a:rPr lang="en-US" sz="4400" dirty="0"/>
              <a:t> </a:t>
            </a:r>
            <a:r>
              <a:rPr lang="en-US" sz="4400" dirty="0" err="1"/>
              <a:t>inclinado</a:t>
            </a:r>
            <a:r>
              <a:rPr lang="en-US" sz="4400" dirty="0"/>
              <a:t>, </a:t>
            </a:r>
            <a:r>
              <a:rPr lang="en-US" sz="4400" dirty="0" err="1"/>
              <a:t>requiere</a:t>
            </a:r>
            <a:r>
              <a:rPr lang="en-US" sz="4400" dirty="0"/>
              <a:t> un </a:t>
            </a:r>
            <a:r>
              <a:rPr lang="en-US" sz="4400" dirty="0" err="1"/>
              <a:t>ángulo</a:t>
            </a:r>
            <a:r>
              <a:rPr lang="en-US" sz="4400" dirty="0"/>
              <a:t> de 34 °</a:t>
            </a:r>
            <a:endParaRPr sz="4400" dirty="0"/>
          </a:p>
          <a:p>
            <a:pPr marL="342900" marR="0" lvl="0" indent="-363855" algn="l" rtl="0">
              <a:lnSpc>
                <a:spcPct val="107000"/>
              </a:lnSpc>
              <a:spcBef>
                <a:spcPts val="0"/>
              </a:spcBef>
              <a:spcAft>
                <a:spcPts val="0"/>
              </a:spcAft>
              <a:buClr>
                <a:schemeClr val="dk1"/>
              </a:buClr>
              <a:buSzPct val="100000"/>
              <a:buFont typeface="Arial"/>
              <a:buAutoNum type="alphaLcPeriod"/>
            </a:pPr>
            <a:r>
              <a:rPr lang="en-US" sz="4400" dirty="0"/>
              <a:t>Se </a:t>
            </a:r>
            <a:r>
              <a:rPr lang="en-US" sz="4400" dirty="0" err="1">
                <a:solidFill>
                  <a:schemeClr val="tx1"/>
                </a:solidFill>
              </a:rPr>
              <a:t>puede</a:t>
            </a:r>
            <a:r>
              <a:rPr lang="en-US" sz="4400" dirty="0">
                <a:solidFill>
                  <a:schemeClr val="tx1"/>
                </a:solidFill>
              </a:rPr>
              <a:t> </a:t>
            </a:r>
            <a:r>
              <a:rPr lang="en-US" sz="4400" dirty="0" err="1">
                <a:solidFill>
                  <a:schemeClr val="tx1"/>
                </a:solidFill>
              </a:rPr>
              <a:t>utilizar</a:t>
            </a:r>
            <a:r>
              <a:rPr lang="en-US" sz="4400" dirty="0">
                <a:solidFill>
                  <a:schemeClr val="tx1"/>
                </a:solidFill>
              </a:rPr>
              <a:t> </a:t>
            </a:r>
            <a:r>
              <a:rPr lang="en-US" sz="4400" dirty="0" err="1">
                <a:solidFill>
                  <a:schemeClr val="tx1"/>
                </a:solidFill>
              </a:rPr>
              <a:t>bancos</a:t>
            </a:r>
            <a:r>
              <a:rPr lang="en-US" sz="4400" dirty="0">
                <a:solidFill>
                  <a:schemeClr val="tx1"/>
                </a:solidFill>
              </a:rPr>
              <a:t>.</a:t>
            </a:r>
            <a:endParaRPr sz="4400" dirty="0">
              <a:solidFill>
                <a:schemeClr val="tx1"/>
              </a:solidFill>
            </a:endParaRPr>
          </a:p>
          <a:p>
            <a:pPr marL="342900" marR="0" lvl="0" indent="-363855" algn="l" rtl="0">
              <a:lnSpc>
                <a:spcPct val="107000"/>
              </a:lnSpc>
              <a:spcBef>
                <a:spcPts val="0"/>
              </a:spcBef>
              <a:spcAft>
                <a:spcPts val="0"/>
              </a:spcAft>
              <a:buClr>
                <a:schemeClr val="dk1"/>
              </a:buClr>
              <a:buSzPct val="100000"/>
              <a:buFont typeface="Arial"/>
              <a:buAutoNum type="alphaLcPeriod"/>
            </a:pPr>
            <a:r>
              <a:rPr lang="en-US" sz="4400" dirty="0"/>
              <a:t>El </a:t>
            </a:r>
            <a:r>
              <a:rPr lang="en-US" sz="4400" dirty="0" err="1"/>
              <a:t>suelo</a:t>
            </a:r>
            <a:r>
              <a:rPr lang="en-US" sz="4400" dirty="0"/>
              <a:t> </a:t>
            </a:r>
            <a:r>
              <a:rPr lang="en-US" sz="4400" dirty="0" err="1"/>
              <a:t>tipo</a:t>
            </a:r>
            <a:r>
              <a:rPr lang="en-US" sz="4400" dirty="0"/>
              <a:t> C </a:t>
            </a:r>
            <a:r>
              <a:rPr lang="en-US" sz="4400" dirty="0" err="1"/>
              <a:t>suele</a:t>
            </a:r>
            <a:r>
              <a:rPr lang="en-US" sz="4400" dirty="0"/>
              <a:t> </a:t>
            </a:r>
            <a:r>
              <a:rPr lang="en-US" sz="4400" dirty="0" err="1"/>
              <a:t>estar</a:t>
            </a:r>
            <a:r>
              <a:rPr lang="en-US" sz="4400" dirty="0"/>
              <a:t> </a:t>
            </a:r>
            <a:r>
              <a:rPr lang="en-US" sz="4400" dirty="0" err="1"/>
              <a:t>muy</a:t>
            </a:r>
            <a:r>
              <a:rPr lang="en-US" sz="4400" dirty="0"/>
              <a:t> </a:t>
            </a:r>
            <a:r>
              <a:rPr lang="en-US" sz="4400" dirty="0" err="1"/>
              <a:t>suelto</a:t>
            </a:r>
            <a:r>
              <a:rPr lang="en-US" sz="4400" dirty="0"/>
              <a:t> y </a:t>
            </a:r>
            <a:r>
              <a:rPr lang="en-US" sz="4400" dirty="0" err="1"/>
              <a:t>propenso</a:t>
            </a:r>
            <a:r>
              <a:rPr lang="en-US" sz="4400" dirty="0"/>
              <a:t> a </a:t>
            </a:r>
            <a:r>
              <a:rPr lang="en-US" sz="4400" dirty="0" err="1"/>
              <a:t>derrumbarse</a:t>
            </a:r>
            <a:r>
              <a:rPr lang="en-US" sz="4400" dirty="0"/>
              <a:t>.</a:t>
            </a:r>
            <a:endParaRPr dirty="0"/>
          </a:p>
        </p:txBody>
      </p:sp>
      <p:sp>
        <p:nvSpPr>
          <p:cNvPr id="205" name="Google Shape;205;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7"/>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5800"/>
              <a:buFont typeface="Arial Black"/>
              <a:buNone/>
            </a:pPr>
            <a:r>
              <a:rPr lang="en-US">
                <a:solidFill>
                  <a:srgbClr val="000000"/>
                </a:solidFill>
                <a:latin typeface="Arial Black"/>
                <a:ea typeface="Arial Black"/>
                <a:cs typeface="Arial Black"/>
                <a:sym typeface="Arial Black"/>
              </a:rPr>
              <a:t>Evaluación previa (P10)</a:t>
            </a:r>
            <a:endParaRPr/>
          </a:p>
        </p:txBody>
      </p:sp>
      <p:sp>
        <p:nvSpPr>
          <p:cNvPr id="212" name="Google Shape;212;p17"/>
          <p:cNvSpPr txBox="1">
            <a:spLocks noGrp="1"/>
          </p:cNvSpPr>
          <p:nvPr>
            <p:ph type="body" idx="1"/>
          </p:nvPr>
        </p:nvSpPr>
        <p:spPr>
          <a:xfrm>
            <a:off x="609600" y="1996630"/>
            <a:ext cx="10972800" cy="3375055"/>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07000"/>
              </a:lnSpc>
              <a:spcBef>
                <a:spcPts val="0"/>
              </a:spcBef>
              <a:spcAft>
                <a:spcPts val="0"/>
              </a:spcAft>
              <a:buClr>
                <a:schemeClr val="dk1"/>
              </a:buClr>
              <a:buSzPct val="100000"/>
              <a:buNone/>
            </a:pPr>
            <a:r>
              <a:rPr lang="en-US" sz="4200" dirty="0"/>
              <a:t>10. ______________ </a:t>
            </a:r>
            <a:r>
              <a:rPr lang="en-US" sz="4200" dirty="0" err="1"/>
              <a:t>implica</a:t>
            </a:r>
            <a:r>
              <a:rPr lang="en-US" sz="4200" dirty="0"/>
              <a:t> </a:t>
            </a:r>
            <a:r>
              <a:rPr lang="en-US" sz="4200" dirty="0" err="1"/>
              <a:t>inclinar</a:t>
            </a:r>
            <a:r>
              <a:rPr lang="en-US" sz="4200" dirty="0"/>
              <a:t> el material </a:t>
            </a:r>
            <a:r>
              <a:rPr lang="en-US" sz="4200" dirty="0" err="1"/>
              <a:t>hacia</a:t>
            </a:r>
            <a:r>
              <a:rPr lang="en-US" sz="4200" dirty="0"/>
              <a:t> </a:t>
            </a:r>
            <a:r>
              <a:rPr lang="en-US" sz="4200" dirty="0" err="1"/>
              <a:t>atrás</a:t>
            </a:r>
            <a:r>
              <a:rPr lang="en-US" sz="4200" dirty="0"/>
              <a:t> en un </a:t>
            </a:r>
            <a:r>
              <a:rPr lang="en-US" sz="4200" dirty="0" err="1"/>
              <a:t>plano</a:t>
            </a:r>
            <a:r>
              <a:rPr lang="en-US" sz="4200" dirty="0"/>
              <a:t> continuo.</a:t>
            </a:r>
            <a:endParaRPr dirty="0"/>
          </a:p>
          <a:p>
            <a:pPr marL="0" marR="0" lvl="0" indent="0" algn="l" rtl="0">
              <a:lnSpc>
                <a:spcPct val="107000"/>
              </a:lnSpc>
              <a:spcBef>
                <a:spcPts val="0"/>
              </a:spcBef>
              <a:spcAft>
                <a:spcPts val="0"/>
              </a:spcAft>
              <a:buClr>
                <a:schemeClr val="dk1"/>
              </a:buClr>
              <a:buSzPct val="100000"/>
              <a:buNone/>
            </a:pPr>
            <a:endParaRPr sz="4200" dirty="0"/>
          </a:p>
          <a:p>
            <a:pPr marL="342900" marR="0" lvl="0" indent="-342900" algn="l" rtl="0">
              <a:lnSpc>
                <a:spcPct val="107000"/>
              </a:lnSpc>
              <a:spcBef>
                <a:spcPts val="0"/>
              </a:spcBef>
              <a:spcAft>
                <a:spcPts val="0"/>
              </a:spcAft>
              <a:buClr>
                <a:schemeClr val="dk1"/>
              </a:buClr>
              <a:buSzPct val="100000"/>
              <a:buFont typeface="Arial"/>
              <a:buAutoNum type="alphaLcPeriod"/>
            </a:pPr>
            <a:r>
              <a:rPr lang="en-US" sz="4200" dirty="0" err="1"/>
              <a:t>Apuntalamiento</a:t>
            </a:r>
            <a:endParaRPr sz="4200" dirty="0" err="1"/>
          </a:p>
          <a:p>
            <a:pPr marL="342900" marR="0" lvl="0" indent="-342900" algn="l" rtl="0">
              <a:lnSpc>
                <a:spcPct val="107000"/>
              </a:lnSpc>
              <a:spcBef>
                <a:spcPts val="0"/>
              </a:spcBef>
              <a:spcAft>
                <a:spcPts val="0"/>
              </a:spcAft>
              <a:buClr>
                <a:schemeClr val="dk1"/>
              </a:buClr>
              <a:buSzPct val="100000"/>
              <a:buFont typeface="Arial"/>
              <a:buAutoNum type="alphaLcPeriod"/>
            </a:pPr>
            <a:r>
              <a:rPr lang="en-US" sz="4200" dirty="0" err="1"/>
              <a:t>Blindaje</a:t>
            </a:r>
            <a:endParaRPr sz="4200" dirty="0" err="1"/>
          </a:p>
          <a:p>
            <a:pPr marL="342900">
              <a:lnSpc>
                <a:spcPct val="107000"/>
              </a:lnSpc>
              <a:spcBef>
                <a:spcPts val="0"/>
              </a:spcBef>
              <a:buSzPct val="100000"/>
              <a:buFont typeface="Arial"/>
              <a:buAutoNum type="alphaLcPeriod"/>
            </a:pPr>
            <a:r>
              <a:rPr lang="en-US" sz="4200" dirty="0" err="1">
                <a:solidFill>
                  <a:schemeClr val="tx1"/>
                </a:solidFill>
              </a:rPr>
              <a:t>Declives</a:t>
            </a:r>
            <a:endParaRPr sz="4200" dirty="0">
              <a:solidFill>
                <a:schemeClr val="tx1"/>
              </a:solidFill>
            </a:endParaRPr>
          </a:p>
          <a:p>
            <a:pPr marL="342900" marR="0" lvl="0" indent="-342900" algn="l" rtl="0">
              <a:lnSpc>
                <a:spcPct val="107000"/>
              </a:lnSpc>
              <a:spcBef>
                <a:spcPts val="0"/>
              </a:spcBef>
              <a:spcAft>
                <a:spcPts val="0"/>
              </a:spcAft>
              <a:buClr>
                <a:schemeClr val="dk1"/>
              </a:buClr>
              <a:buSzPct val="100000"/>
              <a:buFont typeface="Arial"/>
              <a:buAutoNum type="alphaLcPeriod"/>
            </a:pPr>
            <a:r>
              <a:rPr lang="en-US" sz="4200" dirty="0" err="1">
                <a:solidFill>
                  <a:schemeClr val="tx1"/>
                </a:solidFill>
              </a:rPr>
              <a:t>Bancales</a:t>
            </a:r>
            <a:endParaRPr dirty="0">
              <a:solidFill>
                <a:schemeClr val="tx1"/>
              </a:solidFill>
            </a:endParaRPr>
          </a:p>
        </p:txBody>
      </p:sp>
      <p:sp>
        <p:nvSpPr>
          <p:cNvPr id="213" name="Google Shape;213;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8"/>
          <p:cNvSpPr txBox="1">
            <a:spLocks noGrp="1"/>
          </p:cNvSpPr>
          <p:nvPr>
            <p:ph type="title"/>
          </p:nvPr>
        </p:nvSpPr>
        <p:spPr>
          <a:xfrm>
            <a:off x="909918"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Derechos del Trabajador</a:t>
            </a:r>
            <a:endParaRPr>
              <a:latin typeface="Arial Black"/>
              <a:ea typeface="Arial Black"/>
              <a:cs typeface="Arial Black"/>
              <a:sym typeface="Arial Black"/>
            </a:endParaRPr>
          </a:p>
        </p:txBody>
      </p:sp>
      <p:sp>
        <p:nvSpPr>
          <p:cNvPr id="220" name="Google Shape;220;p18"/>
          <p:cNvSpPr txBox="1">
            <a:spLocks noGrp="1"/>
          </p:cNvSpPr>
          <p:nvPr>
            <p:ph type="body" idx="1"/>
          </p:nvPr>
        </p:nvSpPr>
        <p:spPr>
          <a:xfrm>
            <a:off x="790575" y="1736922"/>
            <a:ext cx="10515600" cy="4359077"/>
          </a:xfrm>
          <a:prstGeom prst="rect">
            <a:avLst/>
          </a:prstGeom>
          <a:noFill/>
          <a:ln>
            <a:noFill/>
          </a:ln>
        </p:spPr>
        <p:txBody>
          <a:bodyPr spcFirstLastPara="1" wrap="square" lIns="91425" tIns="45700" rIns="91425" bIns="45700" anchor="t" anchorCtr="0">
            <a:normAutofit/>
          </a:bodyPr>
          <a:lstStyle/>
          <a:p>
            <a:pPr marL="457200" lvl="1" indent="0" algn="l" rtl="0">
              <a:spcBef>
                <a:spcPts val="0"/>
              </a:spcBef>
              <a:spcAft>
                <a:spcPts val="0"/>
              </a:spcAft>
              <a:buClr>
                <a:schemeClr val="dk1"/>
              </a:buClr>
              <a:buSzPts val="3200"/>
              <a:buNone/>
            </a:pPr>
            <a:r>
              <a:rPr lang="en-US" sz="3200"/>
              <a:t>Los trabajadores tienen derecho a:</a:t>
            </a:r>
            <a:endParaRPr sz="3200"/>
          </a:p>
          <a:p>
            <a:pPr marL="457200" lvl="1" indent="0" algn="l" rtl="0">
              <a:spcBef>
                <a:spcPts val="1800"/>
              </a:spcBef>
              <a:spcAft>
                <a:spcPts val="0"/>
              </a:spcAft>
              <a:buClr>
                <a:schemeClr val="dk1"/>
              </a:buClr>
              <a:buSzPts val="3200"/>
              <a:buNone/>
            </a:pPr>
            <a:r>
              <a:rPr lang="en-US" sz="3200"/>
              <a:t>-Un lugar de trabajo seguro</a:t>
            </a:r>
            <a:endParaRPr sz="3200"/>
          </a:p>
          <a:p>
            <a:pPr marL="457200" lvl="1" indent="0" algn="l" rtl="0">
              <a:spcBef>
                <a:spcPts val="1800"/>
              </a:spcBef>
              <a:spcAft>
                <a:spcPts val="0"/>
              </a:spcAft>
              <a:buClr>
                <a:schemeClr val="dk1"/>
              </a:buClr>
              <a:buSzPts val="3200"/>
              <a:buNone/>
            </a:pPr>
            <a:r>
              <a:rPr lang="en-US" sz="3200"/>
              <a:t>-Cierta información proporcionada por el empleador</a:t>
            </a:r>
            <a:endParaRPr sz="3200"/>
          </a:p>
          <a:p>
            <a:pPr marL="457200" lvl="1" indent="0" algn="l" rtl="0">
              <a:spcBef>
                <a:spcPts val="1800"/>
              </a:spcBef>
              <a:spcAft>
                <a:spcPts val="0"/>
              </a:spcAft>
              <a:buClr>
                <a:schemeClr val="dk1"/>
              </a:buClr>
              <a:buSzPts val="3200"/>
              <a:buNone/>
            </a:pPr>
            <a:r>
              <a:rPr lang="en-US" sz="3200"/>
              <a:t>-Presentar quejas de seguridad</a:t>
            </a:r>
            <a:endParaRPr sz="3200"/>
          </a:p>
          <a:p>
            <a:pPr marL="457200" lvl="1" indent="0" algn="l" rtl="0">
              <a:spcBef>
                <a:spcPts val="1800"/>
              </a:spcBef>
              <a:spcAft>
                <a:spcPts val="0"/>
              </a:spcAft>
              <a:buClr>
                <a:schemeClr val="dk1"/>
              </a:buClr>
              <a:buSzPts val="3200"/>
              <a:buNone/>
            </a:pPr>
            <a:r>
              <a:rPr lang="en-US" sz="3200"/>
              <a:t>-Recibir entrenamiento </a:t>
            </a:r>
            <a:endParaRPr sz="3200"/>
          </a:p>
          <a:p>
            <a:pPr marL="457200" lvl="1" indent="0" algn="l" rtl="0">
              <a:spcBef>
                <a:spcPts val="1800"/>
              </a:spcBef>
              <a:spcAft>
                <a:spcPts val="0"/>
              </a:spcAft>
              <a:buClr>
                <a:schemeClr val="dk1"/>
              </a:buClr>
              <a:buSzPts val="3200"/>
              <a:buNone/>
            </a:pPr>
            <a:r>
              <a:rPr lang="en-US" sz="3200"/>
              <a:t>-Participar en las inspecciones de OSHA</a:t>
            </a:r>
            <a:endParaRPr sz="3200"/>
          </a:p>
        </p:txBody>
      </p:sp>
      <p:sp>
        <p:nvSpPr>
          <p:cNvPr id="221" name="Google Shape;221;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9"/>
          <p:cNvSpPr txBox="1">
            <a:spLocks noGrp="1"/>
          </p:cNvSpPr>
          <p:nvPr>
            <p:ph type="title"/>
          </p:nvPr>
        </p:nvSpPr>
        <p:spPr>
          <a:xfrm>
            <a:off x="909918"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Derechos del Trabajador</a:t>
            </a:r>
            <a:endParaRPr>
              <a:latin typeface="Arial Black"/>
              <a:ea typeface="Arial Black"/>
              <a:cs typeface="Arial Black"/>
              <a:sym typeface="Arial Black"/>
            </a:endParaRPr>
          </a:p>
        </p:txBody>
      </p:sp>
      <p:sp>
        <p:nvSpPr>
          <p:cNvPr id="228" name="Google Shape;228;p19"/>
          <p:cNvSpPr txBox="1">
            <a:spLocks noGrp="1"/>
          </p:cNvSpPr>
          <p:nvPr>
            <p:ph type="body" idx="1"/>
          </p:nvPr>
        </p:nvSpPr>
        <p:spPr>
          <a:xfrm>
            <a:off x="806450" y="1959173"/>
            <a:ext cx="10515600" cy="4186794"/>
          </a:xfrm>
          <a:prstGeom prst="rect">
            <a:avLst/>
          </a:prstGeom>
          <a:noFill/>
          <a:ln>
            <a:noFill/>
          </a:ln>
        </p:spPr>
        <p:txBody>
          <a:bodyPr spcFirstLastPara="1" wrap="square" lIns="91425" tIns="45700" rIns="91425" bIns="45700" anchor="t" anchorCtr="0">
            <a:normAutofit/>
          </a:bodyPr>
          <a:lstStyle/>
          <a:p>
            <a:pPr marL="457200" lvl="1" indent="0" algn="l" rtl="0">
              <a:spcBef>
                <a:spcPts val="0"/>
              </a:spcBef>
              <a:spcAft>
                <a:spcPts val="0"/>
              </a:spcAft>
              <a:buClr>
                <a:schemeClr val="dk1"/>
              </a:buClr>
              <a:buSzPts val="3200"/>
              <a:buNone/>
            </a:pPr>
            <a:r>
              <a:rPr lang="en-US" sz="3200"/>
              <a:t>Los trabajadores tienen derecho a:</a:t>
            </a:r>
            <a:endParaRPr sz="3200"/>
          </a:p>
          <a:p>
            <a:pPr marL="457200" lvl="1" indent="0" algn="l" rtl="0">
              <a:spcBef>
                <a:spcPts val="1800"/>
              </a:spcBef>
              <a:spcAft>
                <a:spcPts val="0"/>
              </a:spcAft>
              <a:buClr>
                <a:schemeClr val="dk1"/>
              </a:buClr>
              <a:buSzPts val="3200"/>
              <a:buNone/>
            </a:pPr>
            <a:r>
              <a:rPr lang="en-US" sz="3200"/>
              <a:t>-Negarse a realizar trabajos peligrosos</a:t>
            </a:r>
            <a:endParaRPr sz="3200"/>
          </a:p>
          <a:p>
            <a:pPr marL="457200" lvl="1" indent="0" algn="l" rtl="0">
              <a:spcBef>
                <a:spcPts val="1800"/>
              </a:spcBef>
              <a:spcAft>
                <a:spcPts val="0"/>
              </a:spcAft>
              <a:buClr>
                <a:schemeClr val="dk1"/>
              </a:buClr>
              <a:buSzPts val="3200"/>
              <a:buNone/>
            </a:pPr>
            <a:r>
              <a:rPr lang="en-US" sz="3200"/>
              <a:t>-Examinar los registros de OSHA</a:t>
            </a:r>
            <a:endParaRPr sz="3200"/>
          </a:p>
          <a:p>
            <a:pPr marL="457200" lvl="1" indent="0" algn="l" rtl="0">
              <a:spcBef>
                <a:spcPts val="1800"/>
              </a:spcBef>
              <a:spcAft>
                <a:spcPts val="0"/>
              </a:spcAft>
              <a:buClr>
                <a:schemeClr val="dk1"/>
              </a:buClr>
              <a:buSzPts val="3200"/>
              <a:buNone/>
            </a:pPr>
            <a:r>
              <a:rPr lang="en-US" sz="3200"/>
              <a:t>-Información sobre sustancias químicas peligrosas</a:t>
            </a:r>
            <a:endParaRPr sz="3200"/>
          </a:p>
          <a:p>
            <a:pPr marL="457200" lvl="1" indent="0" algn="l" rtl="0">
              <a:spcBef>
                <a:spcPts val="1800"/>
              </a:spcBef>
              <a:spcAft>
                <a:spcPts val="0"/>
              </a:spcAft>
              <a:buClr>
                <a:schemeClr val="dk1"/>
              </a:buClr>
              <a:buSzPts val="3200"/>
              <a:buNone/>
            </a:pPr>
            <a:r>
              <a:rPr lang="en-US" sz="3200"/>
              <a:t>-Registros médicos</a:t>
            </a:r>
            <a:endParaRPr/>
          </a:p>
        </p:txBody>
      </p:sp>
      <p:sp>
        <p:nvSpPr>
          <p:cNvPr id="229" name="Google Shape;229;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body" idx="1"/>
          </p:nvPr>
        </p:nvSpPr>
        <p:spPr>
          <a:xfrm>
            <a:off x="854075" y="1985238"/>
            <a:ext cx="10515600" cy="2887523"/>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Clr>
                <a:schemeClr val="dk1"/>
              </a:buClr>
              <a:buSzPct val="98429"/>
              <a:buNone/>
            </a:pPr>
            <a:r>
              <a:rPr lang="en-US" dirty="0"/>
              <a:t>Este </a:t>
            </a:r>
            <a:r>
              <a:rPr lang="en-US" dirty="0">
                <a:solidFill>
                  <a:schemeClr val="tx1"/>
                </a:solidFill>
              </a:rPr>
              <a:t>material ha </a:t>
            </a:r>
            <a:r>
              <a:rPr lang="en-US" dirty="0" err="1">
                <a:solidFill>
                  <a:schemeClr val="tx1"/>
                </a:solidFill>
              </a:rPr>
              <a:t>sido</a:t>
            </a:r>
            <a:r>
              <a:rPr lang="en-US" dirty="0">
                <a:solidFill>
                  <a:schemeClr val="tx1"/>
                </a:solidFill>
              </a:rPr>
              <a:t> </a:t>
            </a:r>
            <a:r>
              <a:rPr lang="en-US" dirty="0" err="1">
                <a:solidFill>
                  <a:schemeClr val="tx1"/>
                </a:solidFill>
              </a:rPr>
              <a:t>elaborado</a:t>
            </a:r>
            <a:r>
              <a:rPr lang="en-US" dirty="0">
                <a:solidFill>
                  <a:schemeClr val="tx1"/>
                </a:solidFill>
              </a:rPr>
              <a:t> con el </a:t>
            </a:r>
            <a:r>
              <a:rPr lang="en-US" dirty="0" err="1">
                <a:solidFill>
                  <a:schemeClr val="tx1"/>
                </a:solidFill>
              </a:rPr>
              <a:t>núnero</a:t>
            </a:r>
            <a:r>
              <a:rPr lang="en-US" dirty="0">
                <a:solidFill>
                  <a:schemeClr val="tx1"/>
                </a:solidFill>
              </a:rPr>
              <a:t> de </a:t>
            </a:r>
            <a:r>
              <a:rPr lang="en-US" dirty="0" err="1">
                <a:solidFill>
                  <a:schemeClr val="tx1"/>
                </a:solidFill>
              </a:rPr>
              <a:t>subvnción</a:t>
            </a:r>
            <a:r>
              <a:rPr lang="en-US" dirty="0">
                <a:solidFill>
                  <a:schemeClr val="tx1"/>
                </a:solidFill>
              </a:rPr>
              <a:t> SH-05166-SH9 de la </a:t>
            </a:r>
            <a:r>
              <a:rPr lang="en-US" dirty="0" err="1">
                <a:solidFill>
                  <a:schemeClr val="tx1"/>
                </a:solidFill>
              </a:rPr>
              <a:t>Administración</a:t>
            </a:r>
            <a:r>
              <a:rPr lang="en-US" dirty="0">
                <a:solidFill>
                  <a:schemeClr val="tx1"/>
                </a:solidFill>
              </a:rPr>
              <a:t> de </a:t>
            </a:r>
            <a:r>
              <a:rPr lang="en-US" dirty="0" err="1">
                <a:solidFill>
                  <a:schemeClr val="tx1"/>
                </a:solidFill>
              </a:rPr>
              <a:t>Seguridad</a:t>
            </a:r>
            <a:r>
              <a:rPr lang="en-US" dirty="0">
                <a:solidFill>
                  <a:schemeClr val="tx1"/>
                </a:solidFill>
              </a:rPr>
              <a:t> y </a:t>
            </a:r>
            <a:r>
              <a:rPr lang="en-US" dirty="0" err="1">
                <a:solidFill>
                  <a:schemeClr val="tx1"/>
                </a:solidFill>
              </a:rPr>
              <a:t>Salud</a:t>
            </a:r>
            <a:r>
              <a:rPr lang="en-US" dirty="0">
                <a:solidFill>
                  <a:schemeClr val="tx1"/>
                </a:solidFill>
              </a:rPr>
              <a:t> </a:t>
            </a:r>
            <a:r>
              <a:rPr lang="en-US" dirty="0" err="1">
                <a:solidFill>
                  <a:schemeClr val="tx1"/>
                </a:solidFill>
              </a:rPr>
              <a:t>Ocupacional</a:t>
            </a:r>
            <a:r>
              <a:rPr lang="en-US" dirty="0">
                <a:solidFill>
                  <a:schemeClr val="tx1"/>
                </a:solidFill>
              </a:rPr>
              <a:t>, </a:t>
            </a:r>
            <a:r>
              <a:rPr lang="en-US" dirty="0" err="1">
                <a:solidFill>
                  <a:schemeClr val="tx1"/>
                </a:solidFill>
              </a:rPr>
              <a:t>Departamento</a:t>
            </a:r>
            <a:r>
              <a:rPr lang="en-US" dirty="0">
                <a:solidFill>
                  <a:schemeClr val="tx1"/>
                </a:solidFill>
              </a:rPr>
              <a:t> de </a:t>
            </a:r>
            <a:r>
              <a:rPr lang="en-US" dirty="0" err="1">
                <a:solidFill>
                  <a:schemeClr val="tx1"/>
                </a:solidFill>
              </a:rPr>
              <a:t>Trabajo</a:t>
            </a:r>
            <a:r>
              <a:rPr lang="en-US" dirty="0">
                <a:solidFill>
                  <a:schemeClr val="tx1"/>
                </a:solidFill>
              </a:rPr>
              <a:t> de EE.UU. No </a:t>
            </a:r>
            <a:r>
              <a:rPr lang="en-US" dirty="0" err="1">
                <a:solidFill>
                  <a:schemeClr val="tx1"/>
                </a:solidFill>
              </a:rPr>
              <a:t>refleja</a:t>
            </a:r>
            <a:r>
              <a:rPr lang="en-US" dirty="0">
                <a:solidFill>
                  <a:schemeClr val="tx1"/>
                </a:solidFill>
              </a:rPr>
              <a:t> </a:t>
            </a:r>
            <a:r>
              <a:rPr lang="en-US" dirty="0" err="1">
                <a:solidFill>
                  <a:schemeClr val="tx1"/>
                </a:solidFill>
              </a:rPr>
              <a:t>necesariamente</a:t>
            </a:r>
            <a:r>
              <a:rPr lang="en-US" dirty="0">
                <a:solidFill>
                  <a:schemeClr val="tx1"/>
                </a:solidFill>
              </a:rPr>
              <a:t> las </a:t>
            </a:r>
            <a:r>
              <a:rPr lang="en-US" dirty="0" err="1">
                <a:solidFill>
                  <a:schemeClr val="tx1"/>
                </a:solidFill>
              </a:rPr>
              <a:t>opiniones</a:t>
            </a:r>
            <a:r>
              <a:rPr lang="en-US" dirty="0">
                <a:solidFill>
                  <a:schemeClr val="tx1"/>
                </a:solidFill>
              </a:rPr>
              <a:t> o </a:t>
            </a:r>
            <a:r>
              <a:rPr lang="en-US" dirty="0" err="1">
                <a:solidFill>
                  <a:schemeClr val="tx1"/>
                </a:solidFill>
              </a:rPr>
              <a:t>políticas</a:t>
            </a:r>
            <a:r>
              <a:rPr lang="en-US" dirty="0">
                <a:solidFill>
                  <a:schemeClr val="tx1"/>
                </a:solidFill>
              </a:rPr>
              <a:t> del </a:t>
            </a:r>
            <a:r>
              <a:rPr lang="en-US" dirty="0" err="1">
                <a:solidFill>
                  <a:schemeClr val="tx1"/>
                </a:solidFill>
              </a:rPr>
              <a:t>Departamento</a:t>
            </a:r>
            <a:r>
              <a:rPr lang="en-US" dirty="0">
                <a:solidFill>
                  <a:schemeClr val="tx1"/>
                </a:solidFill>
              </a:rPr>
              <a:t> de </a:t>
            </a:r>
            <a:r>
              <a:rPr lang="en-US" dirty="0" err="1">
                <a:solidFill>
                  <a:schemeClr val="tx1"/>
                </a:solidFill>
              </a:rPr>
              <a:t>Trabajo</a:t>
            </a:r>
            <a:r>
              <a:rPr lang="en-US" dirty="0">
                <a:solidFill>
                  <a:schemeClr val="tx1"/>
                </a:solidFill>
              </a:rPr>
              <a:t> de EE.UU. Ni la </a:t>
            </a:r>
            <a:r>
              <a:rPr lang="en-US" dirty="0" err="1">
                <a:solidFill>
                  <a:schemeClr val="tx1"/>
                </a:solidFill>
              </a:rPr>
              <a:t>mención</a:t>
            </a:r>
            <a:r>
              <a:rPr lang="en-US" dirty="0">
                <a:solidFill>
                  <a:schemeClr val="tx1"/>
                </a:solidFill>
              </a:rPr>
              <a:t> de </a:t>
            </a:r>
            <a:r>
              <a:rPr lang="en-US" dirty="0" err="1">
                <a:solidFill>
                  <a:schemeClr val="tx1"/>
                </a:solidFill>
              </a:rPr>
              <a:t>nombres</a:t>
            </a:r>
            <a:r>
              <a:rPr lang="en-US" dirty="0">
                <a:solidFill>
                  <a:schemeClr val="tx1"/>
                </a:solidFill>
              </a:rPr>
              <a:t> </a:t>
            </a:r>
            <a:r>
              <a:rPr lang="en-US" dirty="0" err="1">
                <a:solidFill>
                  <a:schemeClr val="tx1"/>
                </a:solidFill>
              </a:rPr>
              <a:t>comerciales</a:t>
            </a:r>
            <a:r>
              <a:rPr lang="en-US" dirty="0">
                <a:solidFill>
                  <a:schemeClr val="tx1"/>
                </a:solidFill>
              </a:rPr>
              <a:t>, </a:t>
            </a:r>
            <a:r>
              <a:rPr lang="en-US" dirty="0" err="1">
                <a:solidFill>
                  <a:schemeClr val="tx1"/>
                </a:solidFill>
              </a:rPr>
              <a:t>productos</a:t>
            </a:r>
            <a:r>
              <a:rPr lang="en-US" dirty="0">
                <a:solidFill>
                  <a:schemeClr val="tx1"/>
                </a:solidFill>
              </a:rPr>
              <a:t> </a:t>
            </a:r>
            <a:r>
              <a:rPr lang="en-US" dirty="0" err="1">
                <a:solidFill>
                  <a:schemeClr val="tx1"/>
                </a:solidFill>
              </a:rPr>
              <a:t>comerciales</a:t>
            </a:r>
            <a:r>
              <a:rPr lang="en-US" dirty="0">
                <a:solidFill>
                  <a:schemeClr val="tx1"/>
                </a:solidFill>
              </a:rPr>
              <a:t> u </a:t>
            </a:r>
            <a:r>
              <a:rPr lang="en-US" dirty="0" err="1">
                <a:solidFill>
                  <a:schemeClr val="tx1"/>
                </a:solidFill>
              </a:rPr>
              <a:t>organizaciones</a:t>
            </a:r>
            <a:r>
              <a:rPr lang="en-US" dirty="0">
                <a:solidFill>
                  <a:schemeClr val="tx1"/>
                </a:solidFill>
              </a:rPr>
              <a:t> </a:t>
            </a:r>
            <a:r>
              <a:rPr lang="en-US" dirty="0" err="1">
                <a:solidFill>
                  <a:schemeClr val="tx1"/>
                </a:solidFill>
              </a:rPr>
              <a:t>implica</a:t>
            </a:r>
            <a:r>
              <a:rPr lang="en-US" dirty="0">
                <a:solidFill>
                  <a:schemeClr val="tx1"/>
                </a:solidFill>
              </a:rPr>
              <a:t> el </a:t>
            </a:r>
            <a:r>
              <a:rPr lang="en-US" dirty="0" err="1">
                <a:solidFill>
                  <a:schemeClr val="tx1"/>
                </a:solidFill>
              </a:rPr>
              <a:t>patrocinio</a:t>
            </a:r>
            <a:r>
              <a:rPr lang="en-US" dirty="0">
                <a:solidFill>
                  <a:schemeClr val="tx1"/>
                </a:solidFill>
              </a:rPr>
              <a:t> del </a:t>
            </a:r>
            <a:r>
              <a:rPr lang="en-US" dirty="0" err="1">
                <a:solidFill>
                  <a:schemeClr val="tx1"/>
                </a:solidFill>
              </a:rPr>
              <a:t>gobierno</a:t>
            </a:r>
            <a:r>
              <a:rPr lang="en-US" dirty="0">
                <a:solidFill>
                  <a:schemeClr val="tx1"/>
                </a:solidFill>
              </a:rPr>
              <a:t> de EE.UU.</a:t>
            </a:r>
            <a:endParaRPr dirty="0">
              <a:solidFill>
                <a:schemeClr val="tx1"/>
              </a:solidFill>
            </a:endParaRPr>
          </a:p>
        </p:txBody>
      </p:sp>
      <p:sp>
        <p:nvSpPr>
          <p:cNvPr id="96" name="Google Shape;96;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97" name="Google Shape;97;p2"/>
          <p:cNvSpPr txBox="1">
            <a:spLocks noGrp="1"/>
          </p:cNvSpPr>
          <p:nvPr>
            <p:ph type="title"/>
          </p:nvPr>
        </p:nvSpPr>
        <p:spPr>
          <a:xfrm>
            <a:off x="822325" y="4127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98858"/>
              <a:buFont typeface="Arial Black"/>
              <a:buNone/>
            </a:pPr>
            <a:r>
              <a:rPr lang="en-US">
                <a:latin typeface="Arial Black"/>
                <a:ea typeface="Arial Black"/>
                <a:cs typeface="Arial Black"/>
                <a:sym typeface="Arial Black"/>
              </a:rPr>
              <a:t>Aviso de Responsabilidad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0"/>
          <p:cNvSpPr txBox="1">
            <a:spLocks noGrp="1"/>
          </p:cNvSpPr>
          <p:nvPr>
            <p:ph type="title"/>
          </p:nvPr>
        </p:nvSpPr>
        <p:spPr>
          <a:xfrm>
            <a:off x="909918"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Derechos del Trabajador</a:t>
            </a:r>
            <a:endParaRPr>
              <a:latin typeface="Arial Black"/>
              <a:ea typeface="Arial Black"/>
              <a:cs typeface="Arial Black"/>
              <a:sym typeface="Arial Black"/>
            </a:endParaRPr>
          </a:p>
        </p:txBody>
      </p:sp>
      <p:sp>
        <p:nvSpPr>
          <p:cNvPr id="236" name="Google Shape;236;p20"/>
          <p:cNvSpPr txBox="1">
            <a:spLocks noGrp="1"/>
          </p:cNvSpPr>
          <p:nvPr>
            <p:ph type="body" idx="1"/>
          </p:nvPr>
        </p:nvSpPr>
        <p:spPr>
          <a:xfrm>
            <a:off x="869950" y="2006798"/>
            <a:ext cx="10515600" cy="4186794"/>
          </a:xfrm>
          <a:prstGeom prst="rect">
            <a:avLst/>
          </a:prstGeom>
          <a:noFill/>
          <a:ln>
            <a:noFill/>
          </a:ln>
        </p:spPr>
        <p:txBody>
          <a:bodyPr spcFirstLastPara="1" wrap="square" lIns="91425" tIns="45700" rIns="91425" bIns="45700" anchor="t" anchorCtr="0">
            <a:normAutofit/>
          </a:bodyPr>
          <a:lstStyle/>
          <a:p>
            <a:pPr marL="457200" lvl="1" indent="0" algn="l" rtl="0">
              <a:spcBef>
                <a:spcPts val="0"/>
              </a:spcBef>
              <a:spcAft>
                <a:spcPts val="0"/>
              </a:spcAft>
              <a:buClr>
                <a:schemeClr val="dk1"/>
              </a:buClr>
              <a:buSzPts val="3200"/>
              <a:buNone/>
            </a:pPr>
            <a:r>
              <a:rPr lang="en-US" sz="3200" dirty="0"/>
              <a:t>Los </a:t>
            </a:r>
            <a:r>
              <a:rPr lang="en-US" sz="3200" dirty="0" err="1"/>
              <a:t>trabajadores</a:t>
            </a:r>
            <a:r>
              <a:rPr lang="en-US" sz="3200" dirty="0"/>
              <a:t> </a:t>
            </a:r>
            <a:r>
              <a:rPr lang="en-US" sz="3200" dirty="0" err="1"/>
              <a:t>tienen</a:t>
            </a:r>
            <a:r>
              <a:rPr lang="en-US" sz="3200" dirty="0"/>
              <a:t> derecho a:</a:t>
            </a:r>
            <a:endParaRPr sz="3200" dirty="0"/>
          </a:p>
          <a:p>
            <a:pPr marL="457200" lvl="1" indent="0" algn="l" rtl="0">
              <a:spcBef>
                <a:spcPts val="1800"/>
              </a:spcBef>
              <a:spcAft>
                <a:spcPts val="0"/>
              </a:spcAft>
              <a:buClr>
                <a:schemeClr val="dk1"/>
              </a:buClr>
              <a:buSzPts val="3200"/>
              <a:buNone/>
            </a:pPr>
            <a:r>
              <a:rPr lang="en-US" sz="3200" dirty="0"/>
              <a:t>-</a:t>
            </a:r>
            <a:r>
              <a:rPr lang="en-US" sz="3200" dirty="0" err="1"/>
              <a:t>Impugnar</a:t>
            </a:r>
            <a:r>
              <a:rPr lang="en-US" sz="3200" dirty="0"/>
              <a:t> el </a:t>
            </a:r>
            <a:r>
              <a:rPr lang="en-US" sz="3200" dirty="0" err="1"/>
              <a:t>período</a:t>
            </a:r>
            <a:r>
              <a:rPr lang="en-US" sz="3200" dirty="0"/>
              <a:t> de </a:t>
            </a:r>
            <a:r>
              <a:rPr lang="en-US" sz="3200" dirty="0" err="1"/>
              <a:t>abatimiento</a:t>
            </a:r>
            <a:endParaRPr sz="3200" dirty="0"/>
          </a:p>
          <a:p>
            <a:pPr marL="457200" lvl="1" indent="0" algn="l" rtl="0">
              <a:spcBef>
                <a:spcPts val="1800"/>
              </a:spcBef>
              <a:spcAft>
                <a:spcPts val="0"/>
              </a:spcAft>
              <a:buClr>
                <a:schemeClr val="dk1"/>
              </a:buClr>
              <a:buSzPts val="3200"/>
              <a:buNone/>
            </a:pPr>
            <a:r>
              <a:rPr lang="en-US" sz="3200" dirty="0"/>
              <a:t>-</a:t>
            </a:r>
            <a:r>
              <a:rPr lang="en-US" sz="3200" dirty="0" err="1"/>
              <a:t>Participar</a:t>
            </a:r>
            <a:r>
              <a:rPr lang="en-US" sz="3200" dirty="0"/>
              <a:t> </a:t>
            </a:r>
            <a:r>
              <a:rPr lang="en-US" sz="3200" dirty="0" err="1"/>
              <a:t>en</a:t>
            </a:r>
            <a:r>
              <a:rPr lang="en-US" sz="3200" dirty="0"/>
              <a:t> </a:t>
            </a:r>
            <a:r>
              <a:rPr lang="en-US" sz="3200" dirty="0" err="1"/>
              <a:t>los</a:t>
            </a:r>
            <a:r>
              <a:rPr lang="en-US" sz="3200" dirty="0"/>
              <a:t> </a:t>
            </a:r>
            <a:r>
              <a:rPr lang="en-US" sz="3200" dirty="0" err="1"/>
              <a:t>procedimientos</a:t>
            </a:r>
            <a:r>
              <a:rPr lang="en-US" sz="3200" dirty="0"/>
              <a:t> </a:t>
            </a:r>
            <a:r>
              <a:rPr lang="en-US" sz="3200" dirty="0">
                <a:solidFill>
                  <a:schemeClr val="tx1"/>
                </a:solidFill>
              </a:rPr>
              <a:t>de </a:t>
            </a:r>
            <a:r>
              <a:rPr lang="en-US" sz="3200" dirty="0" err="1">
                <a:solidFill>
                  <a:schemeClr val="tx1"/>
                </a:solidFill>
              </a:rPr>
              <a:t>cumplimiento</a:t>
            </a:r>
            <a:r>
              <a:rPr lang="en-US" sz="3200" dirty="0">
                <a:solidFill>
                  <a:schemeClr val="tx1"/>
                </a:solidFill>
              </a:rPr>
              <a:t> de la ley.</a:t>
            </a:r>
            <a:endParaRPr sz="3200" dirty="0">
              <a:solidFill>
                <a:schemeClr val="tx1"/>
              </a:solidFill>
            </a:endParaRPr>
          </a:p>
          <a:p>
            <a:pPr marL="457200" lvl="1" indent="0" algn="l" rtl="0">
              <a:spcBef>
                <a:spcPts val="1800"/>
              </a:spcBef>
              <a:spcAft>
                <a:spcPts val="0"/>
              </a:spcAft>
              <a:buClr>
                <a:schemeClr val="dk1"/>
              </a:buClr>
              <a:buSzPts val="3200"/>
              <a:buNone/>
            </a:pPr>
            <a:r>
              <a:rPr lang="en-US" sz="3200" dirty="0"/>
              <a:t>-"</a:t>
            </a:r>
            <a:r>
              <a:rPr lang="en-US" sz="3200" dirty="0" err="1"/>
              <a:t>Denunciar</a:t>
            </a:r>
            <a:r>
              <a:rPr lang="en-US" sz="3200" dirty="0"/>
              <a:t>" a </a:t>
            </a:r>
            <a:r>
              <a:rPr lang="en-US" sz="3200" dirty="0" err="1"/>
              <a:t>los</a:t>
            </a:r>
            <a:r>
              <a:rPr lang="en-US" sz="3200" dirty="0"/>
              <a:t> </a:t>
            </a:r>
            <a:r>
              <a:rPr lang="en-US" sz="3200" dirty="0" err="1"/>
              <a:t>empleadores</a:t>
            </a:r>
            <a:endParaRPr sz="3200" dirty="0"/>
          </a:p>
          <a:p>
            <a:pPr marL="457200" lvl="1" indent="0" algn="l" rtl="0">
              <a:spcBef>
                <a:spcPts val="1800"/>
              </a:spcBef>
              <a:spcAft>
                <a:spcPts val="0"/>
              </a:spcAft>
              <a:buClr>
                <a:schemeClr val="dk1"/>
              </a:buClr>
              <a:buSzPts val="3200"/>
              <a:buNone/>
            </a:pPr>
            <a:r>
              <a:rPr lang="en-US" sz="3200" dirty="0"/>
              <a:t>-</a:t>
            </a:r>
            <a:r>
              <a:rPr lang="en-US" sz="3200" dirty="0" err="1"/>
              <a:t>Protección</a:t>
            </a:r>
            <a:r>
              <a:rPr lang="en-US" sz="3200" dirty="0"/>
              <a:t> contra la </a:t>
            </a:r>
            <a:r>
              <a:rPr lang="en-US" sz="3200" dirty="0" err="1"/>
              <a:t>discriminación</a:t>
            </a:r>
            <a:endParaRPr sz="3200" dirty="0"/>
          </a:p>
        </p:txBody>
      </p:sp>
      <p:sp>
        <p:nvSpPr>
          <p:cNvPr id="237" name="Google Shape;237;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1"/>
          <p:cNvSpPr txBox="1">
            <a:spLocks noGrp="1"/>
          </p:cNvSpPr>
          <p:nvPr>
            <p:ph type="title"/>
          </p:nvPr>
        </p:nvSpPr>
        <p:spPr>
          <a:xfrm>
            <a:off x="609600" y="584641"/>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Arial Black"/>
              <a:buNone/>
            </a:pPr>
            <a:r>
              <a:rPr lang="en-US" sz="4400" dirty="0">
                <a:latin typeface="Arial Black"/>
                <a:ea typeface="Arial Black"/>
                <a:cs typeface="Arial Black"/>
                <a:sym typeface="Arial Black"/>
              </a:rPr>
              <a:t>PÓSTER GRATUITO DE OSHA DEL LUGAR DE TRABAJO </a:t>
            </a:r>
            <a:br>
              <a:rPr lang="en-US" sz="4400" dirty="0">
                <a:latin typeface="Arial Black"/>
                <a:ea typeface="Arial Black"/>
                <a:cs typeface="Arial Black"/>
                <a:sym typeface="Arial Black"/>
              </a:rPr>
            </a:br>
            <a:endParaRPr sz="4400" dirty="0">
              <a:latin typeface="Arial Black"/>
              <a:ea typeface="Arial Black"/>
              <a:cs typeface="Arial Black"/>
              <a:sym typeface="Arial Black"/>
            </a:endParaRPr>
          </a:p>
        </p:txBody>
      </p:sp>
      <p:sp>
        <p:nvSpPr>
          <p:cNvPr id="244" name="Google Shape;244;p21"/>
          <p:cNvSpPr txBox="1">
            <a:spLocks noGrp="1"/>
          </p:cNvSpPr>
          <p:nvPr>
            <p:ph type="body" idx="2"/>
          </p:nvPr>
        </p:nvSpPr>
        <p:spPr>
          <a:xfrm>
            <a:off x="3964812" y="1417662"/>
            <a:ext cx="7531442" cy="5042293"/>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spcBef>
                <a:spcPts val="0"/>
              </a:spcBef>
              <a:spcAft>
                <a:spcPts val="0"/>
              </a:spcAft>
              <a:buClr>
                <a:schemeClr val="dk1"/>
              </a:buClr>
              <a:buSzPct val="99115"/>
              <a:buNone/>
            </a:pPr>
            <a:r>
              <a:rPr lang="en-US" sz="3700" dirty="0"/>
              <a:t>¿</a:t>
            </a:r>
            <a:r>
              <a:rPr lang="en-US" sz="3700" dirty="0" err="1"/>
              <a:t>Qué</a:t>
            </a:r>
            <a:r>
              <a:rPr lang="en-US" sz="3700" dirty="0"/>
              <a:t> es el </a:t>
            </a:r>
            <a:r>
              <a:rPr lang="en-US" sz="3700" dirty="0" err="1"/>
              <a:t>póster</a:t>
            </a:r>
            <a:r>
              <a:rPr lang="en-US" sz="3700" dirty="0"/>
              <a:t> de OSHA y por </a:t>
            </a:r>
            <a:r>
              <a:rPr lang="en-US" sz="3700" dirty="0" err="1"/>
              <a:t>qué</a:t>
            </a:r>
            <a:r>
              <a:rPr lang="en-US" sz="3700" dirty="0"/>
              <a:t> lo </a:t>
            </a:r>
            <a:r>
              <a:rPr lang="en-US" sz="3700" dirty="0" err="1"/>
              <a:t>necesito</a:t>
            </a:r>
            <a:r>
              <a:rPr lang="en-US" sz="3700" dirty="0"/>
              <a:t>?</a:t>
            </a:r>
            <a:endParaRPr sz="3700" dirty="0"/>
          </a:p>
          <a:p>
            <a:pPr marL="456565" indent="-457200">
              <a:spcBef>
                <a:spcPts val="240"/>
              </a:spcBef>
              <a:buSzPct val="99115"/>
            </a:pPr>
            <a:r>
              <a:rPr lang="en-US" sz="3700" dirty="0"/>
              <a:t> El </a:t>
            </a:r>
            <a:r>
              <a:rPr lang="en-US" sz="3700" dirty="0" err="1"/>
              <a:t>póster</a:t>
            </a:r>
            <a:r>
              <a:rPr lang="en-US" sz="3700" dirty="0"/>
              <a:t> de </a:t>
            </a:r>
            <a:r>
              <a:rPr lang="en-US" sz="3700" dirty="0" err="1"/>
              <a:t>seguridad</a:t>
            </a:r>
            <a:r>
              <a:rPr lang="en-US" sz="3700" dirty="0"/>
              <a:t> y </a:t>
            </a:r>
            <a:r>
              <a:rPr lang="en-US" sz="3700" dirty="0" err="1"/>
              <a:t>salud</a:t>
            </a:r>
            <a:r>
              <a:rPr lang="en-US" sz="3700" dirty="0"/>
              <a:t> en el </a:t>
            </a:r>
            <a:r>
              <a:rPr lang="en-US" sz="3700" dirty="0" err="1"/>
              <a:t>trabajo</a:t>
            </a:r>
            <a:r>
              <a:rPr lang="en-US" sz="3700" dirty="0"/>
              <a:t> de OSHA: es la ley, disponible de forma </a:t>
            </a:r>
            <a:r>
              <a:rPr lang="en-US" sz="3700" dirty="0" err="1"/>
              <a:t>gratuita</a:t>
            </a:r>
            <a:r>
              <a:rPr lang="en-US" sz="3700" dirty="0"/>
              <a:t> en OSHA, </a:t>
            </a:r>
            <a:r>
              <a:rPr lang="en-US" sz="3700" dirty="0" err="1"/>
              <a:t>informar</a:t>
            </a:r>
            <a:r>
              <a:rPr lang="en-US" sz="3700" dirty="0"/>
              <a:t> a los </a:t>
            </a:r>
            <a:r>
              <a:rPr lang="en-US" sz="3700" dirty="0" err="1"/>
              <a:t>trabajadores</a:t>
            </a:r>
            <a:r>
              <a:rPr lang="en-US" sz="3700" dirty="0"/>
              <a:t> </a:t>
            </a:r>
            <a:r>
              <a:rPr lang="en-US" sz="3700" dirty="0" err="1"/>
              <a:t>sobre</a:t>
            </a:r>
            <a:r>
              <a:rPr lang="en-US" sz="3700" dirty="0"/>
              <a:t> sus derechos en </a:t>
            </a:r>
            <a:r>
              <a:rPr lang="en-US" sz="3700" dirty="0" err="1"/>
              <a:t>virtud</a:t>
            </a:r>
            <a:r>
              <a:rPr lang="en-US" sz="3700" dirty="0"/>
              <a:t> de la ley de </a:t>
            </a:r>
            <a:r>
              <a:rPr lang="en-US" sz="3700" dirty="0" err="1"/>
              <a:t>salud</a:t>
            </a:r>
            <a:r>
              <a:rPr lang="en-US" sz="3700" dirty="0"/>
              <a:t> y </a:t>
            </a:r>
            <a:r>
              <a:rPr lang="en-US" sz="3700" dirty="0" err="1"/>
              <a:t>seguridad</a:t>
            </a:r>
            <a:r>
              <a:rPr lang="en-US" sz="3700" dirty="0"/>
              <a:t> </a:t>
            </a:r>
            <a:r>
              <a:rPr lang="en-US" sz="3700" dirty="0" err="1"/>
              <a:t>ocupacional</a:t>
            </a:r>
            <a:r>
              <a:rPr lang="en-US" sz="3700" dirty="0"/>
              <a:t>. Todos los </a:t>
            </a:r>
            <a:r>
              <a:rPr lang="en-US" sz="3700" dirty="0" err="1"/>
              <a:t>empleadores</a:t>
            </a:r>
            <a:r>
              <a:rPr lang="en-US" sz="3700" dirty="0"/>
              <a:t> </a:t>
            </a:r>
            <a:r>
              <a:rPr lang="en-US" sz="3700" dirty="0" err="1"/>
              <a:t>cubiertos</a:t>
            </a:r>
            <a:r>
              <a:rPr lang="en-US" sz="3700" dirty="0"/>
              <a:t> </a:t>
            </a:r>
            <a:r>
              <a:rPr lang="en-US" sz="3700" dirty="0" err="1"/>
              <a:t>deben</a:t>
            </a:r>
            <a:r>
              <a:rPr lang="en-US" sz="3700" dirty="0"/>
              <a:t> </a:t>
            </a:r>
            <a:r>
              <a:rPr lang="en-US" sz="3700" dirty="0" err="1"/>
              <a:t>exhibir</a:t>
            </a:r>
            <a:r>
              <a:rPr lang="en-US" sz="3700" dirty="0"/>
              <a:t> el </a:t>
            </a:r>
            <a:r>
              <a:rPr lang="en-US" sz="3700" dirty="0" err="1"/>
              <a:t>póster</a:t>
            </a:r>
            <a:r>
              <a:rPr lang="en-US" sz="3700" dirty="0"/>
              <a:t> en </a:t>
            </a:r>
            <a:r>
              <a:rPr lang="en-US" sz="3700" dirty="0" err="1"/>
              <a:t>su</a:t>
            </a:r>
            <a:r>
              <a:rPr lang="en-US" sz="3700" dirty="0"/>
              <a:t> </a:t>
            </a:r>
            <a:r>
              <a:rPr lang="en-US" sz="3700" dirty="0" err="1"/>
              <a:t>lugar</a:t>
            </a:r>
            <a:r>
              <a:rPr lang="en-US" sz="3700" dirty="0"/>
              <a:t> de </a:t>
            </a:r>
            <a:r>
              <a:rPr lang="en-US" sz="3700" dirty="0" err="1"/>
              <a:t>trabajo</a:t>
            </a:r>
            <a:r>
              <a:rPr lang="en-US" sz="3700" dirty="0"/>
              <a:t>. Los </a:t>
            </a:r>
            <a:r>
              <a:rPr lang="en-US" sz="3700" dirty="0" err="1"/>
              <a:t>empleadores</a:t>
            </a:r>
            <a:r>
              <a:rPr lang="en-US" sz="3700" dirty="0"/>
              <a:t> no </a:t>
            </a:r>
            <a:r>
              <a:rPr lang="en-US" sz="3700" dirty="0" err="1"/>
              <a:t>necesitan</a:t>
            </a:r>
            <a:r>
              <a:rPr lang="en-US" sz="3700" dirty="0"/>
              <a:t> </a:t>
            </a:r>
            <a:r>
              <a:rPr lang="en-US" sz="3700" dirty="0" err="1"/>
              <a:t>reemplazar</a:t>
            </a:r>
            <a:r>
              <a:rPr lang="en-US" sz="3700" dirty="0"/>
              <a:t> </a:t>
            </a:r>
            <a:r>
              <a:rPr lang="en-US" sz="3700" dirty="0" err="1"/>
              <a:t>versiones</a:t>
            </a:r>
            <a:r>
              <a:rPr lang="en-US" sz="3700" dirty="0"/>
              <a:t> </a:t>
            </a:r>
            <a:r>
              <a:rPr lang="en-US" sz="3700" dirty="0" err="1"/>
              <a:t>anteriores</a:t>
            </a:r>
            <a:r>
              <a:rPr lang="en-US" sz="3700" dirty="0"/>
              <a:t> del </a:t>
            </a:r>
            <a:r>
              <a:rPr lang="en-US" sz="3700" dirty="0" err="1"/>
              <a:t>póster</a:t>
            </a:r>
            <a:r>
              <a:rPr lang="en-US" sz="3700" dirty="0"/>
              <a:t>. Los </a:t>
            </a:r>
            <a:r>
              <a:rPr lang="en-US" sz="3700" dirty="0" err="1"/>
              <a:t>empleadores</a:t>
            </a:r>
            <a:r>
              <a:rPr lang="en-US" sz="3700" dirty="0"/>
              <a:t> </a:t>
            </a:r>
            <a:r>
              <a:rPr lang="en-US" sz="3700" dirty="0" err="1"/>
              <a:t>deben</a:t>
            </a:r>
            <a:r>
              <a:rPr lang="en-US" sz="3700" dirty="0"/>
              <a:t> </a:t>
            </a:r>
            <a:r>
              <a:rPr lang="en-US" sz="3700" dirty="0" err="1"/>
              <a:t>exhibir</a:t>
            </a:r>
            <a:r>
              <a:rPr lang="en-US" sz="3700" dirty="0"/>
              <a:t> el </a:t>
            </a:r>
            <a:r>
              <a:rPr lang="en-US" sz="3700" dirty="0" err="1"/>
              <a:t>póster</a:t>
            </a:r>
            <a:r>
              <a:rPr lang="en-US" sz="3700" dirty="0"/>
              <a:t>  en un </a:t>
            </a:r>
            <a:r>
              <a:rPr lang="en-US" sz="3700" dirty="0" err="1"/>
              <a:t>lugar</a:t>
            </a:r>
            <a:r>
              <a:rPr lang="en-US" sz="3700" dirty="0"/>
              <a:t> visible </a:t>
            </a:r>
            <a:r>
              <a:rPr lang="en-US" sz="3700" dirty="0" err="1"/>
              <a:t>donde</a:t>
            </a:r>
            <a:r>
              <a:rPr lang="en-US" sz="3700" dirty="0"/>
              <a:t> los </a:t>
            </a:r>
            <a:r>
              <a:rPr lang="en-US" sz="3700" dirty="0" err="1"/>
              <a:t>trabajadores</a:t>
            </a:r>
            <a:r>
              <a:rPr lang="en-US" sz="3700" dirty="0"/>
              <a:t> </a:t>
            </a:r>
            <a:r>
              <a:rPr lang="en-US" sz="3700" dirty="0" err="1"/>
              <a:t>puedan</a:t>
            </a:r>
            <a:r>
              <a:rPr lang="en-US" sz="3700" dirty="0"/>
              <a:t> </a:t>
            </a:r>
            <a:r>
              <a:rPr lang="en-US" sz="3700" dirty="0" err="1"/>
              <a:t>verlo</a:t>
            </a:r>
            <a:r>
              <a:rPr lang="en-US" sz="3700" dirty="0"/>
              <a:t>.</a:t>
            </a:r>
            <a:endParaRPr sz="3700" dirty="0"/>
          </a:p>
          <a:p>
            <a:pPr marL="456565" indent="-457200">
              <a:spcBef>
                <a:spcPts val="240"/>
              </a:spcBef>
              <a:buSzPct val="99115"/>
            </a:pPr>
            <a:r>
              <a:rPr lang="en-US" sz="3700" dirty="0"/>
              <a:t>Si se </a:t>
            </a:r>
            <a:r>
              <a:rPr lang="en-US" sz="3700" dirty="0" err="1"/>
              <a:t>encuentra</a:t>
            </a:r>
            <a:r>
              <a:rPr lang="en-US" sz="3700" dirty="0"/>
              <a:t> en un </a:t>
            </a:r>
            <a:r>
              <a:rPr lang="en-US" sz="3700" dirty="0" err="1"/>
              <a:t>estado</a:t>
            </a:r>
            <a:r>
              <a:rPr lang="en-US" sz="3700" dirty="0"/>
              <a:t> con un plan </a:t>
            </a:r>
            <a:r>
              <a:rPr lang="en-US" sz="3700" dirty="0" err="1"/>
              <a:t>estatal</a:t>
            </a:r>
            <a:r>
              <a:rPr lang="en-US" sz="3700" dirty="0"/>
              <a:t> </a:t>
            </a:r>
            <a:r>
              <a:rPr lang="en-US" sz="3700" dirty="0" err="1"/>
              <a:t>aprobado</a:t>
            </a:r>
            <a:r>
              <a:rPr lang="en-US" sz="3700" dirty="0"/>
              <a:t> por OSHA, </a:t>
            </a:r>
            <a:r>
              <a:rPr lang="en-US" sz="3700" dirty="0" err="1"/>
              <a:t>puede</a:t>
            </a:r>
            <a:r>
              <a:rPr lang="en-US" sz="3700" dirty="0"/>
              <a:t> </a:t>
            </a:r>
            <a:r>
              <a:rPr lang="en-US" sz="3700" dirty="0" err="1"/>
              <a:t>haber</a:t>
            </a:r>
            <a:r>
              <a:rPr lang="en-US" sz="3700" dirty="0"/>
              <a:t> una </a:t>
            </a:r>
            <a:r>
              <a:rPr lang="en-US" sz="3700" dirty="0" err="1"/>
              <a:t>versión</a:t>
            </a:r>
            <a:r>
              <a:rPr lang="en-US" sz="3700" dirty="0"/>
              <a:t> </a:t>
            </a:r>
            <a:r>
              <a:rPr lang="en-US" sz="3700" dirty="0" err="1"/>
              <a:t>estatal</a:t>
            </a:r>
            <a:r>
              <a:rPr lang="en-US" sz="3700" dirty="0"/>
              <a:t> del </a:t>
            </a:r>
            <a:r>
              <a:rPr lang="en-US" sz="3700" dirty="0" err="1"/>
              <a:t>póster</a:t>
            </a:r>
            <a:r>
              <a:rPr lang="en-US" sz="3700" dirty="0"/>
              <a:t> de OSHA. Las </a:t>
            </a:r>
            <a:r>
              <a:rPr lang="en-US" sz="3700" dirty="0" err="1"/>
              <a:t>agencias</a:t>
            </a:r>
            <a:r>
              <a:rPr lang="en-US" sz="3700" dirty="0"/>
              <a:t> del </a:t>
            </a:r>
            <a:r>
              <a:rPr lang="en-US" sz="3700" dirty="0" err="1"/>
              <a:t>gobierno</a:t>
            </a:r>
            <a:r>
              <a:rPr lang="en-US" sz="3700" dirty="0"/>
              <a:t> federal </a:t>
            </a:r>
            <a:r>
              <a:rPr lang="en-US" sz="3700" dirty="0" err="1"/>
              <a:t>deben</a:t>
            </a:r>
            <a:r>
              <a:rPr lang="en-US" sz="3700" dirty="0"/>
              <a:t> usar el </a:t>
            </a:r>
            <a:r>
              <a:rPr lang="en-US" sz="3700" dirty="0" err="1"/>
              <a:t>póster</a:t>
            </a:r>
            <a:r>
              <a:rPr lang="en-US" sz="3700" dirty="0"/>
              <a:t>  de la </a:t>
            </a:r>
            <a:r>
              <a:rPr lang="en-US" sz="3700" dirty="0" err="1"/>
              <a:t>agencia</a:t>
            </a:r>
            <a:r>
              <a:rPr lang="en-US" sz="3700" dirty="0"/>
              <a:t> federal.</a:t>
            </a:r>
            <a:endParaRPr sz="3700" dirty="0"/>
          </a:p>
          <a:p>
            <a:pPr marL="0" lvl="0" indent="0" algn="l" rtl="0">
              <a:spcBef>
                <a:spcPts val="243"/>
              </a:spcBef>
              <a:spcAft>
                <a:spcPts val="0"/>
              </a:spcAft>
              <a:buClr>
                <a:schemeClr val="dk1"/>
              </a:buClr>
              <a:buSzPct val="100000"/>
              <a:buNone/>
            </a:pPr>
            <a:endParaRPr/>
          </a:p>
          <a:p>
            <a:pPr marL="0" lvl="0" indent="0" algn="l" rtl="0">
              <a:spcBef>
                <a:spcPts val="240"/>
              </a:spcBef>
              <a:spcAft>
                <a:spcPts val="0"/>
              </a:spcAft>
              <a:buClr>
                <a:schemeClr val="dk1"/>
              </a:buClr>
              <a:buSzPct val="99115"/>
              <a:buNone/>
            </a:pPr>
            <a:r>
              <a:rPr lang="en-US" sz="3700" dirty="0"/>
              <a:t>¿</a:t>
            </a:r>
            <a:r>
              <a:rPr lang="en-US" sz="3700" dirty="0" err="1"/>
              <a:t>Cómo</a:t>
            </a:r>
            <a:r>
              <a:rPr lang="en-US" sz="3700" dirty="0"/>
              <a:t> </a:t>
            </a:r>
            <a:r>
              <a:rPr lang="en-US" sz="3700" dirty="0" err="1"/>
              <a:t>obtengo</a:t>
            </a:r>
            <a:r>
              <a:rPr lang="en-US" sz="3700" dirty="0"/>
              <a:t> una </a:t>
            </a:r>
            <a:r>
              <a:rPr lang="en-US" sz="3700" dirty="0" err="1"/>
              <a:t>copia</a:t>
            </a:r>
            <a:r>
              <a:rPr lang="en-US" sz="3700" dirty="0"/>
              <a:t>?</a:t>
            </a:r>
            <a:endParaRPr sz="3700" dirty="0"/>
          </a:p>
          <a:p>
            <a:pPr marL="456565" lvl="0" indent="-457200" algn="l" rtl="0">
              <a:spcBef>
                <a:spcPts val="240"/>
              </a:spcBef>
              <a:spcAft>
                <a:spcPts val="0"/>
              </a:spcAft>
              <a:buClr>
                <a:schemeClr val="dk1"/>
              </a:buClr>
              <a:buSzPct val="99115"/>
              <a:buChar char="•"/>
            </a:pPr>
            <a:r>
              <a:rPr lang="en-US" sz="3700" dirty="0" err="1"/>
              <a:t>Puede</a:t>
            </a:r>
            <a:r>
              <a:rPr lang="en-US" sz="3700" dirty="0"/>
              <a:t> </a:t>
            </a:r>
            <a:r>
              <a:rPr lang="en-US" sz="3700" dirty="0" err="1"/>
              <a:t>obtener</a:t>
            </a:r>
            <a:r>
              <a:rPr lang="en-US" sz="3700" dirty="0"/>
              <a:t> una </a:t>
            </a:r>
            <a:r>
              <a:rPr lang="en-US" sz="3700" dirty="0" err="1"/>
              <a:t>copia</a:t>
            </a:r>
            <a:r>
              <a:rPr lang="en-US" sz="3700" dirty="0"/>
              <a:t> del </a:t>
            </a:r>
            <a:r>
              <a:rPr lang="en-US" sz="3700" dirty="0" err="1"/>
              <a:t>póster</a:t>
            </a:r>
            <a:r>
              <a:rPr lang="en-US" sz="3700" dirty="0"/>
              <a:t> de OSHA de </a:t>
            </a:r>
            <a:r>
              <a:rPr lang="en-US" sz="3700" dirty="0" err="1"/>
              <a:t>varias</a:t>
            </a:r>
            <a:r>
              <a:rPr lang="en-US" sz="3700" dirty="0"/>
              <a:t> </a:t>
            </a:r>
            <a:r>
              <a:rPr lang="en-US" sz="3700" dirty="0" err="1"/>
              <a:t>formas</a:t>
            </a:r>
            <a:r>
              <a:rPr lang="en-US" sz="3700" dirty="0"/>
              <a:t>:</a:t>
            </a:r>
            <a:endParaRPr sz="3700" dirty="0"/>
          </a:p>
          <a:p>
            <a:pPr marL="456565" lvl="0" indent="-457200" algn="l" rtl="0">
              <a:spcBef>
                <a:spcPts val="240"/>
              </a:spcBef>
              <a:spcAft>
                <a:spcPts val="0"/>
              </a:spcAft>
              <a:buClr>
                <a:schemeClr val="dk1"/>
              </a:buClr>
              <a:buSzPct val="99115"/>
              <a:buChar char="•"/>
            </a:pPr>
            <a:r>
              <a:rPr lang="en-US" sz="3700" dirty="0" err="1"/>
              <a:t>Solicite</a:t>
            </a:r>
            <a:r>
              <a:rPr lang="en-US" sz="3700" dirty="0"/>
              <a:t> una </a:t>
            </a:r>
            <a:r>
              <a:rPr lang="en-US" sz="3700" dirty="0" err="1"/>
              <a:t>copia</a:t>
            </a:r>
            <a:r>
              <a:rPr lang="en-US" sz="3700" dirty="0"/>
              <a:t> impresa en </a:t>
            </a:r>
            <a:r>
              <a:rPr lang="en-US" sz="3700" dirty="0" err="1"/>
              <a:t>línea</a:t>
            </a:r>
            <a:r>
              <a:rPr lang="en-US" sz="3700" dirty="0"/>
              <a:t> </a:t>
            </a:r>
            <a:r>
              <a:rPr lang="en-US" sz="3700" dirty="0" err="1"/>
              <a:t>desde</a:t>
            </a:r>
            <a:r>
              <a:rPr lang="en-US" sz="3700" dirty="0"/>
              <a:t> la </a:t>
            </a:r>
            <a:r>
              <a:rPr lang="en-US" sz="3700" dirty="0" err="1"/>
              <a:t>página</a:t>
            </a:r>
            <a:r>
              <a:rPr lang="en-US" sz="3700" dirty="0"/>
              <a:t> web de Publicaciones de OSHA. La </a:t>
            </a:r>
            <a:r>
              <a:rPr lang="en-US" sz="3700" dirty="0" err="1"/>
              <a:t>versión</a:t>
            </a:r>
            <a:r>
              <a:rPr lang="en-US" sz="3700" dirty="0"/>
              <a:t> en </a:t>
            </a:r>
            <a:r>
              <a:rPr lang="en-US" sz="3700" dirty="0" err="1"/>
              <a:t>inglés</a:t>
            </a:r>
            <a:r>
              <a:rPr lang="en-US" sz="3700" dirty="0"/>
              <a:t> es la </a:t>
            </a:r>
            <a:r>
              <a:rPr lang="en-US" sz="3700" dirty="0" err="1"/>
              <a:t>publicación</a:t>
            </a:r>
            <a:r>
              <a:rPr lang="en-US" sz="3700" dirty="0"/>
              <a:t> </a:t>
            </a:r>
            <a:r>
              <a:rPr lang="en-US" sz="3700" dirty="0" err="1"/>
              <a:t>número</a:t>
            </a:r>
            <a:r>
              <a:rPr lang="en-US" sz="3700" dirty="0"/>
              <a:t> 3165. La </a:t>
            </a:r>
            <a:r>
              <a:rPr lang="en-US" sz="3700" dirty="0" err="1"/>
              <a:t>versión</a:t>
            </a:r>
            <a:r>
              <a:rPr lang="en-US" sz="3700" dirty="0"/>
              <a:t> en </a:t>
            </a:r>
            <a:r>
              <a:rPr lang="en-US" sz="3700" dirty="0" err="1"/>
              <a:t>español</a:t>
            </a:r>
            <a:r>
              <a:rPr lang="en-US" sz="3700" dirty="0"/>
              <a:t> es la </a:t>
            </a:r>
            <a:r>
              <a:rPr lang="en-US" sz="3700" dirty="0" err="1"/>
              <a:t>publicación</a:t>
            </a:r>
            <a:r>
              <a:rPr lang="en-US" sz="3700" dirty="0"/>
              <a:t> </a:t>
            </a:r>
            <a:r>
              <a:rPr lang="en-US" sz="3700" dirty="0" err="1"/>
              <a:t>número</a:t>
            </a:r>
            <a:r>
              <a:rPr lang="en-US" sz="3700" dirty="0"/>
              <a:t> 3167.</a:t>
            </a:r>
            <a:endParaRPr sz="3700" dirty="0"/>
          </a:p>
          <a:p>
            <a:pPr marL="456565" lvl="0" indent="-457200" algn="l" rtl="0">
              <a:spcBef>
                <a:spcPts val="240"/>
              </a:spcBef>
              <a:spcAft>
                <a:spcPts val="0"/>
              </a:spcAft>
              <a:buClr>
                <a:schemeClr val="dk1"/>
              </a:buClr>
              <a:buSzPct val="99115"/>
              <a:buChar char="•"/>
            </a:pPr>
            <a:r>
              <a:rPr lang="en-US" sz="3700" b="1" dirty="0" err="1"/>
              <a:t>Solicite</a:t>
            </a:r>
            <a:r>
              <a:rPr lang="en-US" sz="3700" b="1" dirty="0"/>
              <a:t> una </a:t>
            </a:r>
            <a:r>
              <a:rPr lang="en-US" sz="3700" b="1" dirty="0" err="1"/>
              <a:t>copia</a:t>
            </a:r>
            <a:r>
              <a:rPr lang="en-US" sz="3700" b="1" dirty="0"/>
              <a:t> impresa por </a:t>
            </a:r>
            <a:r>
              <a:rPr lang="en-US" sz="3700" b="1" dirty="0" err="1"/>
              <a:t>teléfono</a:t>
            </a:r>
            <a:r>
              <a:rPr lang="en-US" sz="3700" b="1" dirty="0"/>
              <a:t>. </a:t>
            </a:r>
            <a:r>
              <a:rPr lang="en-US" sz="3700" b="1" dirty="0" err="1"/>
              <a:t>Llame</a:t>
            </a:r>
            <a:r>
              <a:rPr lang="en-US" sz="3700" b="1" dirty="0"/>
              <a:t> al </a:t>
            </a:r>
            <a:r>
              <a:rPr lang="en-US" sz="3700" b="1" dirty="0" err="1"/>
              <a:t>número</a:t>
            </a:r>
            <a:r>
              <a:rPr lang="en-US" sz="3700" b="1" dirty="0"/>
              <a:t> </a:t>
            </a:r>
            <a:r>
              <a:rPr lang="en-US" sz="3700" b="1" dirty="0" err="1"/>
              <a:t>gratuito</a:t>
            </a:r>
            <a:r>
              <a:rPr lang="en-US" sz="3700" b="1" dirty="0"/>
              <a:t> de OSHA al 1-800-321-6742 (OSHA) </a:t>
            </a:r>
            <a:r>
              <a:rPr lang="en-US" sz="3700" b="1" dirty="0" err="1"/>
              <a:t>o</a:t>
            </a:r>
            <a:r>
              <a:rPr lang="en-US" sz="3700" b="1" dirty="0"/>
              <a:t> a la </a:t>
            </a:r>
            <a:r>
              <a:rPr lang="en-US" sz="3700" b="1" dirty="0" err="1"/>
              <a:t>Oficina</a:t>
            </a:r>
            <a:r>
              <a:rPr lang="en-US" sz="3700" b="1" dirty="0"/>
              <a:t> de </a:t>
            </a:r>
            <a:r>
              <a:rPr lang="en-US" sz="3700" b="1" dirty="0" err="1"/>
              <a:t>publicaciones</a:t>
            </a:r>
            <a:r>
              <a:rPr lang="en-US" sz="3700" b="1" dirty="0"/>
              <a:t> de OSHA al 202-693-1888</a:t>
            </a:r>
            <a:endParaRPr sz="3700" dirty="0"/>
          </a:p>
          <a:p>
            <a:pPr marL="456565" lvl="0" indent="-457200" algn="l" rtl="0">
              <a:spcBef>
                <a:spcPts val="240"/>
              </a:spcBef>
              <a:spcAft>
                <a:spcPts val="0"/>
              </a:spcAft>
              <a:buClr>
                <a:schemeClr val="dk1"/>
              </a:buClr>
              <a:buSzPct val="99115"/>
              <a:buChar char="•"/>
            </a:pPr>
            <a:r>
              <a:rPr lang="en-US" sz="3700" dirty="0" err="1"/>
              <a:t>Descargue</a:t>
            </a:r>
            <a:r>
              <a:rPr lang="en-US" sz="3700" dirty="0"/>
              <a:t> una </a:t>
            </a:r>
            <a:r>
              <a:rPr lang="en-US" sz="3700" dirty="0" err="1"/>
              <a:t>copia</a:t>
            </a:r>
            <a:r>
              <a:rPr lang="en-US" sz="3700" dirty="0"/>
              <a:t> del sitio web de OSHA. </a:t>
            </a:r>
            <a:r>
              <a:rPr lang="en-US" sz="3700" dirty="0" err="1"/>
              <a:t>Nota</a:t>
            </a:r>
            <a:r>
              <a:rPr lang="en-US" sz="3700" dirty="0"/>
              <a:t>: OSHA </a:t>
            </a:r>
            <a:r>
              <a:rPr lang="en-US" sz="3700" dirty="0" err="1"/>
              <a:t>requiere</a:t>
            </a:r>
            <a:r>
              <a:rPr lang="en-US" sz="3700" dirty="0"/>
              <a:t> que las </a:t>
            </a:r>
            <a:r>
              <a:rPr lang="en-US" sz="3700" dirty="0" err="1"/>
              <a:t>reproducciones</a:t>
            </a:r>
            <a:r>
              <a:rPr lang="en-US" sz="3700" dirty="0"/>
              <a:t> o </a:t>
            </a:r>
            <a:r>
              <a:rPr lang="en-US" sz="3700" dirty="0" err="1"/>
              <a:t>facsímiles</a:t>
            </a:r>
            <a:r>
              <a:rPr lang="en-US" sz="3700" dirty="0"/>
              <a:t> del </a:t>
            </a:r>
            <a:r>
              <a:rPr lang="en-US" sz="3700" dirty="0" err="1"/>
              <a:t>póster</a:t>
            </a:r>
            <a:r>
              <a:rPr lang="en-US" sz="3700" dirty="0"/>
              <a:t> </a:t>
            </a:r>
            <a:r>
              <a:rPr lang="en-US" sz="3700" dirty="0" err="1"/>
              <a:t>sean</a:t>
            </a:r>
            <a:r>
              <a:rPr lang="en-US" sz="3700" dirty="0"/>
              <a:t> de por lo </a:t>
            </a:r>
            <a:r>
              <a:rPr lang="en-US" sz="3700" dirty="0" err="1"/>
              <a:t>menos</a:t>
            </a:r>
            <a:r>
              <a:rPr lang="en-US" sz="3700" dirty="0"/>
              <a:t> 8.5 "x 14" </a:t>
            </a:r>
            <a:r>
              <a:rPr lang="en-US" sz="3700" dirty="0" err="1"/>
              <a:t>pulgadas</a:t>
            </a:r>
            <a:r>
              <a:rPr lang="en-US" sz="3700" dirty="0"/>
              <a:t> con </a:t>
            </a:r>
            <a:r>
              <a:rPr lang="en-US" sz="3700" dirty="0" err="1"/>
              <a:t>letra</a:t>
            </a:r>
            <a:r>
              <a:rPr lang="en-US" sz="3700" dirty="0"/>
              <a:t> de 10 puntos. </a:t>
            </a:r>
            <a:r>
              <a:rPr lang="en-US" sz="3700" dirty="0" err="1"/>
              <a:t>Consulte</a:t>
            </a:r>
            <a:r>
              <a:rPr lang="en-US" sz="3700" dirty="0"/>
              <a:t> las </a:t>
            </a:r>
            <a:r>
              <a:rPr lang="en-US" sz="3700" dirty="0" err="1"/>
              <a:t>instrucciones</a:t>
            </a:r>
            <a:r>
              <a:rPr lang="en-US" sz="3700" dirty="0"/>
              <a:t> a </a:t>
            </a:r>
            <a:r>
              <a:rPr lang="en-US" sz="3700" dirty="0" err="1"/>
              <a:t>continuación</a:t>
            </a:r>
            <a:r>
              <a:rPr lang="en-US" sz="3700" dirty="0"/>
              <a:t> para </a:t>
            </a:r>
            <a:r>
              <a:rPr lang="en-US" sz="3700" dirty="0" err="1"/>
              <a:t>descargar</a:t>
            </a:r>
            <a:r>
              <a:rPr lang="en-US" sz="3700" dirty="0"/>
              <a:t> una </a:t>
            </a:r>
            <a:r>
              <a:rPr lang="en-US" sz="3700" dirty="0" err="1"/>
              <a:t>versión</a:t>
            </a:r>
            <a:r>
              <a:rPr lang="en-US" sz="3700" dirty="0"/>
              <a:t> compatible del </a:t>
            </a:r>
            <a:r>
              <a:rPr lang="en-US" sz="3700" dirty="0" err="1"/>
              <a:t>póster</a:t>
            </a:r>
            <a:r>
              <a:rPr lang="en-US" sz="3700" dirty="0"/>
              <a:t>.</a:t>
            </a:r>
            <a:endParaRPr sz="3700" dirty="0"/>
          </a:p>
          <a:p>
            <a:pPr marL="0" lvl="0" indent="0" algn="l" rtl="0">
              <a:spcBef>
                <a:spcPts val="243"/>
              </a:spcBef>
              <a:spcAft>
                <a:spcPts val="0"/>
              </a:spcAft>
              <a:buClr>
                <a:schemeClr val="dk1"/>
              </a:buClr>
              <a:buSzPct val="100000"/>
              <a:buNone/>
            </a:pPr>
            <a:endParaRPr/>
          </a:p>
          <a:p>
            <a:pPr marL="0" indent="0">
              <a:spcBef>
                <a:spcPts val="240"/>
              </a:spcBef>
              <a:buSzPct val="99115"/>
              <a:buNone/>
            </a:pPr>
            <a:r>
              <a:rPr lang="en-US" sz="3700" dirty="0"/>
              <a:t>Más </a:t>
            </a:r>
            <a:r>
              <a:rPr lang="en-US" sz="3700" dirty="0" err="1"/>
              <a:t>información</a:t>
            </a:r>
            <a:r>
              <a:rPr lang="en-US" sz="3700" dirty="0"/>
              <a:t> </a:t>
            </a:r>
            <a:r>
              <a:rPr lang="en-US" sz="3700" dirty="0" err="1"/>
              <a:t>aquí</a:t>
            </a:r>
            <a:r>
              <a:rPr lang="en-US" sz="3700" dirty="0"/>
              <a:t> : </a:t>
            </a:r>
            <a:r>
              <a:rPr lang="en-US" sz="3700" u="sng" dirty="0">
                <a:solidFill>
                  <a:schemeClr val="hlink"/>
                </a:solidFill>
                <a:hlinkClick r:id="rId3">
                  <a:extLst>
                    <a:ext uri="{A12FA001-AC4F-418D-AE19-62706E023703}">
                      <ahyp:hlinkClr xmlns:ahyp="http://schemas.microsoft.com/office/drawing/2018/hyperlinkcolor" val="tx"/>
                    </a:ext>
                  </a:extLst>
                </a:hlinkClick>
              </a:rPr>
              <a:t>https://www.osha.gov/Publications/poster.html</a:t>
            </a:r>
            <a:r>
              <a:rPr lang="en-US" sz="3700" dirty="0"/>
              <a:t> </a:t>
            </a:r>
            <a:endParaRPr/>
          </a:p>
          <a:p>
            <a:pPr marL="456565" lvl="0" indent="-379730" algn="l" rtl="0">
              <a:spcBef>
                <a:spcPts val="243"/>
              </a:spcBef>
              <a:spcAft>
                <a:spcPts val="0"/>
              </a:spcAft>
              <a:buClr>
                <a:schemeClr val="dk1"/>
              </a:buClr>
              <a:buSzPct val="100000"/>
              <a:buNone/>
            </a:pPr>
            <a:endParaRPr/>
          </a:p>
        </p:txBody>
      </p:sp>
      <p:sp>
        <p:nvSpPr>
          <p:cNvPr id="245" name="Google Shape;245;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46" name="Google Shape;246;p21"/>
          <p:cNvPicPr preferRelativeResize="0">
            <a:picLocks noGrp="1"/>
          </p:cNvPicPr>
          <p:nvPr>
            <p:ph type="body" idx="1"/>
          </p:nvPr>
        </p:nvPicPr>
        <p:blipFill rotWithShape="1">
          <a:blip r:embed="rId4">
            <a:alphaModFix/>
          </a:blip>
          <a:srcRect l="129" r="129"/>
          <a:stretch/>
        </p:blipFill>
        <p:spPr>
          <a:xfrm>
            <a:off x="504534" y="1528281"/>
            <a:ext cx="3252300" cy="4526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2"/>
          <p:cNvSpPr txBox="1">
            <a:spLocks noGrp="1"/>
          </p:cNvSpPr>
          <p:nvPr>
            <p:ph type="title"/>
          </p:nvPr>
        </p:nvSpPr>
        <p:spPr>
          <a:xfrm>
            <a:off x="909918" y="1365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98858"/>
              <a:buFont typeface="Arial Black"/>
              <a:buNone/>
            </a:pPr>
            <a:r>
              <a:rPr lang="en-US">
                <a:latin typeface="Arial Black"/>
                <a:ea typeface="Arial Black"/>
                <a:cs typeface="Arial Black"/>
                <a:sym typeface="Arial Black"/>
              </a:rPr>
              <a:t>Responsabilidades del Empleador</a:t>
            </a:r>
            <a:endParaRPr>
              <a:latin typeface="Arial Black"/>
              <a:ea typeface="Arial Black"/>
              <a:cs typeface="Arial Black"/>
              <a:sym typeface="Arial Black"/>
            </a:endParaRPr>
          </a:p>
        </p:txBody>
      </p:sp>
      <p:sp>
        <p:nvSpPr>
          <p:cNvPr id="253" name="Google Shape;253;p22"/>
          <p:cNvSpPr txBox="1">
            <a:spLocks noGrp="1"/>
          </p:cNvSpPr>
          <p:nvPr>
            <p:ph type="body" idx="1"/>
          </p:nvPr>
        </p:nvSpPr>
        <p:spPr>
          <a:xfrm>
            <a:off x="838200" y="1943298"/>
            <a:ext cx="10515600" cy="4186794"/>
          </a:xfrm>
          <a:prstGeom prst="rect">
            <a:avLst/>
          </a:prstGeom>
          <a:noFill/>
          <a:ln>
            <a:noFill/>
          </a:ln>
        </p:spPr>
        <p:txBody>
          <a:bodyPr spcFirstLastPara="1" wrap="square" lIns="91425" tIns="45700" rIns="91425" bIns="45700" anchor="t" anchorCtr="0">
            <a:normAutofit/>
          </a:bodyPr>
          <a:lstStyle/>
          <a:p>
            <a:pPr marL="457200" lvl="1" indent="0" algn="l" rtl="0">
              <a:spcBef>
                <a:spcPts val="0"/>
              </a:spcBef>
              <a:spcAft>
                <a:spcPts val="0"/>
              </a:spcAft>
              <a:buClr>
                <a:schemeClr val="dk1"/>
              </a:buClr>
              <a:buSzPts val="3200"/>
              <a:buNone/>
            </a:pPr>
            <a:r>
              <a:rPr lang="en-US" sz="3200"/>
              <a:t>Los empleadores son responsables de:</a:t>
            </a:r>
            <a:endParaRPr sz="3200"/>
          </a:p>
          <a:p>
            <a:pPr marL="457200" lvl="1" indent="0" algn="l" rtl="0">
              <a:spcBef>
                <a:spcPts val="1800"/>
              </a:spcBef>
              <a:spcAft>
                <a:spcPts val="0"/>
              </a:spcAft>
              <a:buClr>
                <a:schemeClr val="dk1"/>
              </a:buClr>
              <a:buSzPts val="3200"/>
              <a:buNone/>
            </a:pPr>
            <a:r>
              <a:rPr lang="en-US" sz="3200"/>
              <a:t>-Proporcionar un lugar de trabajo seguro</a:t>
            </a:r>
            <a:endParaRPr sz="3200"/>
          </a:p>
          <a:p>
            <a:pPr marL="457200" lvl="1" indent="0" algn="l" rtl="0">
              <a:spcBef>
                <a:spcPts val="1800"/>
              </a:spcBef>
              <a:spcAft>
                <a:spcPts val="0"/>
              </a:spcAft>
              <a:buClr>
                <a:schemeClr val="dk1"/>
              </a:buClr>
              <a:buSzPts val="3200"/>
              <a:buNone/>
            </a:pPr>
            <a:r>
              <a:rPr lang="en-US" sz="3200"/>
              <a:t>-Cumplir con OSHA</a:t>
            </a:r>
            <a:endParaRPr sz="3200"/>
          </a:p>
          <a:p>
            <a:pPr marL="457200" lvl="1" indent="0" algn="l" rtl="0">
              <a:spcBef>
                <a:spcPts val="1800"/>
              </a:spcBef>
              <a:spcAft>
                <a:spcPts val="0"/>
              </a:spcAft>
              <a:buClr>
                <a:schemeClr val="dk1"/>
              </a:buClr>
              <a:buSzPts val="3200"/>
              <a:buNone/>
            </a:pPr>
            <a:r>
              <a:rPr lang="en-US" sz="3200"/>
              <a:t>-Examinar las condiciones del lugar de trabajo</a:t>
            </a:r>
            <a:endParaRPr sz="3200"/>
          </a:p>
          <a:p>
            <a:pPr marL="457200" lvl="1" indent="0" algn="l" rtl="0">
              <a:spcBef>
                <a:spcPts val="1800"/>
              </a:spcBef>
              <a:spcAft>
                <a:spcPts val="0"/>
              </a:spcAft>
              <a:buClr>
                <a:schemeClr val="dk1"/>
              </a:buClr>
              <a:buSzPts val="3200"/>
              <a:buNone/>
            </a:pPr>
            <a:r>
              <a:rPr lang="en-US" sz="3200"/>
              <a:t>-Advertir de los peligros potenciales</a:t>
            </a:r>
            <a:endParaRPr sz="3200"/>
          </a:p>
          <a:p>
            <a:pPr marL="457200" lvl="1" indent="0" algn="l" rtl="0">
              <a:spcBef>
                <a:spcPts val="1800"/>
              </a:spcBef>
              <a:spcAft>
                <a:spcPts val="0"/>
              </a:spcAft>
              <a:buClr>
                <a:schemeClr val="dk1"/>
              </a:buClr>
              <a:buSzPts val="3200"/>
              <a:buNone/>
            </a:pPr>
            <a:r>
              <a:rPr lang="en-US" sz="3200"/>
              <a:t>-Garantizar herramientas y equipos seguros</a:t>
            </a:r>
            <a:endParaRPr sz="3200"/>
          </a:p>
        </p:txBody>
      </p:sp>
      <p:sp>
        <p:nvSpPr>
          <p:cNvPr id="254" name="Google Shape;25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3"/>
          <p:cNvSpPr txBox="1">
            <a:spLocks noGrp="1"/>
          </p:cNvSpPr>
          <p:nvPr>
            <p:ph type="title"/>
          </p:nvPr>
        </p:nvSpPr>
        <p:spPr>
          <a:xfrm>
            <a:off x="909918" y="1365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98858"/>
              <a:buFont typeface="Arial Black"/>
              <a:buNone/>
            </a:pPr>
            <a:r>
              <a:rPr lang="en-US">
                <a:latin typeface="Arial Black"/>
                <a:ea typeface="Arial Black"/>
                <a:cs typeface="Arial Black"/>
                <a:sym typeface="Arial Black"/>
              </a:rPr>
              <a:t>Responsabilidades del Empleador</a:t>
            </a:r>
            <a:endParaRPr>
              <a:latin typeface="Arial Black"/>
              <a:ea typeface="Arial Black"/>
              <a:cs typeface="Arial Black"/>
              <a:sym typeface="Arial Black"/>
            </a:endParaRPr>
          </a:p>
        </p:txBody>
      </p:sp>
      <p:sp>
        <p:nvSpPr>
          <p:cNvPr id="261" name="Google Shape;261;p23"/>
          <p:cNvSpPr txBox="1">
            <a:spLocks noGrp="1"/>
          </p:cNvSpPr>
          <p:nvPr>
            <p:ph type="body" idx="1"/>
          </p:nvPr>
        </p:nvSpPr>
        <p:spPr>
          <a:xfrm>
            <a:off x="838200" y="1959173"/>
            <a:ext cx="10515600" cy="4186794"/>
          </a:xfrm>
          <a:prstGeom prst="rect">
            <a:avLst/>
          </a:prstGeom>
          <a:noFill/>
          <a:ln>
            <a:noFill/>
          </a:ln>
        </p:spPr>
        <p:txBody>
          <a:bodyPr spcFirstLastPara="1" wrap="square" lIns="91425" tIns="45700" rIns="91425" bIns="45700" anchor="t" anchorCtr="0">
            <a:normAutofit/>
          </a:bodyPr>
          <a:lstStyle/>
          <a:p>
            <a:pPr marL="457200" lvl="1" indent="0" algn="l" rtl="0">
              <a:spcBef>
                <a:spcPts val="0"/>
              </a:spcBef>
              <a:spcAft>
                <a:spcPts val="0"/>
              </a:spcAft>
              <a:buClr>
                <a:schemeClr val="dk1"/>
              </a:buClr>
              <a:buSzPct val="100000"/>
              <a:buNone/>
            </a:pPr>
            <a:r>
              <a:rPr lang="en-US" sz="3200" dirty="0"/>
              <a:t>Los </a:t>
            </a:r>
            <a:r>
              <a:rPr lang="en-US" sz="3200" dirty="0" err="1"/>
              <a:t>empleadores</a:t>
            </a:r>
            <a:r>
              <a:rPr lang="en-US" sz="3200" dirty="0"/>
              <a:t> son </a:t>
            </a:r>
            <a:r>
              <a:rPr lang="en-US" sz="3200" dirty="0" err="1"/>
              <a:t>responsables</a:t>
            </a:r>
            <a:r>
              <a:rPr lang="en-US" sz="3200" dirty="0"/>
              <a:t> de:</a:t>
            </a:r>
            <a:endParaRPr sz="3200" dirty="0"/>
          </a:p>
          <a:p>
            <a:pPr marL="457200" lvl="1" indent="0" algn="l" rtl="0">
              <a:spcBef>
                <a:spcPts val="1800"/>
              </a:spcBef>
              <a:spcAft>
                <a:spcPts val="0"/>
              </a:spcAft>
              <a:buClr>
                <a:schemeClr val="dk1"/>
              </a:buClr>
              <a:buSzPct val="100000"/>
              <a:buNone/>
            </a:pPr>
            <a:r>
              <a:rPr lang="en-US" sz="3200" dirty="0"/>
              <a:t>-</a:t>
            </a:r>
            <a:r>
              <a:rPr lang="en-US" sz="3200" dirty="0" err="1"/>
              <a:t>Tener</a:t>
            </a:r>
            <a:r>
              <a:rPr lang="en-US" sz="3200" dirty="0"/>
              <a:t> </a:t>
            </a:r>
            <a:r>
              <a:rPr lang="en-US" sz="3200" dirty="0" err="1"/>
              <a:t>procedimientos</a:t>
            </a:r>
            <a:r>
              <a:rPr lang="en-US" sz="3200" dirty="0"/>
              <a:t> </a:t>
            </a:r>
            <a:r>
              <a:rPr lang="en-US" sz="3200" dirty="0" err="1"/>
              <a:t>seguros</a:t>
            </a:r>
            <a:endParaRPr sz="3200" dirty="0"/>
          </a:p>
          <a:p>
            <a:pPr marL="457200" lvl="1" indent="0" algn="l" rtl="0">
              <a:spcBef>
                <a:spcPts val="1800"/>
              </a:spcBef>
              <a:spcAft>
                <a:spcPts val="0"/>
              </a:spcAft>
              <a:buClr>
                <a:schemeClr val="dk1"/>
              </a:buClr>
              <a:buSzPct val="100000"/>
              <a:buNone/>
            </a:pPr>
            <a:r>
              <a:rPr lang="en-US" sz="3200" dirty="0"/>
              <a:t>-</a:t>
            </a:r>
            <a:r>
              <a:rPr lang="en-US" sz="3200" dirty="0" err="1"/>
              <a:t>Proporcionar</a:t>
            </a:r>
            <a:r>
              <a:rPr lang="en-US" sz="3200" dirty="0"/>
              <a:t> </a:t>
            </a:r>
            <a:r>
              <a:rPr lang="en-US" sz="3200" dirty="0" err="1"/>
              <a:t>una</a:t>
            </a:r>
            <a:r>
              <a:rPr lang="en-US" sz="3200" dirty="0"/>
              <a:t> </a:t>
            </a:r>
            <a:r>
              <a:rPr lang="en-US" sz="3200" dirty="0" err="1"/>
              <a:t>capacitación</a:t>
            </a:r>
            <a:r>
              <a:rPr lang="en-US" sz="3200" dirty="0"/>
              <a:t> de </a:t>
            </a:r>
            <a:r>
              <a:rPr lang="en-US" sz="3200" dirty="0" err="1"/>
              <a:t>seguridad</a:t>
            </a:r>
            <a:r>
              <a:rPr lang="en-US" sz="3200" dirty="0"/>
              <a:t> </a:t>
            </a:r>
            <a:r>
              <a:rPr lang="en-US" sz="3200" dirty="0" err="1"/>
              <a:t>comprensible</a:t>
            </a:r>
            <a:endParaRPr sz="3200" dirty="0"/>
          </a:p>
          <a:p>
            <a:pPr marL="457200" lvl="1" indent="0" algn="l" rtl="0">
              <a:spcBef>
                <a:spcPts val="1800"/>
              </a:spcBef>
              <a:spcAft>
                <a:spcPts val="0"/>
              </a:spcAft>
              <a:buClr>
                <a:schemeClr val="dk1"/>
              </a:buClr>
              <a:buSzPct val="100000"/>
              <a:buNone/>
            </a:pPr>
            <a:r>
              <a:rPr lang="en-US" sz="3200" dirty="0"/>
              <a:t>-</a:t>
            </a:r>
            <a:r>
              <a:rPr lang="en-US" sz="3200" dirty="0" err="1"/>
              <a:t>Tener</a:t>
            </a:r>
            <a:r>
              <a:rPr lang="en-US" sz="3200" dirty="0"/>
              <a:t> y </a:t>
            </a:r>
            <a:r>
              <a:rPr lang="en-US" sz="3200" dirty="0" err="1"/>
              <a:t>entrenar</a:t>
            </a:r>
            <a:r>
              <a:rPr lang="en-US" sz="3200" dirty="0"/>
              <a:t> </a:t>
            </a:r>
            <a:r>
              <a:rPr lang="en-US" sz="3200" dirty="0" err="1"/>
              <a:t>en</a:t>
            </a:r>
            <a:r>
              <a:rPr lang="en-US" sz="3200" dirty="0"/>
              <a:t> </a:t>
            </a:r>
            <a:r>
              <a:rPr lang="en-US" sz="3200" dirty="0" err="1"/>
              <a:t>Comunicación</a:t>
            </a:r>
            <a:r>
              <a:rPr lang="en-US" sz="3200" dirty="0"/>
              <a:t> de </a:t>
            </a:r>
            <a:r>
              <a:rPr lang="en-US" sz="3200" dirty="0" err="1"/>
              <a:t>Riesgos</a:t>
            </a:r>
            <a:endParaRPr sz="3200" dirty="0"/>
          </a:p>
          <a:p>
            <a:pPr marL="457200" lvl="1" indent="0" algn="l" rtl="0">
              <a:spcBef>
                <a:spcPts val="1800"/>
              </a:spcBef>
              <a:spcAft>
                <a:spcPts val="0"/>
              </a:spcAft>
              <a:buClr>
                <a:schemeClr val="dk1"/>
              </a:buClr>
              <a:buSzPct val="100000"/>
              <a:buNone/>
            </a:pPr>
            <a:r>
              <a:rPr lang="en-US" sz="3200" dirty="0"/>
              <a:t>-</a:t>
            </a:r>
            <a:r>
              <a:rPr lang="en-US" sz="3200" dirty="0" err="1"/>
              <a:t>Proporcionar</a:t>
            </a:r>
            <a:r>
              <a:rPr lang="en-US" sz="3200" dirty="0"/>
              <a:t> </a:t>
            </a:r>
            <a:r>
              <a:rPr lang="en-US" sz="3200" dirty="0" err="1"/>
              <a:t>exámenes</a:t>
            </a:r>
            <a:r>
              <a:rPr lang="en-US" sz="3200" dirty="0"/>
              <a:t> </a:t>
            </a:r>
            <a:r>
              <a:rPr lang="en-US" sz="3200" dirty="0" err="1"/>
              <a:t>médicos</a:t>
            </a:r>
            <a:r>
              <a:rPr lang="en-US" sz="3200" dirty="0"/>
              <a:t> </a:t>
            </a:r>
            <a:r>
              <a:rPr lang="en-US" sz="3200" dirty="0" err="1"/>
              <a:t>cuando</a:t>
            </a:r>
            <a:r>
              <a:rPr lang="en-US" sz="3200" dirty="0"/>
              <a:t> </a:t>
            </a:r>
            <a:r>
              <a:rPr lang="en-US" sz="3200" dirty="0" err="1"/>
              <a:t>corresponda</a:t>
            </a:r>
            <a:endParaRPr sz="3200" dirty="0"/>
          </a:p>
          <a:p>
            <a:pPr marL="457200" lvl="1" indent="0" algn="l" rtl="0">
              <a:spcBef>
                <a:spcPts val="1800"/>
              </a:spcBef>
              <a:spcAft>
                <a:spcPts val="0"/>
              </a:spcAft>
              <a:buClr>
                <a:schemeClr val="dk1"/>
              </a:buClr>
              <a:buSzPct val="100000"/>
              <a:buNone/>
            </a:pPr>
            <a:r>
              <a:rPr lang="en-US" sz="3200" dirty="0"/>
              <a:t>-</a:t>
            </a:r>
            <a:r>
              <a:rPr lang="en-US" sz="3200" dirty="0" err="1"/>
              <a:t>Colocar</a:t>
            </a:r>
            <a:r>
              <a:rPr lang="en-US" sz="3200" dirty="0"/>
              <a:t> el </a:t>
            </a:r>
            <a:r>
              <a:rPr lang="en-US" sz="3200" dirty="0" err="1">
                <a:solidFill>
                  <a:schemeClr val="tx1"/>
                </a:solidFill>
              </a:rPr>
              <a:t>póster</a:t>
            </a:r>
            <a:r>
              <a:rPr lang="en-US" sz="3200" dirty="0">
                <a:solidFill>
                  <a:schemeClr val="tx1"/>
                </a:solidFill>
              </a:rPr>
              <a:t> </a:t>
            </a:r>
            <a:r>
              <a:rPr lang="en-US" sz="3200" dirty="0" err="1">
                <a:solidFill>
                  <a:schemeClr val="tx1"/>
                </a:solidFill>
              </a:rPr>
              <a:t>acerca</a:t>
            </a:r>
            <a:r>
              <a:rPr lang="en-US" sz="3200" dirty="0">
                <a:solidFill>
                  <a:schemeClr val="tx1"/>
                </a:solidFill>
              </a:rPr>
              <a:t> derechos </a:t>
            </a:r>
            <a:r>
              <a:rPr lang="en-US" sz="3200" dirty="0"/>
              <a:t>de </a:t>
            </a:r>
            <a:r>
              <a:rPr lang="en-US" sz="3200" dirty="0" err="1"/>
              <a:t>los</a:t>
            </a:r>
            <a:r>
              <a:rPr lang="en-US" sz="3200" dirty="0"/>
              <a:t> </a:t>
            </a:r>
            <a:r>
              <a:rPr lang="en-US" sz="3200" dirty="0" err="1"/>
              <a:t>empleados</a:t>
            </a:r>
            <a:endParaRPr sz="3200" dirty="0"/>
          </a:p>
          <a:p>
            <a:pPr marL="457200" lvl="1" indent="0" algn="l" rtl="0">
              <a:spcBef>
                <a:spcPts val="1840"/>
              </a:spcBef>
              <a:spcAft>
                <a:spcPts val="0"/>
              </a:spcAft>
              <a:buClr>
                <a:schemeClr val="dk1"/>
              </a:buClr>
              <a:buSzPct val="100000"/>
              <a:buNone/>
            </a:pPr>
            <a:endParaRPr sz="3200" dirty="0"/>
          </a:p>
        </p:txBody>
      </p:sp>
      <p:sp>
        <p:nvSpPr>
          <p:cNvPr id="262" name="Google Shape;262;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4"/>
          <p:cNvSpPr txBox="1">
            <a:spLocks noGrp="1"/>
          </p:cNvSpPr>
          <p:nvPr>
            <p:ph type="title"/>
          </p:nvPr>
        </p:nvSpPr>
        <p:spPr>
          <a:xfrm>
            <a:off x="909918" y="1365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98858"/>
              <a:buFont typeface="Arial Black"/>
              <a:buNone/>
            </a:pPr>
            <a:r>
              <a:rPr lang="en-US">
                <a:latin typeface="Arial Black"/>
                <a:ea typeface="Arial Black"/>
                <a:cs typeface="Arial Black"/>
                <a:sym typeface="Arial Black"/>
              </a:rPr>
              <a:t>Responsabilidades del Empleador</a:t>
            </a:r>
            <a:endParaRPr>
              <a:latin typeface="Arial Black"/>
              <a:ea typeface="Arial Black"/>
              <a:cs typeface="Arial Black"/>
              <a:sym typeface="Arial Black"/>
            </a:endParaRPr>
          </a:p>
        </p:txBody>
      </p:sp>
      <p:sp>
        <p:nvSpPr>
          <p:cNvPr id="269" name="Google Shape;269;p24"/>
          <p:cNvSpPr txBox="1">
            <a:spLocks noGrp="1"/>
          </p:cNvSpPr>
          <p:nvPr>
            <p:ph type="body" idx="1"/>
          </p:nvPr>
        </p:nvSpPr>
        <p:spPr>
          <a:xfrm>
            <a:off x="838200" y="1879798"/>
            <a:ext cx="10515600" cy="4186794"/>
          </a:xfrm>
          <a:prstGeom prst="rect">
            <a:avLst/>
          </a:prstGeom>
          <a:noFill/>
          <a:ln>
            <a:noFill/>
          </a:ln>
        </p:spPr>
        <p:txBody>
          <a:bodyPr spcFirstLastPara="1" wrap="square" lIns="91425" tIns="45700" rIns="91425" bIns="45700" anchor="t" anchorCtr="0">
            <a:normAutofit/>
          </a:bodyPr>
          <a:lstStyle/>
          <a:p>
            <a:pPr marL="457200" lvl="1" indent="0" algn="l" rtl="0">
              <a:spcBef>
                <a:spcPts val="0"/>
              </a:spcBef>
              <a:spcAft>
                <a:spcPts val="0"/>
              </a:spcAft>
              <a:buClr>
                <a:schemeClr val="dk1"/>
              </a:buClr>
              <a:buSzPts val="3200"/>
              <a:buNone/>
            </a:pPr>
            <a:r>
              <a:rPr lang="en-US" sz="3200"/>
              <a:t>Los empleadores son responsables de:</a:t>
            </a:r>
            <a:endParaRPr sz="3200"/>
          </a:p>
          <a:p>
            <a:pPr marL="457200" lvl="1" indent="0" algn="l" rtl="0">
              <a:spcBef>
                <a:spcPts val="640"/>
              </a:spcBef>
              <a:spcAft>
                <a:spcPts val="0"/>
              </a:spcAft>
              <a:buClr>
                <a:schemeClr val="dk1"/>
              </a:buClr>
              <a:buSzPts val="3200"/>
              <a:buNone/>
            </a:pPr>
            <a:r>
              <a:rPr lang="en-US" sz="3200"/>
              <a:t>-Informar de las muertes y lesiones graves</a:t>
            </a:r>
            <a:endParaRPr sz="3200"/>
          </a:p>
          <a:p>
            <a:pPr marL="457200" lvl="1" indent="0" algn="l" rtl="0">
              <a:spcBef>
                <a:spcPts val="640"/>
              </a:spcBef>
              <a:spcAft>
                <a:spcPts val="0"/>
              </a:spcAft>
              <a:buClr>
                <a:schemeClr val="dk1"/>
              </a:buClr>
              <a:buSzPts val="3200"/>
              <a:buNone/>
            </a:pPr>
            <a:r>
              <a:rPr lang="en-US" sz="3200"/>
              <a:t>-Mantener registros de lesiones / enfermedades</a:t>
            </a:r>
            <a:endParaRPr sz="3200"/>
          </a:p>
          <a:p>
            <a:pPr marL="457200" lvl="1" indent="0" algn="l" rtl="0">
              <a:spcBef>
                <a:spcPts val="640"/>
              </a:spcBef>
              <a:spcAft>
                <a:spcPts val="0"/>
              </a:spcAft>
              <a:buClr>
                <a:schemeClr val="dk1"/>
              </a:buClr>
              <a:buSzPts val="3200"/>
              <a:buNone/>
            </a:pPr>
            <a:r>
              <a:rPr lang="en-US" sz="3200"/>
              <a:t>-Proporcionar acceso al registro de lesiones / enfermedades</a:t>
            </a:r>
            <a:endParaRPr sz="3200"/>
          </a:p>
          <a:p>
            <a:pPr marL="457200" lvl="1" indent="0" algn="l" rtl="0">
              <a:spcBef>
                <a:spcPts val="640"/>
              </a:spcBef>
              <a:spcAft>
                <a:spcPts val="0"/>
              </a:spcAft>
              <a:buClr>
                <a:schemeClr val="dk1"/>
              </a:buClr>
              <a:buSzPts val="3200"/>
              <a:buNone/>
            </a:pPr>
            <a:r>
              <a:rPr lang="en-US" sz="3200"/>
              <a:t>-Proporcionar acceso a los registros médicos / de exposición</a:t>
            </a:r>
            <a:endParaRPr sz="3200"/>
          </a:p>
          <a:p>
            <a:pPr marL="457200" lvl="1" indent="0" algn="l" rtl="0">
              <a:spcBef>
                <a:spcPts val="640"/>
              </a:spcBef>
              <a:spcAft>
                <a:spcPts val="0"/>
              </a:spcAft>
              <a:buClr>
                <a:schemeClr val="dk1"/>
              </a:buClr>
              <a:buSzPts val="3200"/>
              <a:buNone/>
            </a:pPr>
            <a:r>
              <a:rPr lang="en-US" sz="3200"/>
              <a:t>-No discriminar</a:t>
            </a:r>
            <a:endParaRPr sz="3200"/>
          </a:p>
        </p:txBody>
      </p:sp>
      <p:sp>
        <p:nvSpPr>
          <p:cNvPr id="270" name="Google Shape;270;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5"/>
          <p:cNvSpPr txBox="1">
            <a:spLocks noGrp="1"/>
          </p:cNvSpPr>
          <p:nvPr>
            <p:ph type="title"/>
          </p:nvPr>
        </p:nvSpPr>
        <p:spPr>
          <a:xfrm>
            <a:off x="909918" y="1365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98858"/>
              <a:buFont typeface="Arial Black"/>
              <a:buNone/>
            </a:pPr>
            <a:r>
              <a:rPr lang="en-US">
                <a:latin typeface="Arial Black"/>
                <a:ea typeface="Arial Black"/>
                <a:cs typeface="Arial Black"/>
                <a:sym typeface="Arial Black"/>
              </a:rPr>
              <a:t>Responsabilidades del Empleador</a:t>
            </a:r>
            <a:endParaRPr>
              <a:latin typeface="Arial Black"/>
              <a:ea typeface="Arial Black"/>
              <a:cs typeface="Arial Black"/>
              <a:sym typeface="Arial Black"/>
            </a:endParaRPr>
          </a:p>
        </p:txBody>
      </p:sp>
      <p:sp>
        <p:nvSpPr>
          <p:cNvPr id="277" name="Google Shape;277;p25"/>
          <p:cNvSpPr txBox="1">
            <a:spLocks noGrp="1"/>
          </p:cNvSpPr>
          <p:nvPr>
            <p:ph type="body" idx="1"/>
          </p:nvPr>
        </p:nvSpPr>
        <p:spPr>
          <a:xfrm>
            <a:off x="838200" y="1959173"/>
            <a:ext cx="10515600" cy="4186794"/>
          </a:xfrm>
          <a:prstGeom prst="rect">
            <a:avLst/>
          </a:prstGeom>
          <a:noFill/>
          <a:ln>
            <a:noFill/>
          </a:ln>
        </p:spPr>
        <p:txBody>
          <a:bodyPr spcFirstLastPara="1" wrap="square" lIns="91425" tIns="45700" rIns="91425" bIns="45700" anchor="t" anchorCtr="0">
            <a:normAutofit/>
          </a:bodyPr>
          <a:lstStyle/>
          <a:p>
            <a:pPr marL="457200" lvl="1" indent="0" algn="l" rtl="0">
              <a:spcBef>
                <a:spcPts val="0"/>
              </a:spcBef>
              <a:spcAft>
                <a:spcPts val="0"/>
              </a:spcAft>
              <a:buClr>
                <a:schemeClr val="dk1"/>
              </a:buClr>
              <a:buSzPts val="3200"/>
              <a:buNone/>
            </a:pPr>
            <a:r>
              <a:rPr lang="en-US" sz="3200" dirty="0"/>
              <a:t>Los </a:t>
            </a:r>
            <a:r>
              <a:rPr lang="en-US" sz="3200" dirty="0" err="1"/>
              <a:t>empleadores</a:t>
            </a:r>
            <a:r>
              <a:rPr lang="en-US" sz="3200" dirty="0"/>
              <a:t> son </a:t>
            </a:r>
            <a:r>
              <a:rPr lang="en-US" sz="3200" dirty="0" err="1"/>
              <a:t>responsables</a:t>
            </a:r>
            <a:r>
              <a:rPr lang="en-US" sz="3200" dirty="0"/>
              <a:t> de:</a:t>
            </a:r>
            <a:endParaRPr sz="3200" dirty="0"/>
          </a:p>
          <a:p>
            <a:pPr marL="457200" lvl="1" indent="0" algn="l" rtl="0">
              <a:spcBef>
                <a:spcPts val="1800"/>
              </a:spcBef>
              <a:spcAft>
                <a:spcPts val="0"/>
              </a:spcAft>
              <a:buClr>
                <a:schemeClr val="dk1"/>
              </a:buClr>
              <a:buSzPts val="3200"/>
              <a:buNone/>
            </a:pPr>
            <a:r>
              <a:rPr lang="en-US" sz="3200" dirty="0"/>
              <a:t>-</a:t>
            </a:r>
            <a:r>
              <a:rPr lang="en-US" sz="3200" dirty="0" err="1"/>
              <a:t>Publicar</a:t>
            </a:r>
            <a:r>
              <a:rPr lang="en-US" sz="3200" dirty="0"/>
              <a:t> </a:t>
            </a:r>
            <a:r>
              <a:rPr lang="en-US" sz="3200" dirty="0" err="1"/>
              <a:t>citaciones</a:t>
            </a:r>
            <a:endParaRPr sz="3200" dirty="0"/>
          </a:p>
          <a:p>
            <a:pPr marL="457200" lvl="1" indent="0" algn="l" rtl="0">
              <a:spcBef>
                <a:spcPts val="1800"/>
              </a:spcBef>
              <a:spcAft>
                <a:spcPts val="0"/>
              </a:spcAft>
              <a:buClr>
                <a:schemeClr val="dk1"/>
              </a:buClr>
              <a:buSzPts val="3200"/>
              <a:buNone/>
            </a:pPr>
            <a:r>
              <a:rPr lang="en-US" sz="3200" dirty="0"/>
              <a:t>-</a:t>
            </a:r>
            <a:r>
              <a:rPr lang="en-US" sz="3200" dirty="0" err="1"/>
              <a:t>Corregir</a:t>
            </a:r>
            <a:r>
              <a:rPr lang="en-US" sz="3200" dirty="0"/>
              <a:t> </a:t>
            </a:r>
            <a:r>
              <a:rPr lang="en-US" sz="3200" dirty="0" err="1"/>
              <a:t>violaciones</a:t>
            </a:r>
            <a:endParaRPr sz="3200" dirty="0"/>
          </a:p>
          <a:p>
            <a:pPr marL="457200" lvl="1" indent="0" algn="l" rtl="0">
              <a:spcBef>
                <a:spcPts val="1800"/>
              </a:spcBef>
              <a:spcAft>
                <a:spcPts val="0"/>
              </a:spcAft>
              <a:buClr>
                <a:schemeClr val="dk1"/>
              </a:buClr>
              <a:buSzPts val="3200"/>
              <a:buNone/>
            </a:pPr>
            <a:r>
              <a:rPr lang="en-US" sz="3200" dirty="0">
                <a:solidFill>
                  <a:schemeClr val="tx1"/>
                </a:solidFill>
              </a:rPr>
              <a:t>-</a:t>
            </a:r>
            <a:r>
              <a:rPr lang="en-US" sz="3200" dirty="0" err="1">
                <a:solidFill>
                  <a:schemeClr val="tx1"/>
                </a:solidFill>
              </a:rPr>
              <a:t>Contar</a:t>
            </a:r>
            <a:r>
              <a:rPr lang="en-US" sz="3200" dirty="0">
                <a:solidFill>
                  <a:schemeClr val="tx1"/>
                </a:solidFill>
              </a:rPr>
              <a:t> con un </a:t>
            </a:r>
            <a:r>
              <a:rPr lang="en-US" sz="3200" dirty="0" err="1">
                <a:solidFill>
                  <a:schemeClr val="tx1"/>
                </a:solidFill>
              </a:rPr>
              <a:t>programa</a:t>
            </a:r>
            <a:r>
              <a:rPr lang="en-US" sz="3200" dirty="0">
                <a:solidFill>
                  <a:schemeClr val="tx1"/>
                </a:solidFill>
              </a:rPr>
              <a:t> </a:t>
            </a:r>
            <a:r>
              <a:rPr lang="en-US" sz="3200" dirty="0"/>
              <a:t>de </a:t>
            </a:r>
            <a:r>
              <a:rPr lang="en-US" sz="3200" dirty="0" err="1"/>
              <a:t>seguridad</a:t>
            </a:r>
            <a:r>
              <a:rPr lang="en-US" sz="3200" dirty="0"/>
              <a:t> y </a:t>
            </a:r>
            <a:r>
              <a:rPr lang="en-US" sz="3200" dirty="0" err="1"/>
              <a:t>salud</a:t>
            </a:r>
            <a:endParaRPr sz="3200" dirty="0"/>
          </a:p>
        </p:txBody>
      </p:sp>
      <p:sp>
        <p:nvSpPr>
          <p:cNvPr id="278" name="Google Shape;278;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6"/>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 </a:t>
            </a:r>
            <a:endParaRPr>
              <a:latin typeface="Arial Black"/>
              <a:ea typeface="Arial Black"/>
              <a:cs typeface="Arial Black"/>
              <a:sym typeface="Arial Black"/>
            </a:endParaRPr>
          </a:p>
        </p:txBody>
      </p:sp>
      <p:sp>
        <p:nvSpPr>
          <p:cNvPr id="285" name="Google Shape;285;p26"/>
          <p:cNvSpPr txBox="1">
            <a:spLocks noGrp="1"/>
          </p:cNvSpPr>
          <p:nvPr>
            <p:ph type="body" idx="1"/>
          </p:nvPr>
        </p:nvSpPr>
        <p:spPr>
          <a:xfrm>
            <a:off x="869950" y="1855923"/>
            <a:ext cx="10172700"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0000"/>
              </a:buClr>
              <a:buSzPts val="3200"/>
              <a:buNone/>
            </a:pPr>
            <a:r>
              <a:rPr lang="en-US" sz="3200" b="0" i="0">
                <a:solidFill>
                  <a:srgbClr val="000000"/>
                </a:solidFill>
              </a:rPr>
              <a:t>Excavación:</a:t>
            </a:r>
            <a:endParaRPr sz="3200" b="0" i="0">
              <a:solidFill>
                <a:srgbClr val="000000"/>
              </a:solidFill>
            </a:endParaRPr>
          </a:p>
          <a:p>
            <a:pPr marL="0" lvl="0" indent="0" algn="l" rtl="0">
              <a:spcBef>
                <a:spcPts val="640"/>
              </a:spcBef>
              <a:spcAft>
                <a:spcPts val="0"/>
              </a:spcAft>
              <a:buClr>
                <a:schemeClr val="dk1"/>
              </a:buClr>
              <a:buSzPts val="3200"/>
              <a:buNone/>
            </a:pPr>
            <a:endParaRPr sz="3200" b="0" i="0">
              <a:solidFill>
                <a:srgbClr val="000000"/>
              </a:solidFill>
            </a:endParaRPr>
          </a:p>
          <a:p>
            <a:pPr marL="0" lvl="0" indent="0" algn="l" rtl="0">
              <a:spcBef>
                <a:spcPts val="640"/>
              </a:spcBef>
              <a:spcAft>
                <a:spcPts val="0"/>
              </a:spcAft>
              <a:buClr>
                <a:srgbClr val="000000"/>
              </a:buClr>
              <a:buSzPts val="3200"/>
              <a:buNone/>
            </a:pPr>
            <a:r>
              <a:rPr lang="en-US" sz="3200" b="0" i="0">
                <a:solidFill>
                  <a:srgbClr val="000000"/>
                </a:solidFill>
              </a:rPr>
              <a:t> cualquier corte, cavidad, zanja o depresión hecha por el hombre en una superficie de tierra, formada por remoción de tierra </a:t>
            </a:r>
            <a:endParaRPr sz="3200" i="1"/>
          </a:p>
        </p:txBody>
      </p:sp>
      <p:sp>
        <p:nvSpPr>
          <p:cNvPr id="286" name="Google Shape;286;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293" name="Google Shape;293;p27"/>
          <p:cNvSpPr txBox="1"/>
          <p:nvPr/>
        </p:nvSpPr>
        <p:spPr>
          <a:xfrm>
            <a:off x="6177098" y="5598436"/>
            <a:ext cx="479352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none" strike="noStrike" cap="none">
                <a:solidFill>
                  <a:schemeClr val="dk1"/>
                </a:solidFill>
                <a:latin typeface="Times New Roman"/>
                <a:ea typeface="Times New Roman"/>
                <a:cs typeface="Times New Roman"/>
                <a:sym typeface="Times New Roman"/>
              </a:rPr>
              <a:t>Esta imagen es cortesía de creative commons.</a:t>
            </a:r>
            <a:endParaRPr sz="900">
              <a:solidFill>
                <a:schemeClr val="dk1"/>
              </a:solidFill>
              <a:latin typeface="Times New Roman"/>
              <a:ea typeface="Times New Roman"/>
              <a:cs typeface="Times New Roman"/>
              <a:sym typeface="Times New Roman"/>
            </a:endParaRPr>
          </a:p>
        </p:txBody>
      </p:sp>
      <p:sp>
        <p:nvSpPr>
          <p:cNvPr id="294" name="Google Shape;294;p27"/>
          <p:cNvSpPr txBox="1"/>
          <p:nvPr/>
        </p:nvSpPr>
        <p:spPr>
          <a:xfrm>
            <a:off x="6096000" y="5445585"/>
            <a:ext cx="31887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  Esta foto de autor desconocido tiene licencia bajo </a:t>
            </a:r>
            <a:r>
              <a:rPr lang="en-US" sz="9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CC BY-ND</a:t>
            </a:r>
            <a:endParaRPr sz="900">
              <a:solidFill>
                <a:schemeClr val="dk1"/>
              </a:solidFill>
              <a:latin typeface="Times New Roman"/>
              <a:ea typeface="Times New Roman"/>
              <a:cs typeface="Times New Roman"/>
              <a:sym typeface="Times New Roman"/>
            </a:endParaRPr>
          </a:p>
        </p:txBody>
      </p:sp>
      <p:pic>
        <p:nvPicPr>
          <p:cNvPr id="295" name="Google Shape;295;p27" descr="An excavator next to a trench with water in the bottom."/>
          <p:cNvPicPr preferRelativeResize="0"/>
          <p:nvPr/>
        </p:nvPicPr>
        <p:blipFill rotWithShape="1">
          <a:blip r:embed="rId4">
            <a:alphaModFix/>
          </a:blip>
          <a:srcRect/>
          <a:stretch/>
        </p:blipFill>
        <p:spPr>
          <a:xfrm>
            <a:off x="5412208" y="1471319"/>
            <a:ext cx="5105363" cy="3829023"/>
          </a:xfrm>
          <a:prstGeom prst="rect">
            <a:avLst/>
          </a:prstGeom>
          <a:noFill/>
          <a:ln>
            <a:noFill/>
          </a:ln>
        </p:spPr>
      </p:pic>
      <p:sp>
        <p:nvSpPr>
          <p:cNvPr id="296" name="Google Shape;296;p27"/>
          <p:cNvSpPr txBox="1">
            <a:spLocks noGrp="1"/>
          </p:cNvSpPr>
          <p:nvPr>
            <p:ph type="body" idx="1"/>
          </p:nvPr>
        </p:nvSpPr>
        <p:spPr>
          <a:xfrm>
            <a:off x="1311014" y="3189729"/>
            <a:ext cx="2676369" cy="132556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chemeClr val="dk1"/>
              </a:buClr>
              <a:buSzPts val="3200"/>
              <a:buNone/>
            </a:pPr>
            <a:r>
              <a:rPr lang="en-US" sz="3200"/>
              <a:t>Agua en el fondo de la excavación </a:t>
            </a:r>
            <a:endParaRPr sz="3200"/>
          </a:p>
        </p:txBody>
      </p:sp>
      <p:sp>
        <p:nvSpPr>
          <p:cNvPr id="297" name="Google Shape;297;p27"/>
          <p:cNvSpPr txBox="1">
            <a:spLocks noGrp="1"/>
          </p:cNvSpPr>
          <p:nvPr>
            <p:ph type="title"/>
          </p:nvPr>
        </p:nvSpPr>
        <p:spPr>
          <a:xfrm>
            <a:off x="919298" y="-15359"/>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Ejemplo</a:t>
            </a:r>
            <a:endParaRPr>
              <a:latin typeface="Arial Black"/>
              <a:ea typeface="Arial Black"/>
              <a:cs typeface="Arial Black"/>
              <a:sym typeface="Arial Black"/>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8"/>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
        <p:nvSpPr>
          <p:cNvPr id="304" name="Google Shape;304;p28"/>
          <p:cNvSpPr txBox="1">
            <a:spLocks noGrp="1"/>
          </p:cNvSpPr>
          <p:nvPr>
            <p:ph type="body" idx="1"/>
          </p:nvPr>
        </p:nvSpPr>
        <p:spPr>
          <a:xfrm>
            <a:off x="609600" y="2005013"/>
            <a:ext cx="10172700"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i="1"/>
              <a:t>Zanja (o excavación de zanja):</a:t>
            </a:r>
            <a:endParaRPr sz="3200" i="1"/>
          </a:p>
          <a:p>
            <a:pPr marL="0" lvl="0" indent="0" algn="l" rtl="0">
              <a:spcBef>
                <a:spcPts val="640"/>
              </a:spcBef>
              <a:spcAft>
                <a:spcPts val="0"/>
              </a:spcAft>
              <a:buClr>
                <a:schemeClr val="dk1"/>
              </a:buClr>
              <a:buSzPts val="3200"/>
              <a:buNone/>
            </a:pPr>
            <a:endParaRPr sz="3200" i="1"/>
          </a:p>
          <a:p>
            <a:pPr marL="0" lvl="0" indent="0" algn="l" rtl="0">
              <a:spcBef>
                <a:spcPts val="640"/>
              </a:spcBef>
              <a:spcAft>
                <a:spcPts val="0"/>
              </a:spcAft>
              <a:buClr>
                <a:schemeClr val="dk1"/>
              </a:buClr>
              <a:buSzPts val="3200"/>
              <a:buNone/>
            </a:pPr>
            <a:r>
              <a:rPr lang="en-US" sz="3200" i="1"/>
              <a:t>una excavación estrecha (en relación con su longitud) realizada debajo de la superficie del suelo</a:t>
            </a:r>
            <a:endParaRPr sz="3200" i="1"/>
          </a:p>
        </p:txBody>
      </p:sp>
      <p:sp>
        <p:nvSpPr>
          <p:cNvPr id="305" name="Google Shape;305;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9"/>
          <p:cNvSpPr txBox="1"/>
          <p:nvPr/>
        </p:nvSpPr>
        <p:spPr>
          <a:xfrm>
            <a:off x="6096000" y="5630322"/>
            <a:ext cx="3269941"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 Esta foto de autor desconocido tiene licencia bajo  </a:t>
            </a:r>
            <a:r>
              <a:rPr lang="en-US" sz="900"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CC BY-SA</a:t>
            </a:r>
            <a:endParaRPr sz="900">
              <a:solidFill>
                <a:schemeClr val="dk1"/>
              </a:solidFill>
              <a:latin typeface="Times New Roman"/>
              <a:ea typeface="Times New Roman"/>
              <a:cs typeface="Times New Roman"/>
              <a:sym typeface="Times New Roman"/>
            </a:endParaRPr>
          </a:p>
        </p:txBody>
      </p:sp>
      <p:sp>
        <p:nvSpPr>
          <p:cNvPr id="312" name="Google Shape;312;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313" name="Google Shape;313;p29"/>
          <p:cNvSpPr txBox="1"/>
          <p:nvPr/>
        </p:nvSpPr>
        <p:spPr>
          <a:xfrm>
            <a:off x="6096000" y="5844245"/>
            <a:ext cx="47934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Esta imagen es cortesía de creative commons.</a:t>
            </a:r>
            <a:endParaRPr/>
          </a:p>
        </p:txBody>
      </p:sp>
      <p:pic>
        <p:nvPicPr>
          <p:cNvPr id="314" name="Google Shape;314;p29" descr="A trench next to a roadway."/>
          <p:cNvPicPr preferRelativeResize="0">
            <a:picLocks noGrp="1"/>
          </p:cNvPicPr>
          <p:nvPr>
            <p:ph type="body" idx="2"/>
          </p:nvPr>
        </p:nvPicPr>
        <p:blipFill rotWithShape="1">
          <a:blip r:embed="rId4">
            <a:alphaModFix/>
          </a:blip>
          <a:srcRect/>
          <a:stretch/>
        </p:blipFill>
        <p:spPr>
          <a:xfrm>
            <a:off x="5215641" y="1488303"/>
            <a:ext cx="5467158" cy="4100369"/>
          </a:xfrm>
          <a:prstGeom prst="rect">
            <a:avLst/>
          </a:prstGeom>
          <a:noFill/>
          <a:ln>
            <a:noFill/>
          </a:ln>
        </p:spPr>
      </p:pic>
      <p:sp>
        <p:nvSpPr>
          <p:cNvPr id="315" name="Google Shape;315;p29"/>
          <p:cNvSpPr txBox="1">
            <a:spLocks noGrp="1"/>
          </p:cNvSpPr>
          <p:nvPr>
            <p:ph type="body" idx="1"/>
          </p:nvPr>
        </p:nvSpPr>
        <p:spPr>
          <a:xfrm>
            <a:off x="958151" y="3726972"/>
            <a:ext cx="3912300" cy="132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a:t>Zanja a lo largo de la carretera</a:t>
            </a:r>
            <a:endParaRPr sz="3200"/>
          </a:p>
        </p:txBody>
      </p:sp>
      <p:sp>
        <p:nvSpPr>
          <p:cNvPr id="316" name="Google Shape;316;p29"/>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Ejemplo</a:t>
            </a:r>
            <a:endParaRPr>
              <a:latin typeface="Arial Black"/>
              <a:ea typeface="Arial Black"/>
              <a:cs typeface="Arial Black"/>
              <a:sym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Introducción</a:t>
            </a:r>
            <a:endParaRPr>
              <a:latin typeface="Arial Black"/>
              <a:ea typeface="Arial Black"/>
              <a:cs typeface="Arial Black"/>
              <a:sym typeface="Arial Black"/>
            </a:endParaRPr>
          </a:p>
        </p:txBody>
      </p:sp>
      <p:sp>
        <p:nvSpPr>
          <p:cNvPr id="104" name="Google Shape;104;p3"/>
          <p:cNvSpPr txBox="1">
            <a:spLocks noGrp="1"/>
          </p:cNvSpPr>
          <p:nvPr>
            <p:ph type="body" idx="1"/>
          </p:nvPr>
        </p:nvSpPr>
        <p:spPr>
          <a:xfrm>
            <a:off x="806450" y="1825625"/>
            <a:ext cx="10515600" cy="222171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dirty="0" err="1"/>
              <a:t>En</a:t>
            </a:r>
            <a:r>
              <a:rPr lang="en-US" sz="3200" dirty="0"/>
              <a:t> </a:t>
            </a:r>
            <a:r>
              <a:rPr lang="en-US" sz="3200" dirty="0" err="1"/>
              <a:t>este</a:t>
            </a:r>
            <a:r>
              <a:rPr lang="en-US" sz="3200" dirty="0"/>
              <a:t> </a:t>
            </a:r>
            <a:r>
              <a:rPr lang="en-US" sz="3200" dirty="0" err="1"/>
              <a:t>curso</a:t>
            </a:r>
            <a:r>
              <a:rPr lang="en-US" sz="3200" dirty="0"/>
              <a:t>, </a:t>
            </a:r>
            <a:r>
              <a:rPr lang="en-US" sz="3200" dirty="0" err="1"/>
              <a:t>desarrollaremos</a:t>
            </a:r>
            <a:r>
              <a:rPr lang="en-US" sz="3200" dirty="0"/>
              <a:t> </a:t>
            </a:r>
            <a:r>
              <a:rPr lang="en-US" sz="3200" dirty="0" err="1"/>
              <a:t>una</a:t>
            </a:r>
            <a:r>
              <a:rPr lang="en-US" sz="3200" dirty="0"/>
              <a:t> </a:t>
            </a:r>
            <a:r>
              <a:rPr lang="en-US" sz="3200" dirty="0" err="1"/>
              <a:t>comprensión</a:t>
            </a:r>
            <a:r>
              <a:rPr lang="en-US" sz="3200" dirty="0"/>
              <a:t> </a:t>
            </a:r>
            <a:r>
              <a:rPr lang="en-US" sz="3200" dirty="0" err="1"/>
              <a:t>profunda</a:t>
            </a:r>
            <a:r>
              <a:rPr lang="en-US" sz="3200" dirty="0"/>
              <a:t> de las </a:t>
            </a:r>
            <a:r>
              <a:rPr lang="en-US" sz="3200" dirty="0" err="1"/>
              <a:t>regulaciones</a:t>
            </a:r>
            <a:r>
              <a:rPr lang="en-US" sz="3200" dirty="0"/>
              <a:t> de la </a:t>
            </a:r>
            <a:r>
              <a:rPr lang="en-US" sz="3200" dirty="0" err="1"/>
              <a:t>Subparte</a:t>
            </a:r>
            <a:r>
              <a:rPr lang="en-US" sz="3200" dirty="0"/>
              <a:t> P del 29 CFR 1926 y la </a:t>
            </a:r>
            <a:r>
              <a:rPr lang="en-US" sz="3200" dirty="0" err="1"/>
              <a:t>responsabilidad</a:t>
            </a:r>
            <a:r>
              <a:rPr lang="en-US" sz="3200" dirty="0"/>
              <a:t> que </a:t>
            </a:r>
            <a:r>
              <a:rPr lang="en-US" sz="3200" dirty="0" err="1"/>
              <a:t>tienen</a:t>
            </a:r>
            <a:r>
              <a:rPr lang="en-US" sz="3200" dirty="0"/>
              <a:t> </a:t>
            </a:r>
            <a:r>
              <a:rPr lang="en-US" sz="3200" dirty="0" err="1"/>
              <a:t>los</a:t>
            </a:r>
            <a:r>
              <a:rPr lang="en-US" sz="3200" dirty="0"/>
              <a:t> </a:t>
            </a:r>
            <a:r>
              <a:rPr lang="en-US" sz="3200" dirty="0" err="1"/>
              <a:t>empleadores</a:t>
            </a:r>
            <a:r>
              <a:rPr lang="en-US" sz="3200" dirty="0"/>
              <a:t> </a:t>
            </a:r>
            <a:r>
              <a:rPr lang="en-US" sz="3200" dirty="0" err="1">
                <a:solidFill>
                  <a:schemeClr val="tx1"/>
                </a:solidFill>
              </a:rPr>
              <a:t>sobre</a:t>
            </a:r>
            <a:r>
              <a:rPr lang="en-US" sz="3200" dirty="0">
                <a:solidFill>
                  <a:schemeClr val="tx1"/>
                </a:solidFill>
              </a:rPr>
              <a:t> la </a:t>
            </a:r>
            <a:r>
              <a:rPr lang="en-US" sz="3200" dirty="0" err="1">
                <a:solidFill>
                  <a:schemeClr val="tx1"/>
                </a:solidFill>
              </a:rPr>
              <a:t>seguridad</a:t>
            </a:r>
            <a:r>
              <a:rPr lang="en-US" sz="3200" dirty="0">
                <a:solidFill>
                  <a:schemeClr val="tx1"/>
                </a:solidFill>
              </a:rPr>
              <a:t> </a:t>
            </a:r>
            <a:r>
              <a:rPr lang="en-US" sz="3200" dirty="0"/>
              <a:t>de </a:t>
            </a:r>
            <a:r>
              <a:rPr lang="en-US" sz="3200" dirty="0" err="1"/>
              <a:t>sus</a:t>
            </a:r>
            <a:r>
              <a:rPr lang="en-US" sz="3200" dirty="0"/>
              <a:t> </a:t>
            </a:r>
            <a:r>
              <a:rPr lang="en-US" sz="3200" dirty="0" err="1"/>
              <a:t>empleados</a:t>
            </a:r>
            <a:r>
              <a:rPr lang="en-US" sz="3200" dirty="0"/>
              <a:t>.</a:t>
            </a:r>
            <a:endParaRPr sz="3200" dirty="0"/>
          </a:p>
        </p:txBody>
      </p:sp>
      <p:sp>
        <p:nvSpPr>
          <p:cNvPr id="105" name="Google Shape;105;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
        <p:nvSpPr>
          <p:cNvPr id="323" name="Google Shape;323;p30"/>
          <p:cNvSpPr txBox="1">
            <a:spLocks noGrp="1"/>
          </p:cNvSpPr>
          <p:nvPr>
            <p:ph type="body" idx="1"/>
          </p:nvPr>
        </p:nvSpPr>
        <p:spPr>
          <a:xfrm>
            <a:off x="838199" y="1951173"/>
            <a:ext cx="10389433"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None/>
            </a:pPr>
            <a:r>
              <a:rPr lang="en-US" sz="3600"/>
              <a:t>Derrumbe:</a:t>
            </a:r>
            <a:endParaRPr/>
          </a:p>
          <a:p>
            <a:pPr marL="0" lvl="0" indent="0" algn="l" rtl="0">
              <a:spcBef>
                <a:spcPts val="720"/>
              </a:spcBef>
              <a:spcAft>
                <a:spcPts val="0"/>
              </a:spcAft>
              <a:buClr>
                <a:schemeClr val="dk1"/>
              </a:buClr>
              <a:buSzPts val="3600"/>
              <a:buNone/>
            </a:pPr>
            <a:endParaRPr sz="3600"/>
          </a:p>
          <a:p>
            <a:pPr marL="0" lvl="0" indent="0" algn="l" rtl="0">
              <a:spcBef>
                <a:spcPts val="720"/>
              </a:spcBef>
              <a:spcAft>
                <a:spcPts val="0"/>
              </a:spcAft>
              <a:buClr>
                <a:schemeClr val="dk1"/>
              </a:buClr>
              <a:buSzPts val="3600"/>
              <a:buNone/>
            </a:pPr>
            <a:r>
              <a:rPr lang="en-US" sz="3600"/>
              <a:t>separación de una masa de suelo o material rocoso del lado de una excavación ... en una cantidad suficiente para que pueda atrapar, enterrar o inmovilizar y lesionar a una persona de alguna manera</a:t>
            </a:r>
            <a:endParaRPr sz="3200" i="1"/>
          </a:p>
        </p:txBody>
      </p:sp>
      <p:sp>
        <p:nvSpPr>
          <p:cNvPr id="324" name="Google Shape;324;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1"/>
          <p:cNvSpPr txBox="1">
            <a:spLocks noGrp="1"/>
          </p:cNvSpPr>
          <p:nvPr>
            <p:ph type="body" idx="1"/>
          </p:nvPr>
        </p:nvSpPr>
        <p:spPr>
          <a:xfrm>
            <a:off x="1311015" y="3110355"/>
            <a:ext cx="3194154" cy="121737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Clr>
                <a:schemeClr val="dk1"/>
              </a:buClr>
              <a:buSzPct val="100000"/>
              <a:buNone/>
            </a:pPr>
            <a:r>
              <a:rPr lang="en-US" sz="3600"/>
              <a:t>Derrumbe en la excavación del servicio de agua</a:t>
            </a:r>
            <a:endParaRPr sz="3600"/>
          </a:p>
        </p:txBody>
      </p:sp>
      <p:sp>
        <p:nvSpPr>
          <p:cNvPr id="331" name="Google Shape;331;p31"/>
          <p:cNvSpPr txBox="1"/>
          <p:nvPr/>
        </p:nvSpPr>
        <p:spPr>
          <a:xfrm>
            <a:off x="6198502" y="5559833"/>
            <a:ext cx="4793400" cy="37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Esta imagen es cortesía de </a:t>
            </a:r>
            <a:r>
              <a:rPr lang="en-US" sz="18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OSHA.</a:t>
            </a:r>
            <a:endParaRPr sz="1800">
              <a:solidFill>
                <a:schemeClr val="dk1"/>
              </a:solidFill>
              <a:latin typeface="Times New Roman"/>
              <a:ea typeface="Times New Roman"/>
              <a:cs typeface="Times New Roman"/>
              <a:sym typeface="Times New Roman"/>
            </a:endParaRPr>
          </a:p>
        </p:txBody>
      </p:sp>
      <p:pic>
        <p:nvPicPr>
          <p:cNvPr id="332" name="Google Shape;332;p31" descr="A trench with a pipe in it, showing a cave on the side of the trench."/>
          <p:cNvPicPr preferRelativeResize="0"/>
          <p:nvPr/>
        </p:nvPicPr>
        <p:blipFill rotWithShape="1">
          <a:blip r:embed="rId4">
            <a:alphaModFix/>
          </a:blip>
          <a:srcRect/>
          <a:stretch/>
        </p:blipFill>
        <p:spPr>
          <a:xfrm>
            <a:off x="5343732" y="1445033"/>
            <a:ext cx="6191250" cy="4114800"/>
          </a:xfrm>
          <a:prstGeom prst="rect">
            <a:avLst/>
          </a:prstGeom>
          <a:noFill/>
          <a:ln>
            <a:noFill/>
          </a:ln>
        </p:spPr>
      </p:pic>
      <p:sp>
        <p:nvSpPr>
          <p:cNvPr id="333" name="Google Shape;333;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334" name="Google Shape;334;p31"/>
          <p:cNvSpPr txBox="1">
            <a:spLocks noGrp="1"/>
          </p:cNvSpPr>
          <p:nvPr>
            <p:ph type="title"/>
          </p:nvPr>
        </p:nvSpPr>
        <p:spPr>
          <a:xfrm>
            <a:off x="838200" y="119470"/>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Ejemplo </a:t>
            </a:r>
            <a:endParaRPr>
              <a:latin typeface="Arial Black"/>
              <a:ea typeface="Arial Black"/>
              <a:cs typeface="Arial Black"/>
              <a:sym typeface="Arial Black"/>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2"/>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
        <p:nvSpPr>
          <p:cNvPr id="341" name="Google Shape;341;p32"/>
          <p:cNvSpPr txBox="1">
            <a:spLocks noGrp="1"/>
          </p:cNvSpPr>
          <p:nvPr>
            <p:ph type="body" idx="1"/>
          </p:nvPr>
        </p:nvSpPr>
        <p:spPr>
          <a:xfrm>
            <a:off x="901349" y="2005148"/>
            <a:ext cx="10389300" cy="4351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None/>
            </a:pPr>
            <a:r>
              <a:rPr lang="en-US" sz="3600" dirty="0"/>
              <a:t>Sistema de </a:t>
            </a:r>
            <a:r>
              <a:rPr lang="en-US" sz="3600" dirty="0" err="1"/>
              <a:t>protección</a:t>
            </a:r>
            <a:r>
              <a:rPr lang="en-US" sz="3600" dirty="0"/>
              <a:t>:</a:t>
            </a:r>
            <a:endParaRPr sz="3600" dirty="0"/>
          </a:p>
          <a:p>
            <a:pPr marL="0" lvl="0" indent="0" algn="l" rtl="0">
              <a:spcBef>
                <a:spcPts val="720"/>
              </a:spcBef>
              <a:spcAft>
                <a:spcPts val="0"/>
              </a:spcAft>
              <a:buClr>
                <a:schemeClr val="dk1"/>
              </a:buClr>
              <a:buSzPts val="3600"/>
              <a:buNone/>
            </a:pPr>
            <a:endParaRPr sz="3600" dirty="0"/>
          </a:p>
          <a:p>
            <a:pPr marL="0" lvl="0" indent="0" algn="l" rtl="0">
              <a:spcBef>
                <a:spcPts val="720"/>
              </a:spcBef>
              <a:spcAft>
                <a:spcPts val="0"/>
              </a:spcAft>
              <a:buClr>
                <a:schemeClr val="dk1"/>
              </a:buClr>
              <a:buSzPts val="3600"/>
              <a:buNone/>
            </a:pPr>
            <a:r>
              <a:rPr lang="en-US" sz="3600" dirty="0"/>
              <a:t>un </a:t>
            </a:r>
            <a:r>
              <a:rPr lang="en-US" sz="3600" dirty="0" err="1"/>
              <a:t>método</a:t>
            </a:r>
            <a:r>
              <a:rPr lang="en-US" sz="3600" dirty="0"/>
              <a:t> para </a:t>
            </a:r>
            <a:r>
              <a:rPr lang="en-US" sz="3600" dirty="0" err="1"/>
              <a:t>proteger</a:t>
            </a:r>
            <a:r>
              <a:rPr lang="en-US" sz="3600" dirty="0"/>
              <a:t> a </a:t>
            </a:r>
            <a:r>
              <a:rPr lang="en-US" sz="3600" dirty="0" err="1"/>
              <a:t>los</a:t>
            </a:r>
            <a:r>
              <a:rPr lang="en-US" sz="3600" dirty="0"/>
              <a:t> </a:t>
            </a:r>
            <a:r>
              <a:rPr lang="en-US" sz="3600" dirty="0" err="1"/>
              <a:t>empleados</a:t>
            </a:r>
            <a:r>
              <a:rPr lang="en-US" sz="3600" dirty="0"/>
              <a:t> de </a:t>
            </a:r>
            <a:r>
              <a:rPr lang="en-US" sz="3600" dirty="0" err="1"/>
              <a:t>los</a:t>
            </a:r>
            <a:r>
              <a:rPr lang="en-US" sz="3600" dirty="0"/>
              <a:t> </a:t>
            </a:r>
            <a:r>
              <a:rPr lang="en-US" sz="3600" dirty="0" err="1"/>
              <a:t>derrumbes</a:t>
            </a:r>
            <a:r>
              <a:rPr lang="en-US" sz="3600" dirty="0"/>
              <a:t>, del material que </a:t>
            </a:r>
            <a:r>
              <a:rPr lang="en-US" sz="3600" dirty="0" err="1"/>
              <a:t>podría</a:t>
            </a:r>
            <a:r>
              <a:rPr lang="en-US" sz="3600" dirty="0"/>
              <a:t> </a:t>
            </a:r>
            <a:r>
              <a:rPr lang="en-US" sz="3600" dirty="0" err="1"/>
              <a:t>caer</a:t>
            </a:r>
            <a:r>
              <a:rPr lang="en-US" sz="3600" dirty="0"/>
              <a:t> o </a:t>
            </a:r>
            <a:r>
              <a:rPr lang="en-US" sz="3600" dirty="0" err="1"/>
              <a:t>rodar</a:t>
            </a:r>
            <a:r>
              <a:rPr lang="en-US" sz="3600" dirty="0"/>
              <a:t> </a:t>
            </a:r>
            <a:r>
              <a:rPr lang="en-US" sz="3600" dirty="0" err="1"/>
              <a:t>desde</a:t>
            </a:r>
            <a:r>
              <a:rPr lang="en-US" sz="3600" dirty="0"/>
              <a:t> </a:t>
            </a:r>
            <a:r>
              <a:rPr lang="en-US" sz="3600" dirty="0">
                <a:solidFill>
                  <a:schemeClr val="tx1"/>
                </a:solidFill>
              </a:rPr>
              <a:t>el </a:t>
            </a:r>
            <a:r>
              <a:rPr lang="en-US" sz="3600" dirty="0" err="1">
                <a:solidFill>
                  <a:schemeClr val="tx1"/>
                </a:solidFill>
              </a:rPr>
              <a:t>frente</a:t>
            </a:r>
            <a:r>
              <a:rPr lang="en-US" sz="3600" dirty="0">
                <a:solidFill>
                  <a:schemeClr val="tx1"/>
                </a:solidFill>
              </a:rPr>
              <a:t> de la </a:t>
            </a:r>
            <a:r>
              <a:rPr lang="en-US" sz="3600" dirty="0" err="1">
                <a:solidFill>
                  <a:schemeClr val="tx1"/>
                </a:solidFill>
              </a:rPr>
              <a:t>excavación</a:t>
            </a:r>
            <a:r>
              <a:rPr lang="en-US" sz="3600" dirty="0">
                <a:solidFill>
                  <a:schemeClr val="tx1"/>
                </a:solidFill>
              </a:rPr>
              <a:t> o </a:t>
            </a:r>
            <a:r>
              <a:rPr lang="en-US" sz="3600" dirty="0" err="1">
                <a:solidFill>
                  <a:schemeClr val="tx1"/>
                </a:solidFill>
              </a:rPr>
              <a:t>en</a:t>
            </a:r>
            <a:r>
              <a:rPr lang="en-US" sz="3600" dirty="0">
                <a:solidFill>
                  <a:schemeClr val="tx1"/>
                </a:solidFill>
              </a:rPr>
              <a:t> la </a:t>
            </a:r>
            <a:r>
              <a:rPr lang="en-US" sz="3600" dirty="0" err="1">
                <a:solidFill>
                  <a:schemeClr val="tx1"/>
                </a:solidFill>
              </a:rPr>
              <a:t>excavación</a:t>
            </a:r>
            <a:r>
              <a:rPr lang="en-US" sz="3600" dirty="0"/>
              <a:t>, o del </a:t>
            </a:r>
            <a:r>
              <a:rPr lang="en-US" sz="3600" dirty="0" err="1"/>
              <a:t>colapso</a:t>
            </a:r>
            <a:r>
              <a:rPr lang="en-US" sz="3600" dirty="0"/>
              <a:t> de las </a:t>
            </a:r>
            <a:r>
              <a:rPr lang="en-US" sz="3600" dirty="0" err="1"/>
              <a:t>estructuras</a:t>
            </a:r>
            <a:r>
              <a:rPr lang="en-US" sz="3600" dirty="0"/>
              <a:t> </a:t>
            </a:r>
            <a:r>
              <a:rPr lang="en-US" sz="3600" dirty="0" err="1"/>
              <a:t>adyacentes</a:t>
            </a:r>
            <a:r>
              <a:rPr lang="en-US" sz="3600" dirty="0"/>
              <a:t>.</a:t>
            </a:r>
            <a:endParaRPr sz="3200" i="1" dirty="0"/>
          </a:p>
        </p:txBody>
      </p:sp>
      <p:sp>
        <p:nvSpPr>
          <p:cNvPr id="342" name="Google Shape;342;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349" name="Google Shape;349;p33" descr="A trench shield (also called a trench box)."/>
          <p:cNvPicPr preferRelativeResize="0"/>
          <p:nvPr/>
        </p:nvPicPr>
        <p:blipFill rotWithShape="1">
          <a:blip r:embed="rId3">
            <a:alphaModFix/>
          </a:blip>
          <a:srcRect l="12074" t="2147" r="23342" b="23980"/>
          <a:stretch/>
        </p:blipFill>
        <p:spPr>
          <a:xfrm>
            <a:off x="8737600" y="1210459"/>
            <a:ext cx="2844800" cy="4181301"/>
          </a:xfrm>
          <a:prstGeom prst="rect">
            <a:avLst/>
          </a:prstGeom>
          <a:noFill/>
          <a:ln>
            <a:noFill/>
          </a:ln>
        </p:spPr>
      </p:pic>
      <p:sp>
        <p:nvSpPr>
          <p:cNvPr id="350" name="Google Shape;350;p33"/>
          <p:cNvSpPr txBox="1">
            <a:spLocks noGrp="1"/>
          </p:cNvSpPr>
          <p:nvPr>
            <p:ph type="body" idx="3"/>
          </p:nvPr>
        </p:nvSpPr>
        <p:spPr>
          <a:xfrm>
            <a:off x="8698675" y="206400"/>
            <a:ext cx="3048600" cy="82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200"/>
              <a:buNone/>
            </a:pPr>
            <a:r>
              <a:rPr lang="en-US"/>
              <a:t>Apuntalamiento</a:t>
            </a:r>
            <a:endParaRPr/>
          </a:p>
        </p:txBody>
      </p:sp>
      <p:pic>
        <p:nvPicPr>
          <p:cNvPr id="351" name="Google Shape;351;p33" descr="A trench shield (also called a trench box)."/>
          <p:cNvPicPr preferRelativeResize="0"/>
          <p:nvPr/>
        </p:nvPicPr>
        <p:blipFill rotWithShape="1">
          <a:blip r:embed="rId4">
            <a:alphaModFix/>
          </a:blip>
          <a:srcRect l="26003" r="16900" b="14287"/>
          <a:stretch/>
        </p:blipFill>
        <p:spPr>
          <a:xfrm>
            <a:off x="4555401" y="2298334"/>
            <a:ext cx="3048642" cy="3819447"/>
          </a:xfrm>
          <a:prstGeom prst="rect">
            <a:avLst/>
          </a:prstGeom>
          <a:noFill/>
          <a:ln>
            <a:noFill/>
          </a:ln>
        </p:spPr>
      </p:pic>
      <p:sp>
        <p:nvSpPr>
          <p:cNvPr id="352" name="Google Shape;352;p33"/>
          <p:cNvSpPr txBox="1"/>
          <p:nvPr/>
        </p:nvSpPr>
        <p:spPr>
          <a:xfrm>
            <a:off x="5069117" y="1314238"/>
            <a:ext cx="2021209" cy="82391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200"/>
              <a:buFont typeface="Arial"/>
              <a:buNone/>
            </a:pPr>
            <a:r>
              <a:rPr lang="en-US" sz="3200" b="1">
                <a:solidFill>
                  <a:schemeClr val="dk1"/>
                </a:solidFill>
                <a:latin typeface="Times New Roman"/>
                <a:ea typeface="Times New Roman"/>
                <a:cs typeface="Times New Roman"/>
                <a:sym typeface="Times New Roman"/>
              </a:rPr>
              <a:t>Blindaje</a:t>
            </a:r>
            <a:endParaRPr sz="3200" b="1">
              <a:solidFill>
                <a:schemeClr val="dk1"/>
              </a:solidFill>
              <a:latin typeface="Times New Roman"/>
              <a:ea typeface="Times New Roman"/>
              <a:cs typeface="Times New Roman"/>
              <a:sym typeface="Times New Roman"/>
            </a:endParaRPr>
          </a:p>
        </p:txBody>
      </p:sp>
      <p:pic>
        <p:nvPicPr>
          <p:cNvPr id="353" name="Google Shape;353;p33" descr="A jobsite showing sloped landscape."/>
          <p:cNvPicPr preferRelativeResize="0"/>
          <p:nvPr/>
        </p:nvPicPr>
        <p:blipFill rotWithShape="1">
          <a:blip r:embed="rId5">
            <a:alphaModFix/>
          </a:blip>
          <a:srcRect/>
          <a:stretch/>
        </p:blipFill>
        <p:spPr>
          <a:xfrm>
            <a:off x="219167" y="3005908"/>
            <a:ext cx="3444209" cy="3111873"/>
          </a:xfrm>
          <a:prstGeom prst="rect">
            <a:avLst/>
          </a:prstGeom>
          <a:noFill/>
          <a:ln>
            <a:noFill/>
          </a:ln>
        </p:spPr>
      </p:pic>
      <p:sp>
        <p:nvSpPr>
          <p:cNvPr id="354" name="Google Shape;354;p33"/>
          <p:cNvSpPr txBox="1">
            <a:spLocks noGrp="1"/>
          </p:cNvSpPr>
          <p:nvPr>
            <p:ph type="body" idx="1"/>
          </p:nvPr>
        </p:nvSpPr>
        <p:spPr>
          <a:xfrm>
            <a:off x="887399" y="2103653"/>
            <a:ext cx="2020728" cy="82391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ct val="100000"/>
              <a:buNone/>
            </a:pPr>
            <a:r>
              <a:rPr lang="en-US" dirty="0" err="1"/>
              <a:t>Declives</a:t>
            </a:r>
            <a:endParaRPr dirty="0"/>
          </a:p>
        </p:txBody>
      </p:sp>
      <p:sp>
        <p:nvSpPr>
          <p:cNvPr id="355" name="Google Shape;355;p33"/>
          <p:cNvSpPr txBox="1">
            <a:spLocks noGrp="1"/>
          </p:cNvSpPr>
          <p:nvPr>
            <p:ph type="title"/>
          </p:nvPr>
        </p:nvSpPr>
        <p:spPr>
          <a:xfrm>
            <a:off x="219175" y="323725"/>
            <a:ext cx="82284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5800"/>
              <a:buFont typeface="Arial Black"/>
              <a:buNone/>
            </a:pPr>
            <a:r>
              <a:rPr lang="en-US" sz="4850">
                <a:latin typeface="Arial Black"/>
                <a:ea typeface="Arial Black"/>
                <a:cs typeface="Arial Black"/>
                <a:sym typeface="Arial Black"/>
              </a:rPr>
              <a:t>Sistemas de Protección</a:t>
            </a:r>
            <a:endParaRPr sz="4850">
              <a:latin typeface="Arial Black"/>
              <a:ea typeface="Arial Black"/>
              <a:cs typeface="Arial Black"/>
              <a:sym typeface="Arial Black"/>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362" name="Google Shape;362;p34"/>
          <p:cNvSpPr txBox="1"/>
          <p:nvPr/>
        </p:nvSpPr>
        <p:spPr>
          <a:xfrm>
            <a:off x="4507051" y="6253000"/>
            <a:ext cx="3484800" cy="37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Esta imagen es cortesía de </a:t>
            </a:r>
            <a:r>
              <a:rPr lang="en-US" sz="18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OSHA</a:t>
            </a:r>
            <a:r>
              <a:rPr lang="en-US" sz="1800">
                <a:solidFill>
                  <a:schemeClr val="dk1"/>
                </a:solidFill>
                <a:latin typeface="Times New Roman"/>
                <a:ea typeface="Times New Roman"/>
                <a:cs typeface="Times New Roman"/>
                <a:sym typeface="Times New Roman"/>
              </a:rPr>
              <a:t>.</a:t>
            </a:r>
            <a:endParaRPr/>
          </a:p>
        </p:txBody>
      </p:sp>
      <p:pic>
        <p:nvPicPr>
          <p:cNvPr id="363" name="Google Shape;363;p34"/>
          <p:cNvPicPr preferRelativeResize="0"/>
          <p:nvPr/>
        </p:nvPicPr>
        <p:blipFill rotWithShape="1">
          <a:blip r:embed="rId4">
            <a:alphaModFix/>
          </a:blip>
          <a:srcRect t="426" b="416"/>
          <a:stretch/>
        </p:blipFill>
        <p:spPr>
          <a:xfrm>
            <a:off x="3661309" y="1449838"/>
            <a:ext cx="4869381" cy="4592787"/>
          </a:xfrm>
          <a:prstGeom prst="rect">
            <a:avLst/>
          </a:prstGeom>
          <a:noFill/>
          <a:ln>
            <a:noFill/>
          </a:ln>
        </p:spPr>
      </p:pic>
      <p:sp>
        <p:nvSpPr>
          <p:cNvPr id="364" name="Google Shape;364;p34"/>
          <p:cNvSpPr txBox="1">
            <a:spLocks noGrp="1"/>
          </p:cNvSpPr>
          <p:nvPr>
            <p:ph type="title"/>
          </p:nvPr>
        </p:nvSpPr>
        <p:spPr>
          <a:xfrm>
            <a:off x="2677420" y="136525"/>
            <a:ext cx="6640304"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Imagen</a:t>
            </a:r>
            <a:endParaRPr>
              <a:latin typeface="Arial Black"/>
              <a:ea typeface="Arial Black"/>
              <a:cs typeface="Arial Black"/>
              <a:sym typeface="Arial Black"/>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371" name="Google Shape;371;p35"/>
          <p:cNvSpPr txBox="1"/>
          <p:nvPr/>
        </p:nvSpPr>
        <p:spPr>
          <a:xfrm>
            <a:off x="7158956" y="5474181"/>
            <a:ext cx="41499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Esta imagen es cortesía de creative commons.</a:t>
            </a:r>
            <a:endParaRPr/>
          </a:p>
        </p:txBody>
      </p:sp>
      <p:sp>
        <p:nvSpPr>
          <p:cNvPr id="372" name="Google Shape;372;p35"/>
          <p:cNvSpPr txBox="1"/>
          <p:nvPr/>
        </p:nvSpPr>
        <p:spPr>
          <a:xfrm>
            <a:off x="7158956" y="5265952"/>
            <a:ext cx="51615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Esta foto de autor desconocido  tiene licencia  bajo  </a:t>
            </a:r>
            <a:r>
              <a:rPr lang="en-US" sz="9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CC BY-SA</a:t>
            </a:r>
            <a:endParaRPr sz="900">
              <a:solidFill>
                <a:schemeClr val="dk1"/>
              </a:solidFill>
              <a:latin typeface="Times New Roman"/>
              <a:ea typeface="Times New Roman"/>
              <a:cs typeface="Times New Roman"/>
              <a:sym typeface="Times New Roman"/>
            </a:endParaRPr>
          </a:p>
        </p:txBody>
      </p:sp>
      <p:pic>
        <p:nvPicPr>
          <p:cNvPr id="373" name="Google Shape;373;p35" descr="Workers in a trench with sloped sides."/>
          <p:cNvPicPr preferRelativeResize="0"/>
          <p:nvPr/>
        </p:nvPicPr>
        <p:blipFill rotWithShape="1">
          <a:blip r:embed="rId4">
            <a:alphaModFix/>
          </a:blip>
          <a:srcRect/>
          <a:stretch/>
        </p:blipFill>
        <p:spPr>
          <a:xfrm>
            <a:off x="6422036" y="1576407"/>
            <a:ext cx="4931764" cy="3698823"/>
          </a:xfrm>
          <a:prstGeom prst="rect">
            <a:avLst/>
          </a:prstGeom>
          <a:noFill/>
          <a:ln>
            <a:noFill/>
          </a:ln>
        </p:spPr>
      </p:pic>
      <p:sp>
        <p:nvSpPr>
          <p:cNvPr id="374" name="Google Shape;374;p35"/>
          <p:cNvSpPr txBox="1">
            <a:spLocks noGrp="1"/>
          </p:cNvSpPr>
          <p:nvPr>
            <p:ph type="body" idx="1"/>
          </p:nvPr>
        </p:nvSpPr>
        <p:spPr>
          <a:xfrm>
            <a:off x="1253837" y="1855923"/>
            <a:ext cx="5027043" cy="4711556"/>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ts val="3600"/>
              <a:buNone/>
            </a:pPr>
            <a:r>
              <a:rPr lang="en-US" sz="3600" dirty="0" err="1"/>
              <a:t>Declives</a:t>
            </a:r>
            <a:r>
              <a:rPr lang="en-US" sz="3600" dirty="0"/>
              <a:t>:</a:t>
            </a:r>
            <a:endParaRPr sz="3600" dirty="0"/>
          </a:p>
          <a:p>
            <a:pPr marL="0" indent="0">
              <a:spcBef>
                <a:spcPts val="666"/>
              </a:spcBef>
              <a:buSzPts val="3600"/>
              <a:buNone/>
            </a:pPr>
            <a:r>
              <a:rPr lang="en-US" sz="3600" dirty="0" err="1"/>
              <a:t>Método</a:t>
            </a:r>
            <a:r>
              <a:rPr lang="en-US" sz="3600" dirty="0"/>
              <a:t> para </a:t>
            </a:r>
            <a:r>
              <a:rPr lang="en-US" sz="3600" dirty="0" err="1"/>
              <a:t>proteger</a:t>
            </a:r>
            <a:r>
              <a:rPr lang="en-US" sz="3600" dirty="0"/>
              <a:t> a los </a:t>
            </a:r>
            <a:r>
              <a:rPr lang="en-US" sz="3600" dirty="0" err="1"/>
              <a:t>empleados</a:t>
            </a:r>
            <a:r>
              <a:rPr lang="en-US" sz="3600" dirty="0"/>
              <a:t> de </a:t>
            </a:r>
            <a:r>
              <a:rPr lang="en-US" sz="3600" dirty="0" err="1"/>
              <a:t>derrumbes</a:t>
            </a:r>
            <a:r>
              <a:rPr lang="en-US" sz="3600" dirty="0"/>
              <a:t> </a:t>
            </a:r>
            <a:r>
              <a:rPr lang="en-US" sz="3600" dirty="0" err="1"/>
              <a:t>mediante</a:t>
            </a:r>
            <a:r>
              <a:rPr lang="en-US" sz="3600" dirty="0"/>
              <a:t> la </a:t>
            </a:r>
            <a:r>
              <a:rPr lang="en-US" sz="3600" dirty="0" err="1"/>
              <a:t>excavación</a:t>
            </a:r>
            <a:r>
              <a:rPr lang="en-US" sz="3600" dirty="0"/>
              <a:t> para </a:t>
            </a:r>
            <a:r>
              <a:rPr lang="en-US" sz="3600" dirty="0" err="1"/>
              <a:t>formar</a:t>
            </a:r>
            <a:r>
              <a:rPr lang="en-US" sz="3600" dirty="0"/>
              <a:t> </a:t>
            </a:r>
            <a:r>
              <a:rPr lang="en-US" sz="3600" dirty="0" err="1"/>
              <a:t>lados</a:t>
            </a:r>
            <a:r>
              <a:rPr lang="en-US" sz="3600" dirty="0"/>
              <a:t> de una </a:t>
            </a:r>
            <a:r>
              <a:rPr lang="en-US" sz="3600" dirty="0" err="1"/>
              <a:t>excavación</a:t>
            </a:r>
            <a:r>
              <a:rPr lang="en-US" sz="3600" dirty="0"/>
              <a:t> que </a:t>
            </a:r>
            <a:r>
              <a:rPr lang="en-US" sz="3600" dirty="0" err="1"/>
              <a:t>están</a:t>
            </a:r>
            <a:r>
              <a:rPr lang="en-US" sz="3600" dirty="0"/>
              <a:t>  </a:t>
            </a:r>
            <a:r>
              <a:rPr lang="en-US" sz="3600" dirty="0" err="1"/>
              <a:t>inclinados</a:t>
            </a:r>
            <a:r>
              <a:rPr lang="en-US" sz="3600" dirty="0"/>
              <a:t> </a:t>
            </a:r>
            <a:r>
              <a:rPr lang="en-US" sz="3600" dirty="0" err="1"/>
              <a:t>hacia</a:t>
            </a:r>
            <a:r>
              <a:rPr lang="en-US" sz="3600" dirty="0"/>
              <a:t> </a:t>
            </a:r>
            <a:r>
              <a:rPr lang="en-US" sz="3600" dirty="0" err="1"/>
              <a:t>afuera</a:t>
            </a:r>
            <a:r>
              <a:rPr lang="en-US" sz="3600" dirty="0"/>
              <a:t> de la </a:t>
            </a:r>
            <a:r>
              <a:rPr lang="en-US" sz="3600" dirty="0" err="1"/>
              <a:t>excavación</a:t>
            </a:r>
            <a:r>
              <a:rPr lang="en-US" sz="3600" dirty="0"/>
              <a:t> para </a:t>
            </a:r>
            <a:r>
              <a:rPr lang="en-US" sz="3600" dirty="0" err="1"/>
              <a:t>evitar</a:t>
            </a:r>
            <a:r>
              <a:rPr lang="en-US" sz="3600" dirty="0"/>
              <a:t> </a:t>
            </a:r>
            <a:r>
              <a:rPr lang="en-US" sz="3600" dirty="0" err="1"/>
              <a:t>derrumbes</a:t>
            </a:r>
            <a:r>
              <a:rPr lang="en-US" sz="3600" dirty="0"/>
              <a:t>.</a:t>
            </a:r>
            <a:endParaRPr sz="3600" dirty="0"/>
          </a:p>
        </p:txBody>
      </p:sp>
      <p:sp>
        <p:nvSpPr>
          <p:cNvPr id="375" name="Google Shape;375;p35"/>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382" name="Google Shape;382;p36"/>
          <p:cNvSpPr/>
          <p:nvPr/>
        </p:nvSpPr>
        <p:spPr>
          <a:xfrm>
            <a:off x="7308850" y="3870749"/>
            <a:ext cx="4044900" cy="6501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100">
                <a:solidFill>
                  <a:schemeClr val="dk1"/>
                </a:solidFill>
                <a:latin typeface="Times New Roman"/>
                <a:ea typeface="Times New Roman"/>
                <a:cs typeface="Times New Roman"/>
                <a:sym typeface="Times New Roman"/>
              </a:rPr>
              <a:t>Esta foto de autor desconocido tiene licencia bajo  </a:t>
            </a:r>
            <a:r>
              <a:rPr lang="en-US" sz="1100" u="sng">
                <a:solidFill>
                  <a:srgbClr val="0563C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CC BY-SA</a:t>
            </a:r>
            <a:endParaRPr sz="1100">
              <a:solidFill>
                <a:schemeClr val="dk1"/>
              </a:solidFill>
              <a:latin typeface="Times New Roman"/>
              <a:ea typeface="Times New Roman"/>
              <a:cs typeface="Times New Roman"/>
              <a:sym typeface="Times New Roman"/>
            </a:endParaRPr>
          </a:p>
          <a:p>
            <a:pPr marL="0" marR="0" lvl="0" indent="0" algn="l" rtl="0">
              <a:lnSpc>
                <a:spcPct val="107000"/>
              </a:lnSpc>
              <a:spcBef>
                <a:spcPts val="800"/>
              </a:spcBef>
              <a:spcAft>
                <a:spcPts val="0"/>
              </a:spcAft>
              <a:buNone/>
            </a:pPr>
            <a:r>
              <a:rPr lang="en-US" sz="1100">
                <a:solidFill>
                  <a:schemeClr val="dk1"/>
                </a:solidFill>
                <a:latin typeface="Times New Roman"/>
                <a:ea typeface="Times New Roman"/>
                <a:cs typeface="Times New Roman"/>
                <a:sym typeface="Times New Roman"/>
              </a:rPr>
              <a:t>Esta imagen es cortesía de creative commons.</a:t>
            </a:r>
            <a:endParaRPr/>
          </a:p>
        </p:txBody>
      </p:sp>
      <p:pic>
        <p:nvPicPr>
          <p:cNvPr id="383" name="Google Shape;383;p36" descr="A photo demonstrating benching of a trench by gradually stepping the sides of the trench up and outward."/>
          <p:cNvPicPr preferRelativeResize="0"/>
          <p:nvPr/>
        </p:nvPicPr>
        <p:blipFill rotWithShape="1">
          <a:blip r:embed="rId4">
            <a:alphaModFix/>
          </a:blip>
          <a:srcRect/>
          <a:stretch/>
        </p:blipFill>
        <p:spPr>
          <a:xfrm>
            <a:off x="6654800" y="2258219"/>
            <a:ext cx="4927600" cy="1651000"/>
          </a:xfrm>
          <a:prstGeom prst="rect">
            <a:avLst/>
          </a:prstGeom>
          <a:noFill/>
          <a:ln>
            <a:noFill/>
          </a:ln>
        </p:spPr>
      </p:pic>
      <p:sp>
        <p:nvSpPr>
          <p:cNvPr id="384" name="Google Shape;384;p36"/>
          <p:cNvSpPr txBox="1">
            <a:spLocks noGrp="1"/>
          </p:cNvSpPr>
          <p:nvPr>
            <p:ph type="body" idx="1"/>
          </p:nvPr>
        </p:nvSpPr>
        <p:spPr>
          <a:xfrm>
            <a:off x="838199" y="1951173"/>
            <a:ext cx="5772463"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i="1" dirty="0" err="1"/>
              <a:t>Bancales</a:t>
            </a:r>
            <a:r>
              <a:rPr lang="en-US" sz="3200" i="1" dirty="0"/>
              <a:t>:</a:t>
            </a:r>
            <a:endParaRPr sz="3200" i="1" dirty="0"/>
          </a:p>
          <a:p>
            <a:pPr marL="0" lvl="0" indent="0" algn="l" rtl="0">
              <a:spcBef>
                <a:spcPts val="640"/>
              </a:spcBef>
              <a:spcAft>
                <a:spcPts val="0"/>
              </a:spcAft>
              <a:buClr>
                <a:schemeClr val="dk1"/>
              </a:buClr>
              <a:buSzPts val="3200"/>
              <a:buNone/>
            </a:pPr>
            <a:endParaRPr sz="3200" i="1" dirty="0"/>
          </a:p>
          <a:p>
            <a:pPr marL="0" lvl="0" indent="0" algn="l" rtl="0">
              <a:spcBef>
                <a:spcPts val="640"/>
              </a:spcBef>
              <a:spcAft>
                <a:spcPts val="0"/>
              </a:spcAft>
              <a:buClr>
                <a:schemeClr val="dk1"/>
              </a:buClr>
              <a:buSzPts val="3200"/>
              <a:buNone/>
            </a:pPr>
            <a:r>
              <a:rPr lang="en-US" sz="3200" i="1" dirty="0" err="1"/>
              <a:t>Método</a:t>
            </a:r>
            <a:r>
              <a:rPr lang="en-US" sz="3200" i="1" dirty="0"/>
              <a:t> para </a:t>
            </a:r>
            <a:r>
              <a:rPr lang="en-US" sz="3200" i="1" dirty="0" err="1"/>
              <a:t>proteger</a:t>
            </a:r>
            <a:r>
              <a:rPr lang="en-US" sz="3200" i="1" dirty="0"/>
              <a:t> a </a:t>
            </a:r>
            <a:r>
              <a:rPr lang="en-US" sz="3200" i="1" dirty="0" err="1"/>
              <a:t>los</a:t>
            </a:r>
            <a:r>
              <a:rPr lang="en-US" sz="3200" i="1" dirty="0"/>
              <a:t> </a:t>
            </a:r>
            <a:r>
              <a:rPr lang="en-US" sz="3200" i="1" dirty="0" err="1"/>
              <a:t>empleados</a:t>
            </a:r>
            <a:r>
              <a:rPr lang="en-US" sz="3200" i="1" dirty="0"/>
              <a:t> de </a:t>
            </a:r>
            <a:r>
              <a:rPr lang="en-US" sz="3200" i="1" dirty="0" err="1"/>
              <a:t>derrumbes</a:t>
            </a:r>
            <a:r>
              <a:rPr lang="en-US" sz="3200" i="1" dirty="0"/>
              <a:t> </a:t>
            </a:r>
            <a:r>
              <a:rPr lang="en-US" sz="3200" i="1" dirty="0" err="1"/>
              <a:t>mediante</a:t>
            </a:r>
            <a:r>
              <a:rPr lang="en-US" sz="3200" i="1" dirty="0"/>
              <a:t> la </a:t>
            </a:r>
            <a:r>
              <a:rPr lang="en-US" sz="3200" i="1" dirty="0" err="1"/>
              <a:t>excavación</a:t>
            </a:r>
            <a:r>
              <a:rPr lang="en-US" sz="3200" i="1" dirty="0"/>
              <a:t> de </a:t>
            </a:r>
            <a:r>
              <a:rPr lang="en-US" sz="3200" i="1" dirty="0" err="1"/>
              <a:t>los</a:t>
            </a:r>
            <a:r>
              <a:rPr lang="en-US" sz="3200" i="1" dirty="0"/>
              <a:t> </a:t>
            </a:r>
            <a:r>
              <a:rPr lang="en-US" sz="3200" i="1" dirty="0" err="1"/>
              <a:t>lados</a:t>
            </a:r>
            <a:r>
              <a:rPr lang="en-US" sz="3200" i="1" dirty="0"/>
              <a:t> de </a:t>
            </a:r>
            <a:r>
              <a:rPr lang="en-US" sz="3200" i="1" dirty="0" err="1"/>
              <a:t>una</a:t>
            </a:r>
            <a:r>
              <a:rPr lang="en-US" sz="3200" i="1" dirty="0"/>
              <a:t> </a:t>
            </a:r>
            <a:r>
              <a:rPr lang="en-US" sz="3200" i="1" dirty="0" err="1"/>
              <a:t>excavación</a:t>
            </a:r>
            <a:r>
              <a:rPr lang="en-US" sz="3200" i="1" dirty="0"/>
              <a:t> para </a:t>
            </a:r>
            <a:r>
              <a:rPr lang="en-US" sz="3200" i="1" dirty="0" err="1"/>
              <a:t>formar</a:t>
            </a:r>
            <a:r>
              <a:rPr lang="en-US" sz="3200" i="1" dirty="0"/>
              <a:t> </a:t>
            </a:r>
            <a:r>
              <a:rPr lang="en-US" sz="3200" i="1" dirty="0" err="1"/>
              <a:t>uno</a:t>
            </a:r>
            <a:r>
              <a:rPr lang="en-US" sz="3200" i="1" dirty="0"/>
              <a:t> o </a:t>
            </a:r>
            <a:r>
              <a:rPr lang="en-US" sz="3200" i="1" dirty="0" err="1"/>
              <a:t>una</a:t>
            </a:r>
            <a:r>
              <a:rPr lang="en-US" sz="3200" i="1" dirty="0"/>
              <a:t> </a:t>
            </a:r>
            <a:r>
              <a:rPr lang="en-US" sz="3200" i="1" dirty="0" err="1"/>
              <a:t>serie</a:t>
            </a:r>
            <a:r>
              <a:rPr lang="en-US" sz="3200" i="1" dirty="0"/>
              <a:t> de </a:t>
            </a:r>
            <a:r>
              <a:rPr lang="en-US" sz="3200" i="1" dirty="0" err="1"/>
              <a:t>niveles</a:t>
            </a:r>
            <a:r>
              <a:rPr lang="en-US" sz="3200" i="1" dirty="0"/>
              <a:t> o </a:t>
            </a:r>
            <a:r>
              <a:rPr lang="en-US" sz="3200" i="1" dirty="0" err="1"/>
              <a:t>escalones</a:t>
            </a:r>
            <a:r>
              <a:rPr lang="en-US" sz="3200" i="1" dirty="0"/>
              <a:t> </a:t>
            </a:r>
            <a:r>
              <a:rPr lang="en-US" sz="3200" i="1" dirty="0" err="1"/>
              <a:t>horizontales</a:t>
            </a:r>
            <a:r>
              <a:rPr lang="en-US" sz="3200" i="1" dirty="0"/>
              <a:t>.</a:t>
            </a:r>
            <a:endParaRPr sz="3200" i="1" dirty="0"/>
          </a:p>
        </p:txBody>
      </p:sp>
      <p:sp>
        <p:nvSpPr>
          <p:cNvPr id="385" name="Google Shape;385;p36"/>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392" name="Google Shape;392;p37"/>
          <p:cNvSpPr txBox="1"/>
          <p:nvPr/>
        </p:nvSpPr>
        <p:spPr>
          <a:xfrm>
            <a:off x="8262230" y="4917134"/>
            <a:ext cx="41499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Esta imagen es cortesía de creative commons.</a:t>
            </a:r>
            <a:endParaRPr/>
          </a:p>
        </p:txBody>
      </p:sp>
      <p:sp>
        <p:nvSpPr>
          <p:cNvPr id="393" name="Google Shape;393;p37"/>
          <p:cNvSpPr txBox="1"/>
          <p:nvPr/>
        </p:nvSpPr>
        <p:spPr>
          <a:xfrm>
            <a:off x="8262230" y="4547802"/>
            <a:ext cx="2802900" cy="361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Esta foto de autor desconocido tiene licencia bajo  </a:t>
            </a:r>
            <a:r>
              <a:rPr lang="en-US" sz="9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CC BY-SA</a:t>
            </a:r>
            <a:endParaRPr sz="900">
              <a:solidFill>
                <a:schemeClr val="dk1"/>
              </a:solidFill>
              <a:latin typeface="Times New Roman"/>
              <a:ea typeface="Times New Roman"/>
              <a:cs typeface="Times New Roman"/>
              <a:sym typeface="Times New Roman"/>
            </a:endParaRPr>
          </a:p>
        </p:txBody>
      </p:sp>
      <p:pic>
        <p:nvPicPr>
          <p:cNvPr id="394" name="Google Shape;394;p37"/>
          <p:cNvPicPr preferRelativeResize="0"/>
          <p:nvPr/>
        </p:nvPicPr>
        <p:blipFill rotWithShape="1">
          <a:blip r:embed="rId4">
            <a:alphaModFix/>
          </a:blip>
          <a:srcRect/>
          <a:stretch/>
        </p:blipFill>
        <p:spPr>
          <a:xfrm>
            <a:off x="8262230" y="1462088"/>
            <a:ext cx="2802857" cy="3085714"/>
          </a:xfrm>
          <a:prstGeom prst="rect">
            <a:avLst/>
          </a:prstGeom>
          <a:noFill/>
          <a:ln>
            <a:noFill/>
          </a:ln>
        </p:spPr>
      </p:pic>
      <p:sp>
        <p:nvSpPr>
          <p:cNvPr id="395" name="Google Shape;395;p37"/>
          <p:cNvSpPr txBox="1">
            <a:spLocks noGrp="1"/>
          </p:cNvSpPr>
          <p:nvPr>
            <p:ph type="body" idx="1"/>
          </p:nvPr>
        </p:nvSpPr>
        <p:spPr>
          <a:xfrm>
            <a:off x="838199" y="1951173"/>
            <a:ext cx="6836765"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i="1" dirty="0"/>
              <a:t>Sistema de </a:t>
            </a:r>
            <a:r>
              <a:rPr lang="en-US" sz="3200" i="1" dirty="0" err="1"/>
              <a:t>soporte</a:t>
            </a:r>
            <a:r>
              <a:rPr lang="en-US" sz="3200" i="1" dirty="0"/>
              <a:t>:</a:t>
            </a:r>
            <a:endParaRPr sz="3200" i="1" dirty="0"/>
          </a:p>
          <a:p>
            <a:pPr marL="0" indent="0">
              <a:spcBef>
                <a:spcPts val="640"/>
              </a:spcBef>
              <a:buSzPts val="3200"/>
              <a:buNone/>
            </a:pPr>
            <a:r>
              <a:rPr lang="en-US" sz="3200" i="1" dirty="0"/>
              <a:t>Una </a:t>
            </a:r>
            <a:r>
              <a:rPr lang="en-US" sz="3200" i="1" dirty="0" err="1"/>
              <a:t>estructura</a:t>
            </a:r>
            <a:r>
              <a:rPr lang="en-US" sz="3200" i="1" dirty="0"/>
              <a:t> </a:t>
            </a:r>
            <a:r>
              <a:rPr lang="en-US" sz="3200" i="1" dirty="0" err="1"/>
              <a:t>como</a:t>
            </a:r>
            <a:r>
              <a:rPr lang="en-US" sz="3200" i="1" dirty="0"/>
              <a:t> </a:t>
            </a:r>
            <a:r>
              <a:rPr lang="en-US" sz="3200" i="1" dirty="0" err="1"/>
              <a:t>apuntalamiento</a:t>
            </a:r>
            <a:r>
              <a:rPr lang="en-US" sz="3200" i="1" dirty="0"/>
              <a:t> o </a:t>
            </a:r>
            <a:r>
              <a:rPr lang="en-US" sz="3200" i="1" dirty="0" err="1"/>
              <a:t>arriostramiento</a:t>
            </a:r>
            <a:r>
              <a:rPr lang="en-US" sz="3200" i="1" dirty="0"/>
              <a:t> que </a:t>
            </a:r>
            <a:r>
              <a:rPr lang="en-US" sz="3200" i="1" dirty="0" err="1"/>
              <a:t>brinda</a:t>
            </a:r>
            <a:r>
              <a:rPr lang="en-US" sz="3200" i="1" dirty="0"/>
              <a:t> </a:t>
            </a:r>
            <a:r>
              <a:rPr lang="en-US" sz="3200" i="1" dirty="0" err="1"/>
              <a:t>soporte</a:t>
            </a:r>
            <a:r>
              <a:rPr lang="en-US" sz="3200" i="1" dirty="0"/>
              <a:t> a una </a:t>
            </a:r>
            <a:r>
              <a:rPr lang="en-US" sz="3200" i="1" dirty="0" err="1"/>
              <a:t>estructura</a:t>
            </a:r>
            <a:r>
              <a:rPr lang="en-US" sz="3200" i="1" dirty="0"/>
              <a:t> </a:t>
            </a:r>
            <a:r>
              <a:rPr lang="en-US" sz="3200" i="1" dirty="0" err="1"/>
              <a:t>adyacente</a:t>
            </a:r>
            <a:r>
              <a:rPr lang="en-US" sz="3200" i="1" dirty="0"/>
              <a:t>, </a:t>
            </a:r>
            <a:r>
              <a:rPr lang="en-US" sz="3200" i="1" dirty="0" err="1"/>
              <a:t>instalación</a:t>
            </a:r>
            <a:r>
              <a:rPr lang="en-US" sz="3200" i="1" dirty="0"/>
              <a:t> </a:t>
            </a:r>
            <a:r>
              <a:rPr lang="en-US" sz="3200" i="1" dirty="0" err="1"/>
              <a:t>subterránea</a:t>
            </a:r>
            <a:r>
              <a:rPr lang="en-US" sz="3200" i="1" dirty="0"/>
              <a:t> o a </a:t>
            </a:r>
            <a:r>
              <a:rPr lang="en-US" sz="3200" i="1" dirty="0" err="1"/>
              <a:t>los</a:t>
            </a:r>
            <a:r>
              <a:rPr lang="en-US" sz="3200" i="1" dirty="0"/>
              <a:t> </a:t>
            </a:r>
            <a:r>
              <a:rPr lang="en-US" sz="3200" i="1" dirty="0" err="1"/>
              <a:t>lados</a:t>
            </a:r>
            <a:r>
              <a:rPr lang="en-US" sz="3200" i="1" dirty="0"/>
              <a:t> de una </a:t>
            </a:r>
            <a:r>
              <a:rPr lang="en-US" sz="3200" i="1" dirty="0" err="1"/>
              <a:t>excavación</a:t>
            </a:r>
            <a:r>
              <a:rPr lang="en-US" sz="3200" i="1" dirty="0"/>
              <a:t>.</a:t>
            </a:r>
            <a:endParaRPr sz="3200" i="1" dirty="0"/>
          </a:p>
        </p:txBody>
      </p:sp>
      <p:sp>
        <p:nvSpPr>
          <p:cNvPr id="396" name="Google Shape;396;p37"/>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8"/>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
        <p:nvSpPr>
          <p:cNvPr id="403" name="Google Shape;403;p38"/>
          <p:cNvSpPr txBox="1">
            <a:spLocks noGrp="1"/>
          </p:cNvSpPr>
          <p:nvPr>
            <p:ph type="body" idx="1"/>
          </p:nvPr>
        </p:nvSpPr>
        <p:spPr>
          <a:xfrm>
            <a:off x="838199" y="1951173"/>
            <a:ext cx="10389433"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i="1"/>
              <a:t>Apuntalamiento:</a:t>
            </a:r>
            <a:endParaRPr sz="3200" i="1"/>
          </a:p>
          <a:p>
            <a:pPr marL="0" lvl="0" indent="0" algn="l" rtl="0">
              <a:spcBef>
                <a:spcPts val="640"/>
              </a:spcBef>
              <a:spcAft>
                <a:spcPts val="0"/>
              </a:spcAft>
              <a:buClr>
                <a:schemeClr val="dk1"/>
              </a:buClr>
              <a:buSzPts val="3200"/>
              <a:buNone/>
            </a:pPr>
            <a:endParaRPr sz="3200" i="1"/>
          </a:p>
          <a:p>
            <a:pPr marL="0" lvl="0" indent="0" algn="l" rtl="0">
              <a:spcBef>
                <a:spcPts val="640"/>
              </a:spcBef>
              <a:spcAft>
                <a:spcPts val="0"/>
              </a:spcAft>
              <a:buClr>
                <a:schemeClr val="dk1"/>
              </a:buClr>
              <a:buSzPts val="3200"/>
              <a:buNone/>
            </a:pPr>
            <a:r>
              <a:rPr lang="en-US" sz="3200" i="1"/>
              <a:t>Una estructura como un sistema de puntales de metal hidráulico, mecánico o de madera que sostiene los lados de una excavación y que está diseñado para evitar derrumbes.</a:t>
            </a:r>
            <a:endParaRPr sz="3200" i="1"/>
          </a:p>
        </p:txBody>
      </p:sp>
      <p:sp>
        <p:nvSpPr>
          <p:cNvPr id="404" name="Google Shape;404;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9"/>
          <p:cNvSpPr txBox="1">
            <a:spLocks noGrp="1"/>
          </p:cNvSpPr>
          <p:nvPr>
            <p:ph type="body" idx="1"/>
          </p:nvPr>
        </p:nvSpPr>
        <p:spPr>
          <a:xfrm>
            <a:off x="838199" y="1935298"/>
            <a:ext cx="6997909"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i="1"/>
              <a:t>Escudo:</a:t>
            </a:r>
            <a:endParaRPr sz="3200" i="1"/>
          </a:p>
          <a:p>
            <a:pPr marL="0" lvl="0" indent="0" algn="l" rtl="0">
              <a:spcBef>
                <a:spcPts val="640"/>
              </a:spcBef>
              <a:spcAft>
                <a:spcPts val="0"/>
              </a:spcAft>
              <a:buClr>
                <a:schemeClr val="dk1"/>
              </a:buClr>
              <a:buSzPts val="3200"/>
              <a:buNone/>
            </a:pPr>
            <a:endParaRPr sz="3200" i="1"/>
          </a:p>
          <a:p>
            <a:pPr marL="0" lvl="0" indent="0" algn="l" rtl="0">
              <a:spcBef>
                <a:spcPts val="640"/>
              </a:spcBef>
              <a:spcAft>
                <a:spcPts val="0"/>
              </a:spcAft>
              <a:buClr>
                <a:schemeClr val="dk1"/>
              </a:buClr>
              <a:buSzPts val="3200"/>
              <a:buNone/>
            </a:pPr>
            <a:r>
              <a:rPr lang="en-US" sz="3200" i="1"/>
              <a:t>una estructura que es capaz de resistir las fuerzas impuestas por un derrumbe y por lo tanto proteger a los empleados dentro de la estructura.</a:t>
            </a:r>
            <a:endParaRPr sz="3200" i="1"/>
          </a:p>
        </p:txBody>
      </p:sp>
      <p:sp>
        <p:nvSpPr>
          <p:cNvPr id="411" name="Google Shape;411;p39"/>
          <p:cNvSpPr txBox="1"/>
          <p:nvPr/>
        </p:nvSpPr>
        <p:spPr>
          <a:xfrm>
            <a:off x="7836108" y="5671453"/>
            <a:ext cx="41499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Esta imagen es cortesía de creative commons.</a:t>
            </a:r>
            <a:endParaRPr/>
          </a:p>
        </p:txBody>
      </p:sp>
      <p:sp>
        <p:nvSpPr>
          <p:cNvPr id="412" name="Google Shape;412;p39"/>
          <p:cNvSpPr txBox="1"/>
          <p:nvPr/>
        </p:nvSpPr>
        <p:spPr>
          <a:xfrm>
            <a:off x="7836108" y="5494545"/>
            <a:ext cx="30864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Esta foto de autor desconocido tiene licencia bajo  </a:t>
            </a:r>
            <a:r>
              <a:rPr lang="en-US" sz="9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CC BY-SA</a:t>
            </a:r>
            <a:endParaRPr sz="900">
              <a:solidFill>
                <a:schemeClr val="dk1"/>
              </a:solidFill>
              <a:latin typeface="Times New Roman"/>
              <a:ea typeface="Times New Roman"/>
              <a:cs typeface="Times New Roman"/>
              <a:sym typeface="Times New Roman"/>
            </a:endParaRPr>
          </a:p>
        </p:txBody>
      </p:sp>
      <p:pic>
        <p:nvPicPr>
          <p:cNvPr id="413" name="Google Shape;413;p39" descr="A trench shield being hoisted using chains."/>
          <p:cNvPicPr preferRelativeResize="0"/>
          <p:nvPr/>
        </p:nvPicPr>
        <p:blipFill rotWithShape="1">
          <a:blip r:embed="rId4">
            <a:alphaModFix/>
          </a:blip>
          <a:srcRect/>
          <a:stretch/>
        </p:blipFill>
        <p:spPr>
          <a:xfrm>
            <a:off x="7836108" y="1150805"/>
            <a:ext cx="2900892" cy="4351338"/>
          </a:xfrm>
          <a:prstGeom prst="rect">
            <a:avLst/>
          </a:prstGeom>
          <a:noFill/>
          <a:ln>
            <a:noFill/>
          </a:ln>
        </p:spPr>
      </p:pic>
      <p:sp>
        <p:nvSpPr>
          <p:cNvPr id="414" name="Google Shape;414;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415" name="Google Shape;415;p39"/>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11" name="Google Shape;111;p4"/>
          <p:cNvSpPr/>
          <p:nvPr/>
        </p:nvSpPr>
        <p:spPr>
          <a:xfrm>
            <a:off x="1361413" y="1517568"/>
            <a:ext cx="9796559" cy="384720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3200"/>
              <a:buFont typeface="Arial"/>
              <a:buChar char="•"/>
            </a:pP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Identificar</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los</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derechos de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los</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trabajadores</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y las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responsabilidades</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del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empleador</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en</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virtud</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de la Ley OSHA</a:t>
            </a:r>
            <a:endParaRPr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285750" marR="0" lvl="0" indent="-285750" algn="l" rtl="0">
              <a:spcBef>
                <a:spcPts val="1200"/>
              </a:spcBef>
              <a:spcAft>
                <a:spcPts val="0"/>
              </a:spcAft>
              <a:buClr>
                <a:schemeClr val="dk1"/>
              </a:buClr>
              <a:buSzPts val="3200"/>
              <a:buFont typeface="Arial"/>
              <a:buChar char="•"/>
            </a:pP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Definir</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más</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de 20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términos</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clave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asociados</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con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los</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peligros</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y las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protecciones</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de</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zanjas</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y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excavaciones</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t>
            </a:r>
            <a:endParaRPr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285750" marR="0" lvl="0" indent="-285750" algn="l" rtl="0">
              <a:spcBef>
                <a:spcPts val="1200"/>
              </a:spcBef>
              <a:spcAft>
                <a:spcPts val="0"/>
              </a:spcAft>
              <a:buClr>
                <a:schemeClr val="dk1"/>
              </a:buClr>
              <a:buSzPts val="3200"/>
              <a:buFont typeface="Arial"/>
              <a:buChar char="•"/>
            </a:pP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Discutir</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las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estadísticas</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de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lesiones</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y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enfermedades</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para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trabajos</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rPr>
              <a:t>de </a:t>
            </a:r>
            <a:r>
              <a:rPr lang="en-US" sz="3200" b="0" i="0" u="none" strike="noStrike" cap="none" dirty="0" err="1">
                <a:solidFill>
                  <a:schemeClr val="tx1"/>
                </a:solidFill>
                <a:latin typeface="Times New Roman" panose="02020603050405020304" pitchFamily="18" charset="0"/>
                <a:ea typeface="Calibri"/>
                <a:cs typeface="Times New Roman" panose="02020603050405020304" pitchFamily="18" charset="0"/>
                <a:sym typeface="Calibri"/>
              </a:rPr>
              <a:t>zanjas</a:t>
            </a:r>
            <a:r>
              <a:rPr lang="en-US" sz="3200" b="0"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excavación</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a:t>
            </a:r>
            <a:endParaRPr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12" name="Google Shape;112;p4"/>
          <p:cNvSpPr txBox="1">
            <a:spLocks noGrp="1"/>
          </p:cNvSpPr>
          <p:nvPr>
            <p:ph type="title"/>
          </p:nvPr>
        </p:nvSpPr>
        <p:spPr>
          <a:xfrm>
            <a:off x="909918"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Objetivos de aprendizaje</a:t>
            </a:r>
            <a:endParaRPr>
              <a:latin typeface="Arial Black"/>
              <a:ea typeface="Arial Black"/>
              <a:cs typeface="Arial Black"/>
              <a:sym typeface="Arial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422" name="Google Shape;422;p40"/>
          <p:cNvSpPr txBox="1"/>
          <p:nvPr/>
        </p:nvSpPr>
        <p:spPr>
          <a:xfrm>
            <a:off x="7647482" y="5615308"/>
            <a:ext cx="41499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Esta imagen es cortesía de creative commons.</a:t>
            </a:r>
            <a:endParaRPr/>
          </a:p>
        </p:txBody>
      </p:sp>
      <p:sp>
        <p:nvSpPr>
          <p:cNvPr id="423" name="Google Shape;423;p40"/>
          <p:cNvSpPr txBox="1"/>
          <p:nvPr/>
        </p:nvSpPr>
        <p:spPr>
          <a:xfrm>
            <a:off x="7647482" y="5439054"/>
            <a:ext cx="47271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latin typeface="Times New Roman"/>
                <a:ea typeface="Times New Roman"/>
                <a:cs typeface="Times New Roman"/>
                <a:sym typeface="Times New Roman"/>
              </a:rPr>
              <a:t> Esta foto de autor desconocido tiene licencia bajo  </a:t>
            </a:r>
            <a:r>
              <a:rPr lang="en-US" sz="9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CC BY-SA</a:t>
            </a:r>
            <a:endParaRPr sz="900">
              <a:solidFill>
                <a:schemeClr val="dk1"/>
              </a:solidFill>
              <a:latin typeface="Times New Roman"/>
              <a:ea typeface="Times New Roman"/>
              <a:cs typeface="Times New Roman"/>
              <a:sym typeface="Times New Roman"/>
            </a:endParaRPr>
          </a:p>
        </p:txBody>
      </p:sp>
      <p:pic>
        <p:nvPicPr>
          <p:cNvPr id="424" name="Google Shape;424;p40" descr="A photo demonstrating a cross brace. Labeled in the photo is &quot;Upright (when spaced) showing two vertical supports with spacing between. Wale labeled as a horizontal support. Strut (Crossbrace) labeled as outward support. Lastly &quot;Sheeting&quot; labeled as the vertical support with no spacing."/>
          <p:cNvPicPr preferRelativeResize="0"/>
          <p:nvPr/>
        </p:nvPicPr>
        <p:blipFill rotWithShape="1">
          <a:blip r:embed="rId4">
            <a:alphaModFix/>
          </a:blip>
          <a:srcRect/>
          <a:stretch/>
        </p:blipFill>
        <p:spPr>
          <a:xfrm>
            <a:off x="6855267" y="1209501"/>
            <a:ext cx="4727133" cy="4263689"/>
          </a:xfrm>
          <a:prstGeom prst="rect">
            <a:avLst/>
          </a:prstGeom>
          <a:noFill/>
          <a:ln>
            <a:noFill/>
          </a:ln>
        </p:spPr>
      </p:pic>
      <p:sp>
        <p:nvSpPr>
          <p:cNvPr id="425" name="Google Shape;425;p40"/>
          <p:cNvSpPr txBox="1">
            <a:spLocks noGrp="1"/>
          </p:cNvSpPr>
          <p:nvPr>
            <p:ph type="body" idx="1"/>
          </p:nvPr>
        </p:nvSpPr>
        <p:spPr>
          <a:xfrm>
            <a:off x="962882" y="1671424"/>
            <a:ext cx="5892385" cy="4351338"/>
          </a:xfrm>
          <a:prstGeom prst="rect">
            <a:avLst/>
          </a:prstGeom>
          <a:noFill/>
          <a:ln>
            <a:noFill/>
          </a:ln>
        </p:spPr>
        <p:txBody>
          <a:bodyPr spcFirstLastPara="1" wrap="square" lIns="91425" tIns="45700" rIns="91425" bIns="45700" anchor="t" anchorCtr="0">
            <a:normAutofit/>
          </a:bodyPr>
          <a:lstStyle/>
          <a:p>
            <a:pPr marL="0" indent="0">
              <a:spcBef>
                <a:spcPts val="0"/>
              </a:spcBef>
              <a:buSzPts val="3200"/>
              <a:buNone/>
            </a:pPr>
            <a:r>
              <a:rPr lang="en-US" sz="3200" i="1" dirty="0" err="1"/>
              <a:t>Riostra</a:t>
            </a:r>
            <a:r>
              <a:rPr lang="en-US" sz="3200" i="1" dirty="0"/>
              <a:t> </a:t>
            </a:r>
            <a:r>
              <a:rPr lang="en-US" sz="3200" i="1" dirty="0" err="1"/>
              <a:t>cruzada</a:t>
            </a:r>
            <a:r>
              <a:rPr lang="en-US" sz="3200" i="1" dirty="0"/>
              <a:t>:</a:t>
            </a:r>
            <a:endParaRPr sz="3200" i="1" dirty="0"/>
          </a:p>
          <a:p>
            <a:pPr marL="0" lvl="0" indent="0" algn="l" rtl="0">
              <a:spcBef>
                <a:spcPts val="640"/>
              </a:spcBef>
              <a:spcAft>
                <a:spcPts val="0"/>
              </a:spcAft>
              <a:buClr>
                <a:schemeClr val="dk1"/>
              </a:buClr>
              <a:buSzPts val="3200"/>
              <a:buNone/>
            </a:pPr>
            <a:endParaRPr sz="3200" i="1" dirty="0"/>
          </a:p>
          <a:p>
            <a:pPr marL="0" lvl="0" indent="0" algn="l" rtl="0">
              <a:spcBef>
                <a:spcPts val="640"/>
              </a:spcBef>
              <a:spcAft>
                <a:spcPts val="0"/>
              </a:spcAft>
              <a:buClr>
                <a:schemeClr val="dk1"/>
              </a:buClr>
              <a:buSzPts val="3200"/>
              <a:buNone/>
            </a:pPr>
            <a:r>
              <a:rPr lang="en-US" sz="3200" i="1" dirty="0"/>
              <a:t>los </a:t>
            </a:r>
            <a:r>
              <a:rPr lang="en-US" sz="3200" i="1" dirty="0" err="1"/>
              <a:t>miembros</a:t>
            </a:r>
            <a:r>
              <a:rPr lang="en-US" sz="3200" i="1" dirty="0"/>
              <a:t> </a:t>
            </a:r>
            <a:r>
              <a:rPr lang="en-US" sz="3200" i="1" dirty="0" err="1"/>
              <a:t>horizontales</a:t>
            </a:r>
            <a:r>
              <a:rPr lang="en-US" sz="3200" i="1" dirty="0"/>
              <a:t> de un </a:t>
            </a:r>
            <a:r>
              <a:rPr lang="en-US" sz="3200" i="1" dirty="0" err="1"/>
              <a:t>sistema</a:t>
            </a:r>
            <a:r>
              <a:rPr lang="en-US" sz="3200" i="1" dirty="0"/>
              <a:t> de </a:t>
            </a:r>
            <a:r>
              <a:rPr lang="en-US" sz="3200" i="1" dirty="0" err="1"/>
              <a:t>apuntalamiento</a:t>
            </a:r>
            <a:r>
              <a:rPr lang="en-US" sz="3200" i="1" dirty="0"/>
              <a:t> </a:t>
            </a:r>
            <a:r>
              <a:rPr lang="en-US" sz="3200" i="1" dirty="0" err="1"/>
              <a:t>instalado</a:t>
            </a:r>
            <a:r>
              <a:rPr lang="en-US" sz="3200" i="1" dirty="0"/>
              <a:t> </a:t>
            </a:r>
            <a:r>
              <a:rPr lang="en-US" sz="3200" i="1" dirty="0" err="1"/>
              <a:t>perpendicularmente</a:t>
            </a:r>
            <a:r>
              <a:rPr lang="en-US" sz="3200" i="1" dirty="0"/>
              <a:t> a los </a:t>
            </a:r>
            <a:r>
              <a:rPr lang="en-US" sz="3200" i="1" dirty="0" err="1"/>
              <a:t>lados</a:t>
            </a:r>
            <a:r>
              <a:rPr lang="en-US" sz="3200" i="1" dirty="0"/>
              <a:t> de la </a:t>
            </a:r>
            <a:r>
              <a:rPr lang="en-US" sz="3200" i="1" dirty="0" err="1"/>
              <a:t>excavación</a:t>
            </a:r>
            <a:r>
              <a:rPr lang="en-US" sz="3200" i="1" dirty="0"/>
              <a:t>, </a:t>
            </a:r>
            <a:r>
              <a:rPr lang="en-US" sz="3200" i="1" dirty="0" err="1"/>
              <a:t>cuyos</a:t>
            </a:r>
            <a:r>
              <a:rPr lang="en-US" sz="3200" i="1" dirty="0"/>
              <a:t> </a:t>
            </a:r>
            <a:r>
              <a:rPr lang="en-US" sz="3200" i="1" dirty="0" err="1"/>
              <a:t>extremos</a:t>
            </a:r>
            <a:r>
              <a:rPr lang="en-US" sz="3200" i="1" dirty="0"/>
              <a:t> se </a:t>
            </a:r>
            <a:r>
              <a:rPr lang="en-US" sz="3200" i="1" dirty="0" err="1"/>
              <a:t>apoyan</a:t>
            </a:r>
            <a:r>
              <a:rPr lang="en-US" sz="3200" i="1" dirty="0"/>
              <a:t> contra </a:t>
            </a:r>
            <a:r>
              <a:rPr lang="en-US" sz="3200" i="1" dirty="0" err="1">
                <a:solidFill>
                  <a:schemeClr val="tx1"/>
                </a:solidFill>
              </a:rPr>
              <a:t>miembros</a:t>
            </a:r>
            <a:r>
              <a:rPr lang="en-US" sz="3200" i="1" dirty="0">
                <a:solidFill>
                  <a:schemeClr val="tx1"/>
                </a:solidFill>
              </a:rPr>
              <a:t> </a:t>
            </a:r>
            <a:r>
              <a:rPr lang="en-US" sz="3200" i="1" dirty="0" err="1">
                <a:solidFill>
                  <a:schemeClr val="tx1"/>
                </a:solidFill>
              </a:rPr>
              <a:t>verticales</a:t>
            </a:r>
            <a:r>
              <a:rPr lang="en-US" sz="3200" i="1" dirty="0">
                <a:solidFill>
                  <a:schemeClr val="tx1"/>
                </a:solidFill>
              </a:rPr>
              <a:t> </a:t>
            </a:r>
            <a:r>
              <a:rPr lang="en-US" sz="3200" i="1" dirty="0"/>
              <a:t>o </a:t>
            </a:r>
            <a:r>
              <a:rPr lang="en-US" sz="3200" i="1" dirty="0" err="1"/>
              <a:t>largueros</a:t>
            </a:r>
            <a:r>
              <a:rPr lang="en-US" sz="3200" i="1" dirty="0"/>
              <a:t>.</a:t>
            </a:r>
            <a:endParaRPr sz="3200" i="1" dirty="0"/>
          </a:p>
        </p:txBody>
      </p:sp>
      <p:sp>
        <p:nvSpPr>
          <p:cNvPr id="426" name="Google Shape;426;p40"/>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433" name="Google Shape;433;p41"/>
          <p:cNvSpPr txBox="1"/>
          <p:nvPr/>
        </p:nvSpPr>
        <p:spPr>
          <a:xfrm>
            <a:off x="7527243" y="5594866"/>
            <a:ext cx="41499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Esta imagen es cortesía de creative commons.</a:t>
            </a:r>
            <a:endParaRPr/>
          </a:p>
        </p:txBody>
      </p:sp>
      <p:sp>
        <p:nvSpPr>
          <p:cNvPr id="434" name="Google Shape;434;p41"/>
          <p:cNvSpPr txBox="1"/>
          <p:nvPr/>
        </p:nvSpPr>
        <p:spPr>
          <a:xfrm>
            <a:off x="7527243" y="5418612"/>
            <a:ext cx="47271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Esta foto de autor desconocido tiene licencia bajo   </a:t>
            </a:r>
            <a:r>
              <a:rPr lang="en-US" sz="9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CC BY-SA</a:t>
            </a:r>
            <a:endParaRPr sz="900">
              <a:solidFill>
                <a:schemeClr val="dk1"/>
              </a:solidFill>
              <a:latin typeface="Times New Roman"/>
              <a:ea typeface="Times New Roman"/>
              <a:cs typeface="Times New Roman"/>
              <a:sym typeface="Times New Roman"/>
            </a:endParaRPr>
          </a:p>
        </p:txBody>
      </p:sp>
      <p:pic>
        <p:nvPicPr>
          <p:cNvPr id="435" name="Google Shape;435;p41" descr="A photo demonstrating a cross brace. Labeled in the photo is &quot;Upright (when spaced) showing two vertical supports with spacing between. Wale labeled as a horizontal support. Strut (Crossbrace) labeled as outward support. Lastly &quot;Sheeting&quot; labeled as the vertical support with no spacing."/>
          <p:cNvPicPr preferRelativeResize="0"/>
          <p:nvPr/>
        </p:nvPicPr>
        <p:blipFill rotWithShape="1">
          <a:blip r:embed="rId4">
            <a:alphaModFix/>
          </a:blip>
          <a:srcRect/>
          <a:stretch/>
        </p:blipFill>
        <p:spPr>
          <a:xfrm>
            <a:off x="7070126" y="1208556"/>
            <a:ext cx="4727133" cy="4263689"/>
          </a:xfrm>
          <a:prstGeom prst="rect">
            <a:avLst/>
          </a:prstGeom>
          <a:noFill/>
          <a:ln>
            <a:noFill/>
          </a:ln>
        </p:spPr>
      </p:pic>
      <p:sp>
        <p:nvSpPr>
          <p:cNvPr id="436" name="Google Shape;436;p41"/>
          <p:cNvSpPr txBox="1">
            <a:spLocks noGrp="1"/>
          </p:cNvSpPr>
          <p:nvPr>
            <p:ph type="body" idx="1"/>
          </p:nvPr>
        </p:nvSpPr>
        <p:spPr>
          <a:xfrm>
            <a:off x="838199" y="2005148"/>
            <a:ext cx="6102300" cy="4351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i="1" dirty="0"/>
              <a:t>Montante:</a:t>
            </a:r>
            <a:endParaRPr sz="3200" i="1" dirty="0"/>
          </a:p>
          <a:p>
            <a:pPr marL="0" indent="0">
              <a:spcBef>
                <a:spcPts val="640"/>
              </a:spcBef>
              <a:buSzPts val="3200"/>
              <a:buNone/>
            </a:pPr>
            <a:r>
              <a:rPr lang="en-US" sz="3200" i="1" dirty="0"/>
              <a:t>los </a:t>
            </a:r>
            <a:r>
              <a:rPr lang="en-US" sz="3200" i="1" dirty="0" err="1"/>
              <a:t>miembros</a:t>
            </a:r>
            <a:r>
              <a:rPr lang="en-US" sz="3200" i="1" dirty="0"/>
              <a:t> </a:t>
            </a:r>
            <a:r>
              <a:rPr lang="en-US" sz="3200" i="1" dirty="0" err="1"/>
              <a:t>verticales</a:t>
            </a:r>
            <a:r>
              <a:rPr lang="en-US" sz="3200" i="1" dirty="0"/>
              <a:t> de un </a:t>
            </a:r>
            <a:r>
              <a:rPr lang="en-US" sz="3200" i="1" dirty="0" err="1"/>
              <a:t>sistema</a:t>
            </a:r>
            <a:r>
              <a:rPr lang="en-US" sz="3200" i="1" dirty="0"/>
              <a:t> de </a:t>
            </a:r>
            <a:r>
              <a:rPr lang="en-US" sz="3200" i="1" dirty="0" err="1"/>
              <a:t>apuntalamiento</a:t>
            </a:r>
            <a:r>
              <a:rPr lang="en-US" sz="3200" i="1" dirty="0"/>
              <a:t> de zanjas </a:t>
            </a:r>
            <a:r>
              <a:rPr lang="en-US" sz="3200" i="1" dirty="0" err="1"/>
              <a:t>colocados</a:t>
            </a:r>
            <a:r>
              <a:rPr lang="en-US" sz="3200" i="1" dirty="0"/>
              <a:t> en </a:t>
            </a:r>
            <a:r>
              <a:rPr lang="en-US" sz="3200" i="1" dirty="0" err="1"/>
              <a:t>contacto</a:t>
            </a:r>
            <a:r>
              <a:rPr lang="en-US" sz="3200" i="1" dirty="0"/>
              <a:t> con la tierra y </a:t>
            </a:r>
            <a:r>
              <a:rPr lang="en-US" sz="3200" i="1" dirty="0" err="1"/>
              <a:t>normalmente</a:t>
            </a:r>
            <a:r>
              <a:rPr lang="en-US" sz="3200" i="1" dirty="0"/>
              <a:t> </a:t>
            </a:r>
            <a:r>
              <a:rPr lang="en-US" sz="3200" i="1" dirty="0" err="1"/>
              <a:t>colocados</a:t>
            </a:r>
            <a:r>
              <a:rPr lang="en-US" sz="3200" i="1" dirty="0"/>
              <a:t> de modo que los </a:t>
            </a:r>
            <a:r>
              <a:rPr lang="en-US" sz="3200" i="1" dirty="0" err="1"/>
              <a:t>miembros</a:t>
            </a:r>
            <a:r>
              <a:rPr lang="en-US" sz="3200" i="1" dirty="0"/>
              <a:t> </a:t>
            </a:r>
            <a:r>
              <a:rPr lang="en-US" sz="3200" i="1" dirty="0" err="1"/>
              <a:t>individuales</a:t>
            </a:r>
            <a:r>
              <a:rPr lang="en-US" sz="3200" i="1" dirty="0"/>
              <a:t> no </a:t>
            </a:r>
            <a:r>
              <a:rPr lang="en-US" sz="3200" i="1" dirty="0" err="1"/>
              <a:t>entren</a:t>
            </a:r>
            <a:r>
              <a:rPr lang="en-US" sz="3200" i="1" dirty="0"/>
              <a:t> en </a:t>
            </a:r>
            <a:r>
              <a:rPr lang="en-US" sz="3200" i="1" dirty="0" err="1"/>
              <a:t>contacto</a:t>
            </a:r>
            <a:r>
              <a:rPr lang="en-US" sz="3200" i="1" dirty="0"/>
              <a:t> entre </a:t>
            </a:r>
            <a:r>
              <a:rPr lang="en-US" sz="3200" i="1" dirty="0" err="1"/>
              <a:t>sí</a:t>
            </a:r>
            <a:r>
              <a:rPr lang="en-US" sz="3200" i="1" dirty="0"/>
              <a:t>.</a:t>
            </a:r>
            <a:endParaRPr sz="3200" i="1" dirty="0"/>
          </a:p>
        </p:txBody>
      </p:sp>
      <p:sp>
        <p:nvSpPr>
          <p:cNvPr id="437" name="Google Shape;437;p41"/>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444" name="Google Shape;444;p42"/>
          <p:cNvSpPr txBox="1"/>
          <p:nvPr/>
        </p:nvSpPr>
        <p:spPr>
          <a:xfrm>
            <a:off x="7995050" y="5594866"/>
            <a:ext cx="41499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Esta imagen es cortesía de creative commons.</a:t>
            </a:r>
            <a:endParaRPr/>
          </a:p>
        </p:txBody>
      </p:sp>
      <p:sp>
        <p:nvSpPr>
          <p:cNvPr id="445" name="Google Shape;445;p42"/>
          <p:cNvSpPr txBox="1"/>
          <p:nvPr/>
        </p:nvSpPr>
        <p:spPr>
          <a:xfrm>
            <a:off x="7999516" y="5418612"/>
            <a:ext cx="47271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 Esta foto de autor desconocido tiene licencia bajo  </a:t>
            </a:r>
            <a:r>
              <a:rPr lang="en-US" sz="9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CC BY-SA</a:t>
            </a:r>
            <a:endParaRPr sz="900">
              <a:solidFill>
                <a:schemeClr val="dk1"/>
              </a:solidFill>
              <a:latin typeface="Times New Roman"/>
              <a:ea typeface="Times New Roman"/>
              <a:cs typeface="Times New Roman"/>
              <a:sym typeface="Times New Roman"/>
            </a:endParaRPr>
          </a:p>
        </p:txBody>
      </p:sp>
      <p:pic>
        <p:nvPicPr>
          <p:cNvPr id="446" name="Google Shape;446;p42" descr="A photo demonstrating a cross brace. Labeled in the photo is &quot;Upright (when spaced) showing two vertical supports with spacing between. Wale labeled as a horizontal support. Strut (Crossbrace) labeled as outward support. Lastly &quot;Sheeting&quot; labeled as the vertical support with no spacing."/>
          <p:cNvPicPr preferRelativeResize="0"/>
          <p:nvPr/>
        </p:nvPicPr>
        <p:blipFill rotWithShape="1">
          <a:blip r:embed="rId4">
            <a:alphaModFix/>
          </a:blip>
          <a:srcRect/>
          <a:stretch/>
        </p:blipFill>
        <p:spPr>
          <a:xfrm>
            <a:off x="7070126" y="1208556"/>
            <a:ext cx="4727133" cy="4263689"/>
          </a:xfrm>
          <a:prstGeom prst="rect">
            <a:avLst/>
          </a:prstGeom>
          <a:noFill/>
          <a:ln>
            <a:noFill/>
          </a:ln>
        </p:spPr>
      </p:pic>
      <p:sp>
        <p:nvSpPr>
          <p:cNvPr id="447" name="Google Shape;447;p42"/>
          <p:cNvSpPr txBox="1">
            <a:spLocks noGrp="1"/>
          </p:cNvSpPr>
          <p:nvPr>
            <p:ph type="body" idx="1"/>
          </p:nvPr>
        </p:nvSpPr>
        <p:spPr>
          <a:xfrm>
            <a:off x="806449" y="1840048"/>
            <a:ext cx="6462011"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i="1" dirty="0" err="1">
                <a:solidFill>
                  <a:schemeClr val="tx1"/>
                </a:solidFill>
              </a:rPr>
              <a:t>Riostras</a:t>
            </a:r>
            <a:r>
              <a:rPr lang="en-US" sz="3200" i="1" dirty="0">
                <a:solidFill>
                  <a:schemeClr val="tx1"/>
                </a:solidFill>
              </a:rPr>
              <a:t>:</a:t>
            </a:r>
            <a:endParaRPr sz="3200" i="1" dirty="0">
              <a:solidFill>
                <a:schemeClr val="tx1"/>
              </a:solidFill>
            </a:endParaRPr>
          </a:p>
          <a:p>
            <a:pPr marL="0" lvl="0" indent="0" algn="l" rtl="0">
              <a:spcBef>
                <a:spcPts val="640"/>
              </a:spcBef>
              <a:spcAft>
                <a:spcPts val="0"/>
              </a:spcAft>
              <a:buClr>
                <a:schemeClr val="dk1"/>
              </a:buClr>
              <a:buSzPts val="3200"/>
              <a:buNone/>
            </a:pPr>
            <a:endParaRPr sz="3200" i="1" dirty="0">
              <a:solidFill>
                <a:schemeClr val="tx1"/>
              </a:solidFill>
            </a:endParaRPr>
          </a:p>
          <a:p>
            <a:pPr marL="0" lvl="0" indent="0" algn="l" rtl="0">
              <a:spcBef>
                <a:spcPts val="640"/>
              </a:spcBef>
              <a:spcAft>
                <a:spcPts val="0"/>
              </a:spcAft>
              <a:buClr>
                <a:schemeClr val="dk1"/>
              </a:buClr>
              <a:buSzPts val="3200"/>
              <a:buNone/>
            </a:pPr>
            <a:r>
              <a:rPr lang="en-US" sz="3200" i="1" dirty="0" err="1">
                <a:solidFill>
                  <a:schemeClr val="tx1"/>
                </a:solidFill>
              </a:rPr>
              <a:t>elementos</a:t>
            </a:r>
            <a:r>
              <a:rPr lang="en-US" sz="3200" i="1" dirty="0">
                <a:solidFill>
                  <a:schemeClr val="tx1"/>
                </a:solidFill>
              </a:rPr>
              <a:t> </a:t>
            </a:r>
            <a:r>
              <a:rPr lang="en-US" sz="3200" i="1" dirty="0" err="1">
                <a:solidFill>
                  <a:schemeClr val="tx1"/>
                </a:solidFill>
              </a:rPr>
              <a:t>horizontales</a:t>
            </a:r>
            <a:r>
              <a:rPr lang="en-US" sz="3200" i="1" dirty="0">
                <a:solidFill>
                  <a:schemeClr val="tx1"/>
                </a:solidFill>
              </a:rPr>
              <a:t> de un </a:t>
            </a:r>
            <a:r>
              <a:rPr lang="en-US" sz="3200" i="1" dirty="0" err="1">
                <a:solidFill>
                  <a:schemeClr val="tx1"/>
                </a:solidFill>
              </a:rPr>
              <a:t>sistema</a:t>
            </a:r>
            <a:r>
              <a:rPr lang="en-US" sz="3200" i="1" dirty="0">
                <a:solidFill>
                  <a:schemeClr val="tx1"/>
                </a:solidFill>
              </a:rPr>
              <a:t> de </a:t>
            </a:r>
            <a:r>
              <a:rPr lang="en-US" sz="3200" i="1" dirty="0" err="1">
                <a:solidFill>
                  <a:schemeClr val="tx1"/>
                </a:solidFill>
              </a:rPr>
              <a:t>apuntalamiento</a:t>
            </a:r>
            <a:r>
              <a:rPr lang="en-US" sz="3200" i="1" dirty="0">
                <a:solidFill>
                  <a:schemeClr val="tx1"/>
                </a:solidFill>
              </a:rPr>
              <a:t> </a:t>
            </a:r>
            <a:r>
              <a:rPr lang="en-US" sz="3200" i="1" dirty="0" err="1">
                <a:solidFill>
                  <a:schemeClr val="tx1"/>
                </a:solidFill>
              </a:rPr>
              <a:t>colocados</a:t>
            </a:r>
            <a:r>
              <a:rPr lang="en-US" sz="3200" i="1" dirty="0">
                <a:solidFill>
                  <a:schemeClr val="tx1"/>
                </a:solidFill>
              </a:rPr>
              <a:t> </a:t>
            </a:r>
            <a:r>
              <a:rPr lang="en-US" sz="3200" i="1" dirty="0" err="1">
                <a:solidFill>
                  <a:schemeClr val="tx1"/>
                </a:solidFill>
              </a:rPr>
              <a:t>paralelos</a:t>
            </a:r>
            <a:r>
              <a:rPr lang="en-US" sz="3200" i="1" dirty="0">
                <a:solidFill>
                  <a:schemeClr val="tx1"/>
                </a:solidFill>
              </a:rPr>
              <a:t> al </a:t>
            </a:r>
            <a:r>
              <a:rPr lang="en-US" sz="3200" i="1" dirty="0" err="1">
                <a:solidFill>
                  <a:schemeClr val="tx1"/>
                </a:solidFill>
              </a:rPr>
              <a:t>frente</a:t>
            </a:r>
            <a:r>
              <a:rPr lang="en-US" sz="3200" i="1" dirty="0">
                <a:solidFill>
                  <a:schemeClr val="tx1"/>
                </a:solidFill>
              </a:rPr>
              <a:t> de </a:t>
            </a:r>
            <a:r>
              <a:rPr lang="en-US" sz="3200" i="1" dirty="0" err="1">
                <a:solidFill>
                  <a:schemeClr val="tx1"/>
                </a:solidFill>
              </a:rPr>
              <a:t>excavación</a:t>
            </a:r>
            <a:r>
              <a:rPr lang="en-US" sz="3200" i="1" dirty="0">
                <a:solidFill>
                  <a:schemeClr val="tx1"/>
                </a:solidFill>
              </a:rPr>
              <a:t> </a:t>
            </a:r>
            <a:r>
              <a:rPr lang="en-US" sz="3200" i="1" dirty="0" err="1">
                <a:solidFill>
                  <a:schemeClr val="tx1"/>
                </a:solidFill>
              </a:rPr>
              <a:t>cuyos</a:t>
            </a:r>
            <a:r>
              <a:rPr lang="en-US" sz="3200" i="1" dirty="0">
                <a:solidFill>
                  <a:schemeClr val="tx1"/>
                </a:solidFill>
              </a:rPr>
              <a:t> </a:t>
            </a:r>
            <a:r>
              <a:rPr lang="en-US" sz="3200" i="1" dirty="0" err="1">
                <a:solidFill>
                  <a:schemeClr val="tx1"/>
                </a:solidFill>
              </a:rPr>
              <a:t>lados</a:t>
            </a:r>
            <a:r>
              <a:rPr lang="en-US" sz="3200" i="1" dirty="0">
                <a:solidFill>
                  <a:schemeClr val="tx1"/>
                </a:solidFill>
              </a:rPr>
              <a:t> se </a:t>
            </a:r>
            <a:r>
              <a:rPr lang="en-US" sz="3200" i="1" dirty="0" err="1">
                <a:solidFill>
                  <a:schemeClr val="tx1"/>
                </a:solidFill>
              </a:rPr>
              <a:t>apoyan</a:t>
            </a:r>
            <a:r>
              <a:rPr lang="en-US" sz="3200" i="1" dirty="0">
                <a:solidFill>
                  <a:schemeClr val="tx1"/>
                </a:solidFill>
              </a:rPr>
              <a:t> contra </a:t>
            </a:r>
            <a:r>
              <a:rPr lang="en-US" sz="3200" i="1" dirty="0" err="1">
                <a:solidFill>
                  <a:schemeClr val="tx1"/>
                </a:solidFill>
              </a:rPr>
              <a:t>los</a:t>
            </a:r>
            <a:r>
              <a:rPr lang="en-US" sz="3200" i="1" dirty="0">
                <a:solidFill>
                  <a:schemeClr val="tx1"/>
                </a:solidFill>
              </a:rPr>
              <a:t> </a:t>
            </a:r>
            <a:r>
              <a:rPr lang="en-US" sz="3200" i="1" dirty="0" err="1">
                <a:solidFill>
                  <a:schemeClr val="tx1"/>
                </a:solidFill>
              </a:rPr>
              <a:t>miembros</a:t>
            </a:r>
            <a:r>
              <a:rPr lang="en-US" sz="3200" i="1" dirty="0">
                <a:solidFill>
                  <a:schemeClr val="tx1"/>
                </a:solidFill>
              </a:rPr>
              <a:t> </a:t>
            </a:r>
            <a:r>
              <a:rPr lang="en-US" sz="3200" i="1" dirty="0" err="1"/>
              <a:t>verticales</a:t>
            </a:r>
            <a:r>
              <a:rPr lang="en-US" sz="3200" i="1" dirty="0"/>
              <a:t> del </a:t>
            </a:r>
            <a:r>
              <a:rPr lang="en-US" sz="3200" i="1" dirty="0" err="1"/>
              <a:t>sistema</a:t>
            </a:r>
            <a:r>
              <a:rPr lang="en-US" sz="3200" i="1" dirty="0"/>
              <a:t> de </a:t>
            </a:r>
            <a:r>
              <a:rPr lang="en-US" sz="3200" i="1" dirty="0" err="1"/>
              <a:t>apuntalamiento</a:t>
            </a:r>
            <a:r>
              <a:rPr lang="en-US" sz="3200" i="1" dirty="0"/>
              <a:t> o tierra.</a:t>
            </a:r>
            <a:endParaRPr sz="3200" i="1" dirty="0"/>
          </a:p>
        </p:txBody>
      </p:sp>
      <p:sp>
        <p:nvSpPr>
          <p:cNvPr id="448" name="Google Shape;448;p42"/>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3"/>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 </a:t>
            </a:r>
            <a:endParaRPr>
              <a:latin typeface="Arial Black"/>
              <a:ea typeface="Arial Black"/>
              <a:cs typeface="Arial Black"/>
              <a:sym typeface="Arial Black"/>
            </a:endParaRPr>
          </a:p>
        </p:txBody>
      </p:sp>
      <p:sp>
        <p:nvSpPr>
          <p:cNvPr id="455" name="Google Shape;455;p43"/>
          <p:cNvSpPr txBox="1">
            <a:spLocks noGrp="1"/>
          </p:cNvSpPr>
          <p:nvPr>
            <p:ph type="body" idx="1"/>
          </p:nvPr>
        </p:nvSpPr>
        <p:spPr>
          <a:xfrm>
            <a:off x="901287" y="2005023"/>
            <a:ext cx="10389300" cy="4351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i="1" dirty="0" err="1">
                <a:solidFill>
                  <a:schemeClr val="tx1"/>
                </a:solidFill>
              </a:rPr>
              <a:t>Desconexión</a:t>
            </a:r>
            <a:r>
              <a:rPr lang="en-US" sz="3200" i="1" dirty="0">
                <a:solidFill>
                  <a:schemeClr val="tx1"/>
                </a:solidFill>
              </a:rPr>
              <a:t>:</a:t>
            </a:r>
            <a:endParaRPr sz="3200" i="1" dirty="0">
              <a:solidFill>
                <a:schemeClr val="tx1"/>
              </a:solidFill>
            </a:endParaRPr>
          </a:p>
          <a:p>
            <a:pPr marL="0" lvl="0" indent="0" algn="l" rtl="0">
              <a:spcBef>
                <a:spcPts val="640"/>
              </a:spcBef>
              <a:spcAft>
                <a:spcPts val="0"/>
              </a:spcAft>
              <a:buClr>
                <a:schemeClr val="dk1"/>
              </a:buClr>
              <a:buSzPts val="3200"/>
              <a:buNone/>
            </a:pPr>
            <a:endParaRPr sz="3200" i="1" dirty="0">
              <a:solidFill>
                <a:schemeClr val="tx1"/>
              </a:solidFill>
            </a:endParaRPr>
          </a:p>
          <a:p>
            <a:pPr marL="0" indent="0">
              <a:spcBef>
                <a:spcPts val="640"/>
              </a:spcBef>
              <a:buSzPts val="3200"/>
              <a:buNone/>
            </a:pPr>
            <a:r>
              <a:rPr lang="en-US" sz="3200" i="1" dirty="0">
                <a:solidFill>
                  <a:schemeClr val="tx1"/>
                </a:solidFill>
              </a:rPr>
              <a:t>La </a:t>
            </a:r>
            <a:r>
              <a:rPr lang="en-US" sz="3200" i="1" dirty="0" err="1">
                <a:solidFill>
                  <a:schemeClr val="tx1"/>
                </a:solidFill>
              </a:rPr>
              <a:t>liberación</a:t>
            </a:r>
            <a:r>
              <a:rPr lang="en-US" sz="3200" i="1" dirty="0">
                <a:solidFill>
                  <a:schemeClr val="tx1"/>
                </a:solidFill>
              </a:rPr>
              <a:t> accidental o </a:t>
            </a:r>
            <a:r>
              <a:rPr lang="en-US" sz="3200" i="1" dirty="0" err="1">
                <a:solidFill>
                  <a:schemeClr val="tx1"/>
                </a:solidFill>
              </a:rPr>
              <a:t>fracaso</a:t>
            </a:r>
            <a:r>
              <a:rPr lang="en-US" sz="3200" i="1" dirty="0">
                <a:solidFill>
                  <a:schemeClr val="tx1"/>
                </a:solidFill>
              </a:rPr>
              <a:t> de </a:t>
            </a:r>
            <a:r>
              <a:rPr lang="en-US" sz="3200" i="1" dirty="0"/>
              <a:t>un </a:t>
            </a:r>
            <a:r>
              <a:rPr lang="en-US" sz="3200" i="1" dirty="0" err="1"/>
              <a:t>refuerzo</a:t>
            </a:r>
            <a:r>
              <a:rPr lang="en-US" sz="3200" i="1" dirty="0"/>
              <a:t> transversal.</a:t>
            </a:r>
          </a:p>
        </p:txBody>
      </p:sp>
      <p:sp>
        <p:nvSpPr>
          <p:cNvPr id="456" name="Google Shape;456;p4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4"/>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
        <p:nvSpPr>
          <p:cNvPr id="463" name="Google Shape;463;p44"/>
          <p:cNvSpPr txBox="1">
            <a:spLocks noGrp="1"/>
          </p:cNvSpPr>
          <p:nvPr>
            <p:ph type="body" idx="1"/>
          </p:nvPr>
        </p:nvSpPr>
        <p:spPr>
          <a:xfrm>
            <a:off x="838199" y="1951173"/>
            <a:ext cx="10389433"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i="1" dirty="0" err="1"/>
              <a:t>Falla</a:t>
            </a:r>
            <a:r>
              <a:rPr lang="en-US" sz="3200" i="1" dirty="0"/>
              <a:t>:</a:t>
            </a:r>
            <a:endParaRPr sz="3200" i="1" dirty="0"/>
          </a:p>
          <a:p>
            <a:pPr marL="0" lvl="0" indent="0" algn="l" rtl="0">
              <a:spcBef>
                <a:spcPts val="640"/>
              </a:spcBef>
              <a:spcAft>
                <a:spcPts val="0"/>
              </a:spcAft>
              <a:buClr>
                <a:schemeClr val="dk1"/>
              </a:buClr>
              <a:buSzPts val="3200"/>
              <a:buNone/>
            </a:pPr>
            <a:endParaRPr sz="3200" i="1" dirty="0"/>
          </a:p>
          <a:p>
            <a:pPr marL="0" lvl="0" indent="0" algn="l" rtl="0">
              <a:spcBef>
                <a:spcPts val="640"/>
              </a:spcBef>
              <a:spcAft>
                <a:spcPts val="0"/>
              </a:spcAft>
              <a:buClr>
                <a:schemeClr val="dk1"/>
              </a:buClr>
              <a:buSzPts val="3200"/>
              <a:buNone/>
            </a:pPr>
            <a:r>
              <a:rPr lang="en-US" sz="3200" i="1" dirty="0"/>
              <a:t>la </a:t>
            </a:r>
            <a:r>
              <a:rPr lang="en-US" sz="3200" i="1" dirty="0" err="1"/>
              <a:t>rotura</a:t>
            </a:r>
            <a:r>
              <a:rPr lang="en-US" sz="3200" i="1" dirty="0"/>
              <a:t>, </a:t>
            </a:r>
            <a:r>
              <a:rPr lang="en-US" sz="3200" i="1" dirty="0" err="1"/>
              <a:t>desplazamiento</a:t>
            </a:r>
            <a:r>
              <a:rPr lang="en-US" sz="3200" i="1" dirty="0"/>
              <a:t> o </a:t>
            </a:r>
            <a:r>
              <a:rPr lang="en-US" sz="3200" i="1" dirty="0" err="1"/>
              <a:t>deformación</a:t>
            </a:r>
            <a:r>
              <a:rPr lang="en-US" sz="3200" i="1" dirty="0"/>
              <a:t> </a:t>
            </a:r>
            <a:r>
              <a:rPr lang="en-US" sz="3200" i="1" dirty="0" err="1"/>
              <a:t>permanente</a:t>
            </a:r>
            <a:r>
              <a:rPr lang="en-US" sz="3200" i="1" dirty="0"/>
              <a:t> de un </a:t>
            </a:r>
            <a:r>
              <a:rPr lang="en-US" sz="3200" i="1" dirty="0" err="1"/>
              <a:t>miembro</a:t>
            </a:r>
            <a:r>
              <a:rPr lang="en-US" sz="3200" i="1" dirty="0"/>
              <a:t> </a:t>
            </a:r>
            <a:r>
              <a:rPr lang="en-US" sz="3200" i="1" dirty="0" err="1"/>
              <a:t>estructural</a:t>
            </a:r>
            <a:r>
              <a:rPr lang="en-US" sz="3200" i="1" dirty="0"/>
              <a:t> o </a:t>
            </a:r>
            <a:r>
              <a:rPr lang="en-US" sz="3200" i="1" dirty="0" err="1">
                <a:solidFill>
                  <a:schemeClr val="tx1"/>
                </a:solidFill>
              </a:rPr>
              <a:t>conexión</a:t>
            </a:r>
            <a:r>
              <a:rPr lang="en-US" sz="3200" i="1" dirty="0">
                <a:solidFill>
                  <a:schemeClr val="tx1"/>
                </a:solidFill>
              </a:rPr>
              <a:t> a fin de </a:t>
            </a:r>
            <a:r>
              <a:rPr lang="en-US" sz="3200" i="1" dirty="0" err="1">
                <a:solidFill>
                  <a:schemeClr val="tx1"/>
                </a:solidFill>
              </a:rPr>
              <a:t>reducir</a:t>
            </a:r>
            <a:r>
              <a:rPr lang="en-US" sz="3200" i="1" dirty="0">
                <a:solidFill>
                  <a:schemeClr val="tx1"/>
                </a:solidFill>
              </a:rPr>
              <a:t> </a:t>
            </a:r>
            <a:r>
              <a:rPr lang="en-US" sz="3200" i="1" dirty="0" err="1">
                <a:solidFill>
                  <a:schemeClr val="tx1"/>
                </a:solidFill>
              </a:rPr>
              <a:t>su</a:t>
            </a:r>
            <a:r>
              <a:rPr lang="en-US" sz="3200" i="1" dirty="0">
                <a:solidFill>
                  <a:schemeClr val="tx1"/>
                </a:solidFill>
              </a:rPr>
              <a:t> </a:t>
            </a:r>
            <a:r>
              <a:rPr lang="en-US" sz="3200" i="1" dirty="0" err="1">
                <a:solidFill>
                  <a:schemeClr val="tx1"/>
                </a:solidFill>
              </a:rPr>
              <a:t>integridad</a:t>
            </a:r>
            <a:r>
              <a:rPr lang="en-US" sz="3200" i="1" dirty="0">
                <a:solidFill>
                  <a:schemeClr val="tx1"/>
                </a:solidFill>
              </a:rPr>
              <a:t> </a:t>
            </a:r>
            <a:r>
              <a:rPr lang="en-US" sz="3200" i="1" dirty="0" err="1">
                <a:solidFill>
                  <a:schemeClr val="tx1"/>
                </a:solidFill>
              </a:rPr>
              <a:t>estructural</a:t>
            </a:r>
            <a:r>
              <a:rPr lang="en-US" sz="3200" i="1" dirty="0">
                <a:solidFill>
                  <a:schemeClr val="tx1"/>
                </a:solidFill>
              </a:rPr>
              <a:t> y </a:t>
            </a:r>
            <a:r>
              <a:rPr lang="en-US" sz="3200" i="1" dirty="0" err="1">
                <a:solidFill>
                  <a:schemeClr val="tx1"/>
                </a:solidFill>
              </a:rPr>
              <a:t>sus</a:t>
            </a:r>
            <a:r>
              <a:rPr lang="en-US" sz="3200" i="1" dirty="0">
                <a:solidFill>
                  <a:schemeClr val="tx1"/>
                </a:solidFill>
              </a:rPr>
              <a:t> </a:t>
            </a:r>
            <a:r>
              <a:rPr lang="en-US" sz="3200" i="1" dirty="0" err="1">
                <a:solidFill>
                  <a:schemeClr val="tx1"/>
                </a:solidFill>
              </a:rPr>
              <a:t>capacidades</a:t>
            </a:r>
            <a:r>
              <a:rPr lang="en-US" sz="3200" i="1" dirty="0">
                <a:solidFill>
                  <a:schemeClr val="tx1"/>
                </a:solidFill>
              </a:rPr>
              <a:t> de </a:t>
            </a:r>
            <a:r>
              <a:rPr lang="en-US" sz="3200" i="1" dirty="0" err="1">
                <a:solidFill>
                  <a:schemeClr val="tx1"/>
                </a:solidFill>
              </a:rPr>
              <a:t>apoyo</a:t>
            </a:r>
            <a:r>
              <a:rPr lang="en-US" sz="3200" i="1" dirty="0"/>
              <a:t>.</a:t>
            </a:r>
            <a:endParaRPr sz="3200" i="1" dirty="0"/>
          </a:p>
        </p:txBody>
      </p:sp>
      <p:sp>
        <p:nvSpPr>
          <p:cNvPr id="464" name="Google Shape;464;p4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471" name="Google Shape;471;p45" descr="A photo showing the face (vertical or inclined earth)  of an excavation work."/>
          <p:cNvPicPr preferRelativeResize="0"/>
          <p:nvPr/>
        </p:nvPicPr>
        <p:blipFill rotWithShape="1">
          <a:blip r:embed="rId3">
            <a:alphaModFix/>
          </a:blip>
          <a:srcRect t="14093"/>
          <a:stretch/>
        </p:blipFill>
        <p:spPr>
          <a:xfrm>
            <a:off x="7130415" y="1308080"/>
            <a:ext cx="3844528" cy="4040610"/>
          </a:xfrm>
          <a:prstGeom prst="rect">
            <a:avLst/>
          </a:prstGeom>
          <a:noFill/>
          <a:ln>
            <a:noFill/>
          </a:ln>
        </p:spPr>
      </p:pic>
      <p:sp>
        <p:nvSpPr>
          <p:cNvPr id="472" name="Google Shape;472;p45"/>
          <p:cNvSpPr txBox="1"/>
          <p:nvPr/>
        </p:nvSpPr>
        <p:spPr>
          <a:xfrm>
            <a:off x="7419925" y="5513314"/>
            <a:ext cx="41499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Esta imagen es cortesía de Creative Commons.</a:t>
            </a:r>
            <a:endParaRPr/>
          </a:p>
        </p:txBody>
      </p:sp>
      <p:sp>
        <p:nvSpPr>
          <p:cNvPr id="473" name="Google Shape;473;p45"/>
          <p:cNvSpPr txBox="1"/>
          <p:nvPr/>
        </p:nvSpPr>
        <p:spPr>
          <a:xfrm>
            <a:off x="7410324" y="5348690"/>
            <a:ext cx="38445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Esta foto de autor desconocido tiene licencia bajo </a:t>
            </a:r>
            <a:r>
              <a:rPr lang="en-US" sz="900" u="sng">
                <a:solidFill>
                  <a:schemeClr val="dk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CC BY-SA</a:t>
            </a:r>
            <a:endParaRPr sz="900">
              <a:solidFill>
                <a:schemeClr val="dk1"/>
              </a:solidFill>
              <a:latin typeface="Times New Roman"/>
              <a:ea typeface="Times New Roman"/>
              <a:cs typeface="Times New Roman"/>
              <a:sym typeface="Times New Roman"/>
            </a:endParaRPr>
          </a:p>
        </p:txBody>
      </p:sp>
      <p:cxnSp>
        <p:nvCxnSpPr>
          <p:cNvPr id="474" name="Google Shape;474;p45" descr="An arrow pointing out the face (vertical or inclined earth) of an excavation work."/>
          <p:cNvCxnSpPr/>
          <p:nvPr/>
        </p:nvCxnSpPr>
        <p:spPr>
          <a:xfrm rot="10800000" flipH="1">
            <a:off x="7863346" y="4309440"/>
            <a:ext cx="894638" cy="814015"/>
          </a:xfrm>
          <a:prstGeom prst="straightConnector1">
            <a:avLst/>
          </a:prstGeom>
          <a:noFill/>
          <a:ln w="38100" cap="flat" cmpd="sng">
            <a:solidFill>
              <a:srgbClr val="FF0000"/>
            </a:solidFill>
            <a:prstDash val="solid"/>
            <a:round/>
            <a:headEnd type="none" w="sm" len="sm"/>
            <a:tailEnd type="triangle" w="med" len="med"/>
          </a:ln>
        </p:spPr>
      </p:cxnSp>
      <p:cxnSp>
        <p:nvCxnSpPr>
          <p:cNvPr id="475" name="Google Shape;475;p45" descr="An arrow pointing out the face (vertical or inclined earth) of an excavation work."/>
          <p:cNvCxnSpPr/>
          <p:nvPr/>
        </p:nvCxnSpPr>
        <p:spPr>
          <a:xfrm rot="10800000" flipH="1">
            <a:off x="8757984" y="2894959"/>
            <a:ext cx="894638" cy="814015"/>
          </a:xfrm>
          <a:prstGeom prst="straightConnector1">
            <a:avLst/>
          </a:prstGeom>
          <a:noFill/>
          <a:ln w="38100" cap="flat" cmpd="sng">
            <a:solidFill>
              <a:srgbClr val="FF0000"/>
            </a:solidFill>
            <a:prstDash val="solid"/>
            <a:round/>
            <a:headEnd type="none" w="sm" len="sm"/>
            <a:tailEnd type="triangle" w="med" len="med"/>
          </a:ln>
        </p:spPr>
      </p:cxnSp>
      <p:cxnSp>
        <p:nvCxnSpPr>
          <p:cNvPr id="476" name="Google Shape;476;p45" descr="An arrow pointing out the face (vertical or inclined earth) of an excavation work."/>
          <p:cNvCxnSpPr/>
          <p:nvPr/>
        </p:nvCxnSpPr>
        <p:spPr>
          <a:xfrm rot="10800000" flipH="1">
            <a:off x="6687756" y="2880748"/>
            <a:ext cx="894638" cy="814015"/>
          </a:xfrm>
          <a:prstGeom prst="straightConnector1">
            <a:avLst/>
          </a:prstGeom>
          <a:noFill/>
          <a:ln w="38100" cap="flat" cmpd="sng">
            <a:solidFill>
              <a:srgbClr val="FF0000"/>
            </a:solidFill>
            <a:prstDash val="solid"/>
            <a:round/>
            <a:headEnd type="none" w="sm" len="sm"/>
            <a:tailEnd type="triangle" w="med" len="med"/>
          </a:ln>
        </p:spPr>
      </p:cxnSp>
      <p:sp>
        <p:nvSpPr>
          <p:cNvPr id="477" name="Google Shape;477;p45"/>
          <p:cNvSpPr txBox="1">
            <a:spLocks noGrp="1"/>
          </p:cNvSpPr>
          <p:nvPr>
            <p:ph type="body" idx="1"/>
          </p:nvPr>
        </p:nvSpPr>
        <p:spPr>
          <a:xfrm>
            <a:off x="838200" y="1951173"/>
            <a:ext cx="6012306"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i="1" dirty="0" err="1">
                <a:solidFill>
                  <a:schemeClr val="tx1"/>
                </a:solidFill>
              </a:rPr>
              <a:t>Caras</a:t>
            </a:r>
            <a:r>
              <a:rPr lang="en-US" sz="3200" i="1" dirty="0">
                <a:solidFill>
                  <a:schemeClr val="tx1"/>
                </a:solidFill>
              </a:rPr>
              <a:t> o </a:t>
            </a:r>
            <a:r>
              <a:rPr lang="en-US" sz="3200" i="1" dirty="0" err="1">
                <a:solidFill>
                  <a:schemeClr val="tx1"/>
                </a:solidFill>
              </a:rPr>
              <a:t>lados</a:t>
            </a:r>
            <a:r>
              <a:rPr lang="en-US" sz="3200" i="1" dirty="0">
                <a:solidFill>
                  <a:schemeClr val="tx1"/>
                </a:solidFill>
              </a:rPr>
              <a:t>:</a:t>
            </a:r>
            <a:endParaRPr sz="3200" i="1" dirty="0">
              <a:solidFill>
                <a:schemeClr val="tx1"/>
              </a:solidFill>
            </a:endParaRPr>
          </a:p>
          <a:p>
            <a:pPr marL="0" lvl="0" indent="0" algn="l" rtl="0">
              <a:spcBef>
                <a:spcPts val="640"/>
              </a:spcBef>
              <a:spcAft>
                <a:spcPts val="0"/>
              </a:spcAft>
              <a:buClr>
                <a:schemeClr val="dk1"/>
              </a:buClr>
              <a:buSzPts val="3200"/>
              <a:buNone/>
            </a:pPr>
            <a:endParaRPr sz="3200" i="1" dirty="0">
              <a:solidFill>
                <a:schemeClr val="tx1"/>
              </a:solidFill>
            </a:endParaRPr>
          </a:p>
          <a:p>
            <a:pPr marL="0" lvl="0" indent="0" algn="l" rtl="0">
              <a:spcBef>
                <a:spcPts val="640"/>
              </a:spcBef>
              <a:spcAft>
                <a:spcPts val="0"/>
              </a:spcAft>
              <a:buClr>
                <a:schemeClr val="dk1"/>
              </a:buClr>
              <a:buSzPts val="3200"/>
              <a:buNone/>
            </a:pPr>
            <a:r>
              <a:rPr lang="en-US" sz="3200" i="1" dirty="0">
                <a:solidFill>
                  <a:schemeClr val="tx1"/>
                </a:solidFill>
              </a:rPr>
              <a:t>las superficies de </a:t>
            </a:r>
            <a:r>
              <a:rPr lang="en-US" sz="3200" i="1" dirty="0" err="1">
                <a:solidFill>
                  <a:schemeClr val="tx1"/>
                </a:solidFill>
              </a:rPr>
              <a:t>tierra</a:t>
            </a:r>
            <a:r>
              <a:rPr lang="en-US" sz="3200" i="1" dirty="0">
                <a:solidFill>
                  <a:schemeClr val="tx1"/>
                </a:solidFill>
              </a:rPr>
              <a:t> verticals o </a:t>
            </a:r>
            <a:r>
              <a:rPr lang="en-US" sz="3200" i="1" dirty="0" err="1">
                <a:solidFill>
                  <a:schemeClr val="tx1"/>
                </a:solidFill>
              </a:rPr>
              <a:t>inclinadas</a:t>
            </a:r>
            <a:r>
              <a:rPr lang="en-US" sz="3200" i="1" dirty="0">
                <a:solidFill>
                  <a:schemeClr val="tx1"/>
                </a:solidFill>
              </a:rPr>
              <a:t> </a:t>
            </a:r>
            <a:r>
              <a:rPr lang="en-US" sz="3200" i="1" dirty="0" err="1">
                <a:solidFill>
                  <a:schemeClr val="tx1"/>
                </a:solidFill>
              </a:rPr>
              <a:t>formadas</a:t>
            </a:r>
            <a:r>
              <a:rPr lang="en-US" sz="3200" i="1" dirty="0">
                <a:solidFill>
                  <a:schemeClr val="tx1"/>
                </a:solidFill>
              </a:rPr>
              <a:t> </a:t>
            </a:r>
            <a:r>
              <a:rPr lang="en-US" sz="3200" i="1" dirty="0" err="1">
                <a:solidFill>
                  <a:schemeClr val="tx1"/>
                </a:solidFill>
              </a:rPr>
              <a:t>como</a:t>
            </a:r>
            <a:r>
              <a:rPr lang="en-US" sz="3200" i="1" dirty="0">
                <a:solidFill>
                  <a:schemeClr val="tx1"/>
                </a:solidFill>
              </a:rPr>
              <a:t> </a:t>
            </a:r>
            <a:r>
              <a:rPr lang="en-US" sz="3200" i="1" dirty="0" err="1">
                <a:solidFill>
                  <a:schemeClr val="tx1"/>
                </a:solidFill>
              </a:rPr>
              <a:t>resultado</a:t>
            </a:r>
            <a:r>
              <a:rPr lang="en-US" sz="3200" i="1" dirty="0">
                <a:solidFill>
                  <a:schemeClr val="tx1"/>
                </a:solidFill>
              </a:rPr>
              <a:t> de </a:t>
            </a:r>
            <a:r>
              <a:rPr lang="en-US" sz="3200" i="1" dirty="0" err="1"/>
              <a:t>los</a:t>
            </a:r>
            <a:r>
              <a:rPr lang="en-US" sz="3200" i="1" dirty="0"/>
              <a:t> </a:t>
            </a:r>
            <a:r>
              <a:rPr lang="en-US" sz="3200" i="1" dirty="0" err="1"/>
              <a:t>trabajos</a:t>
            </a:r>
            <a:r>
              <a:rPr lang="en-US" sz="3200" i="1" dirty="0"/>
              <a:t> de </a:t>
            </a:r>
            <a:r>
              <a:rPr lang="en-US" sz="3200" i="1" dirty="0" err="1"/>
              <a:t>excavación</a:t>
            </a:r>
            <a:r>
              <a:rPr lang="en-US" sz="3200" i="1" dirty="0"/>
              <a:t>.</a:t>
            </a:r>
            <a:endParaRPr sz="3200" i="1" dirty="0"/>
          </a:p>
        </p:txBody>
      </p:sp>
      <p:sp>
        <p:nvSpPr>
          <p:cNvPr id="478" name="Google Shape;478;p45"/>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6"/>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
        <p:nvSpPr>
          <p:cNvPr id="485" name="Google Shape;485;p46"/>
          <p:cNvSpPr txBox="1">
            <a:spLocks noGrp="1"/>
          </p:cNvSpPr>
          <p:nvPr>
            <p:ph type="body" idx="1"/>
          </p:nvPr>
        </p:nvSpPr>
        <p:spPr>
          <a:xfrm>
            <a:off x="838199" y="1951173"/>
            <a:ext cx="10389433"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i="1"/>
              <a:t>Prácticas de Ingeniería Aceptadas:</a:t>
            </a:r>
            <a:endParaRPr sz="3200" i="1"/>
          </a:p>
          <a:p>
            <a:pPr marL="0" lvl="0" indent="0" algn="l" rtl="0">
              <a:spcBef>
                <a:spcPts val="640"/>
              </a:spcBef>
              <a:spcAft>
                <a:spcPts val="0"/>
              </a:spcAft>
              <a:buClr>
                <a:schemeClr val="dk1"/>
              </a:buClr>
              <a:buSzPts val="3200"/>
              <a:buNone/>
            </a:pPr>
            <a:endParaRPr sz="3200" i="1"/>
          </a:p>
          <a:p>
            <a:pPr marL="0" lvl="0" indent="0" algn="l" rtl="0">
              <a:spcBef>
                <a:spcPts val="640"/>
              </a:spcBef>
              <a:spcAft>
                <a:spcPts val="0"/>
              </a:spcAft>
              <a:buClr>
                <a:schemeClr val="dk1"/>
              </a:buClr>
              <a:buSzPts val="3200"/>
              <a:buNone/>
            </a:pPr>
            <a:r>
              <a:rPr lang="en-US" sz="3200" i="1"/>
              <a:t>requisitos que sean compatibles con los estándares de práctica requeridos por un ingeniero profesional registrado.</a:t>
            </a:r>
            <a:endParaRPr sz="3200" i="1"/>
          </a:p>
        </p:txBody>
      </p:sp>
      <p:sp>
        <p:nvSpPr>
          <p:cNvPr id="486" name="Google Shape;486;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7"/>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
        <p:nvSpPr>
          <p:cNvPr id="493" name="Google Shape;493;p47"/>
          <p:cNvSpPr txBox="1">
            <a:spLocks noGrp="1"/>
          </p:cNvSpPr>
          <p:nvPr>
            <p:ph type="body" idx="1"/>
          </p:nvPr>
        </p:nvSpPr>
        <p:spPr>
          <a:xfrm>
            <a:off x="838199" y="1951173"/>
            <a:ext cx="10389433"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i="1" dirty="0" err="1">
                <a:solidFill>
                  <a:schemeClr val="tx1"/>
                </a:solidFill>
              </a:rPr>
              <a:t>Hueco</a:t>
            </a:r>
            <a:r>
              <a:rPr lang="en-US" sz="3200" i="1" dirty="0">
                <a:solidFill>
                  <a:schemeClr val="tx1"/>
                </a:solidFill>
              </a:rPr>
              <a:t> de </a:t>
            </a:r>
            <a:r>
              <a:rPr lang="en-US" sz="3200" i="1" dirty="0" err="1">
                <a:solidFill>
                  <a:schemeClr val="tx1"/>
                </a:solidFill>
              </a:rPr>
              <a:t>pilar</a:t>
            </a:r>
            <a:r>
              <a:rPr lang="en-US" sz="3200" i="1" dirty="0">
                <a:solidFill>
                  <a:schemeClr val="tx1"/>
                </a:solidFill>
              </a:rPr>
              <a:t> con parte inferior-</a:t>
            </a:r>
            <a:r>
              <a:rPr lang="en-US" sz="3200" i="1" dirty="0" err="1">
                <a:solidFill>
                  <a:schemeClr val="tx1"/>
                </a:solidFill>
              </a:rPr>
              <a:t>acampanada</a:t>
            </a:r>
            <a:r>
              <a:rPr lang="en-US" sz="3200" i="1" dirty="0">
                <a:solidFill>
                  <a:schemeClr val="tx1"/>
                </a:solidFill>
              </a:rPr>
              <a:t>:</a:t>
            </a:r>
            <a:endParaRPr sz="3200" i="1" dirty="0">
              <a:solidFill>
                <a:schemeClr val="tx1"/>
              </a:solidFill>
            </a:endParaRPr>
          </a:p>
          <a:p>
            <a:pPr marL="0" lvl="0" indent="0" algn="l" rtl="0">
              <a:spcBef>
                <a:spcPts val="640"/>
              </a:spcBef>
              <a:spcAft>
                <a:spcPts val="0"/>
              </a:spcAft>
              <a:buClr>
                <a:schemeClr val="dk1"/>
              </a:buClr>
              <a:buSzPts val="3200"/>
              <a:buNone/>
            </a:pPr>
            <a:endParaRPr sz="3200" i="1" dirty="0">
              <a:solidFill>
                <a:schemeClr val="tx1"/>
              </a:solidFill>
            </a:endParaRPr>
          </a:p>
          <a:p>
            <a:pPr marL="0" lvl="0" indent="0" algn="l" rtl="0">
              <a:spcBef>
                <a:spcPts val="640"/>
              </a:spcBef>
              <a:spcAft>
                <a:spcPts val="0"/>
              </a:spcAft>
              <a:buClr>
                <a:schemeClr val="dk1"/>
              </a:buClr>
              <a:buSzPts val="3200"/>
              <a:buNone/>
            </a:pPr>
            <a:r>
              <a:rPr lang="en-US" sz="3200" i="1" dirty="0">
                <a:solidFill>
                  <a:schemeClr val="tx1"/>
                </a:solidFill>
              </a:rPr>
              <a:t>un </a:t>
            </a:r>
            <a:r>
              <a:rPr lang="en-US" sz="3200" i="1" dirty="0" err="1">
                <a:solidFill>
                  <a:schemeClr val="tx1"/>
                </a:solidFill>
              </a:rPr>
              <a:t>tipo</a:t>
            </a:r>
            <a:r>
              <a:rPr lang="en-US" sz="3200" i="1" dirty="0">
                <a:solidFill>
                  <a:schemeClr val="tx1"/>
                </a:solidFill>
              </a:rPr>
              <a:t> de </a:t>
            </a:r>
            <a:r>
              <a:rPr lang="en-US" sz="3200" i="1" dirty="0" err="1">
                <a:solidFill>
                  <a:schemeClr val="tx1"/>
                </a:solidFill>
              </a:rPr>
              <a:t>excavación</a:t>
            </a:r>
            <a:r>
              <a:rPr lang="en-US" sz="3200" i="1" dirty="0">
                <a:solidFill>
                  <a:schemeClr val="tx1"/>
                </a:solidFill>
              </a:rPr>
              <a:t> de </a:t>
            </a:r>
            <a:r>
              <a:rPr lang="en-US" sz="3200" i="1" dirty="0" err="1">
                <a:solidFill>
                  <a:schemeClr val="tx1"/>
                </a:solidFill>
              </a:rPr>
              <a:t>pozo</a:t>
            </a:r>
            <a:r>
              <a:rPr lang="en-US" sz="3200" i="1" dirty="0">
                <a:solidFill>
                  <a:schemeClr val="tx1"/>
                </a:solidFill>
              </a:rPr>
              <a:t> o </a:t>
            </a:r>
            <a:r>
              <a:rPr lang="en-US" sz="3200" i="1" dirty="0" err="1">
                <a:solidFill>
                  <a:schemeClr val="tx1"/>
                </a:solidFill>
              </a:rPr>
              <a:t>excavación</a:t>
            </a:r>
            <a:r>
              <a:rPr lang="en-US" sz="3200" i="1" dirty="0">
                <a:solidFill>
                  <a:schemeClr val="tx1"/>
                </a:solidFill>
              </a:rPr>
              <a:t> de </a:t>
            </a:r>
            <a:r>
              <a:rPr lang="en-US" sz="3200" i="1" dirty="0" err="1">
                <a:solidFill>
                  <a:schemeClr val="tx1"/>
                </a:solidFill>
              </a:rPr>
              <a:t>zapata</a:t>
            </a:r>
            <a:r>
              <a:rPr lang="en-US" sz="3200" i="1" dirty="0">
                <a:solidFill>
                  <a:schemeClr val="tx1"/>
                </a:solidFill>
              </a:rPr>
              <a:t>, </a:t>
            </a:r>
            <a:r>
              <a:rPr lang="en-US" sz="3200" i="1" dirty="0" err="1">
                <a:solidFill>
                  <a:schemeClr val="tx1"/>
                </a:solidFill>
              </a:rPr>
              <a:t>cuyo</a:t>
            </a:r>
            <a:r>
              <a:rPr lang="en-US" sz="3200" i="1" dirty="0">
                <a:solidFill>
                  <a:schemeClr val="tx1"/>
                </a:solidFill>
              </a:rPr>
              <a:t> </a:t>
            </a:r>
            <a:r>
              <a:rPr lang="en-US" sz="3200" i="1" dirty="0" err="1">
                <a:solidFill>
                  <a:schemeClr val="tx1"/>
                </a:solidFill>
              </a:rPr>
              <a:t>fondo</a:t>
            </a:r>
            <a:r>
              <a:rPr lang="en-US" sz="3200" i="1" dirty="0">
                <a:solidFill>
                  <a:schemeClr val="tx1"/>
                </a:solidFill>
              </a:rPr>
              <a:t> se </a:t>
            </a:r>
            <a:r>
              <a:rPr lang="en-US" sz="3200" i="1" dirty="0" err="1">
                <a:solidFill>
                  <a:schemeClr val="tx1"/>
                </a:solidFill>
              </a:rPr>
              <a:t>hace</a:t>
            </a:r>
            <a:r>
              <a:rPr lang="en-US" sz="3200" i="1" dirty="0">
                <a:solidFill>
                  <a:schemeClr val="tx1"/>
                </a:solidFill>
              </a:rPr>
              <a:t> </a:t>
            </a:r>
            <a:r>
              <a:rPr lang="en-US" sz="3200" i="1" dirty="0" err="1">
                <a:solidFill>
                  <a:schemeClr val="tx1"/>
                </a:solidFill>
              </a:rPr>
              <a:t>más</a:t>
            </a:r>
            <a:r>
              <a:rPr lang="en-US" sz="3200" i="1" dirty="0">
                <a:solidFill>
                  <a:schemeClr val="tx1"/>
                </a:solidFill>
              </a:rPr>
              <a:t> </a:t>
            </a:r>
            <a:r>
              <a:rPr lang="en-US" sz="3200" i="1" dirty="0" err="1">
                <a:solidFill>
                  <a:schemeClr val="tx1"/>
                </a:solidFill>
              </a:rPr>
              <a:t>grande</a:t>
            </a:r>
            <a:r>
              <a:rPr lang="en-US" sz="3200" i="1" dirty="0">
                <a:solidFill>
                  <a:schemeClr val="tx1"/>
                </a:solidFill>
              </a:rPr>
              <a:t> que la </a:t>
            </a:r>
            <a:r>
              <a:rPr lang="en-US" sz="3200" i="1" dirty="0" err="1">
                <a:solidFill>
                  <a:schemeClr val="tx1"/>
                </a:solidFill>
              </a:rPr>
              <a:t>sección</a:t>
            </a:r>
            <a:r>
              <a:rPr lang="en-US" sz="3200" i="1" dirty="0">
                <a:solidFill>
                  <a:schemeClr val="tx1"/>
                </a:solidFill>
              </a:rPr>
              <a:t> transversal de </a:t>
            </a:r>
            <a:r>
              <a:rPr lang="en-US" sz="3200" i="1" dirty="0" err="1">
                <a:solidFill>
                  <a:schemeClr val="tx1"/>
                </a:solidFill>
              </a:rPr>
              <a:t>arriba</a:t>
            </a:r>
            <a:r>
              <a:rPr lang="en-US" sz="3200" i="1" dirty="0">
                <a:solidFill>
                  <a:schemeClr val="tx1"/>
                </a:solidFill>
              </a:rPr>
              <a:t> para </a:t>
            </a:r>
            <a:r>
              <a:rPr lang="en-US" sz="3200" i="1" dirty="0" err="1">
                <a:solidFill>
                  <a:schemeClr val="tx1"/>
                </a:solidFill>
              </a:rPr>
              <a:t>formar</a:t>
            </a:r>
            <a:r>
              <a:rPr lang="en-US" sz="3200" i="1" dirty="0">
                <a:solidFill>
                  <a:schemeClr val="tx1"/>
                </a:solidFill>
              </a:rPr>
              <a:t> </a:t>
            </a:r>
            <a:r>
              <a:rPr lang="en-US" sz="3200" i="1" dirty="0" err="1">
                <a:solidFill>
                  <a:schemeClr val="tx1"/>
                </a:solidFill>
              </a:rPr>
              <a:t>una</a:t>
            </a:r>
            <a:r>
              <a:rPr lang="en-US" sz="3200" i="1" dirty="0">
                <a:solidFill>
                  <a:schemeClr val="tx1"/>
                </a:solidFill>
              </a:rPr>
              <a:t> forma </a:t>
            </a:r>
            <a:r>
              <a:rPr lang="en-US" sz="3200" i="1" dirty="0" err="1">
                <a:solidFill>
                  <a:schemeClr val="tx1"/>
                </a:solidFill>
              </a:rPr>
              <a:t>acampanada</a:t>
            </a:r>
            <a:r>
              <a:rPr lang="en-US" sz="3200" i="1" dirty="0">
                <a:solidFill>
                  <a:schemeClr val="tx1"/>
                </a:solidFill>
              </a:rPr>
              <a:t>.</a:t>
            </a:r>
            <a:endParaRPr sz="3200" i="1" dirty="0">
              <a:solidFill>
                <a:schemeClr val="tx1"/>
              </a:solidFill>
            </a:endParaRPr>
          </a:p>
        </p:txBody>
      </p:sp>
      <p:sp>
        <p:nvSpPr>
          <p:cNvPr id="494" name="Google Shape;494;p4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8"/>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
        <p:nvSpPr>
          <p:cNvPr id="501" name="Google Shape;501;p48"/>
          <p:cNvSpPr txBox="1">
            <a:spLocks noGrp="1"/>
          </p:cNvSpPr>
          <p:nvPr>
            <p:ph type="body" idx="1"/>
          </p:nvPr>
        </p:nvSpPr>
        <p:spPr>
          <a:xfrm>
            <a:off x="838199" y="1951173"/>
            <a:ext cx="10389433"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i="1"/>
              <a:t>Rampa Estructural:</a:t>
            </a:r>
            <a:endParaRPr sz="3200" i="1"/>
          </a:p>
          <a:p>
            <a:pPr marL="0" lvl="0" indent="0" algn="l" rtl="0">
              <a:spcBef>
                <a:spcPts val="640"/>
              </a:spcBef>
              <a:spcAft>
                <a:spcPts val="0"/>
              </a:spcAft>
              <a:buClr>
                <a:schemeClr val="dk1"/>
              </a:buClr>
              <a:buSzPts val="3200"/>
              <a:buNone/>
            </a:pPr>
            <a:endParaRPr sz="3200" i="1"/>
          </a:p>
          <a:p>
            <a:pPr marL="0" lvl="0" indent="0" algn="l" rtl="0">
              <a:spcBef>
                <a:spcPts val="640"/>
              </a:spcBef>
              <a:spcAft>
                <a:spcPts val="0"/>
              </a:spcAft>
              <a:buClr>
                <a:schemeClr val="dk1"/>
              </a:buClr>
              <a:buSzPts val="3200"/>
              <a:buNone/>
            </a:pPr>
            <a:r>
              <a:rPr lang="en-US" sz="3200" i="1"/>
              <a:t>una rampa construida de acero o madera, generalmente utilizada para el acceso de vehículos.</a:t>
            </a:r>
            <a:endParaRPr sz="3200" i="1"/>
          </a:p>
        </p:txBody>
      </p:sp>
      <p:sp>
        <p:nvSpPr>
          <p:cNvPr id="502" name="Google Shape;502;p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
        <p:nvSpPr>
          <p:cNvPr id="509" name="Google Shape;509;p49"/>
          <p:cNvSpPr txBox="1"/>
          <p:nvPr/>
        </p:nvSpPr>
        <p:spPr>
          <a:xfrm>
            <a:off x="7383280" y="5297264"/>
            <a:ext cx="41499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Times New Roman"/>
                <a:ea typeface="Times New Roman"/>
                <a:cs typeface="Times New Roman"/>
                <a:sym typeface="Times New Roman"/>
              </a:rPr>
              <a:t>Esta imagen es cortesía de creative commons.</a:t>
            </a:r>
            <a:endParaRPr/>
          </a:p>
        </p:txBody>
      </p:sp>
      <p:sp>
        <p:nvSpPr>
          <p:cNvPr id="510" name="Google Shape;510;p49"/>
          <p:cNvSpPr txBox="1"/>
          <p:nvPr/>
        </p:nvSpPr>
        <p:spPr>
          <a:xfrm>
            <a:off x="7383280" y="5128009"/>
            <a:ext cx="3439500" cy="22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latin typeface="Times New Roman"/>
                <a:ea typeface="Times New Roman"/>
                <a:cs typeface="Times New Roman"/>
                <a:sym typeface="Times New Roman"/>
              </a:rPr>
              <a:t>Esta foto de autor desconocido tiene licencia bajo </a:t>
            </a:r>
            <a:r>
              <a:rPr lang="en-US" sz="9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CC BY-SA</a:t>
            </a:r>
            <a:endParaRPr sz="900">
              <a:solidFill>
                <a:schemeClr val="dk1"/>
              </a:solidFill>
              <a:latin typeface="Times New Roman"/>
              <a:ea typeface="Times New Roman"/>
              <a:cs typeface="Times New Roman"/>
              <a:sym typeface="Times New Roman"/>
            </a:endParaRPr>
          </a:p>
        </p:txBody>
      </p:sp>
      <p:pic>
        <p:nvPicPr>
          <p:cNvPr id="511" name="Google Shape;511;p49" descr="A temporary metal ramp."/>
          <p:cNvPicPr preferRelativeResize="0"/>
          <p:nvPr/>
        </p:nvPicPr>
        <p:blipFill rotWithShape="1">
          <a:blip r:embed="rId4">
            <a:alphaModFix/>
          </a:blip>
          <a:srcRect/>
          <a:stretch/>
        </p:blipFill>
        <p:spPr>
          <a:xfrm>
            <a:off x="5929234" y="1229193"/>
            <a:ext cx="5767466" cy="3844977"/>
          </a:xfrm>
          <a:prstGeom prst="rect">
            <a:avLst/>
          </a:prstGeom>
          <a:noFill/>
          <a:ln>
            <a:noFill/>
          </a:ln>
        </p:spPr>
      </p:pic>
      <p:sp>
        <p:nvSpPr>
          <p:cNvPr id="512" name="Google Shape;512;p49"/>
          <p:cNvSpPr txBox="1">
            <a:spLocks noGrp="1"/>
          </p:cNvSpPr>
          <p:nvPr>
            <p:ph type="body" idx="1"/>
          </p:nvPr>
        </p:nvSpPr>
        <p:spPr>
          <a:xfrm>
            <a:off x="838199" y="1951173"/>
            <a:ext cx="5091035"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i="1"/>
              <a:t>Rampa:</a:t>
            </a:r>
            <a:endParaRPr sz="3200" i="1"/>
          </a:p>
          <a:p>
            <a:pPr marL="0" lvl="0" indent="0" algn="l" rtl="0">
              <a:spcBef>
                <a:spcPts val="640"/>
              </a:spcBef>
              <a:spcAft>
                <a:spcPts val="0"/>
              </a:spcAft>
              <a:buClr>
                <a:schemeClr val="dk1"/>
              </a:buClr>
              <a:buSzPts val="3200"/>
              <a:buNone/>
            </a:pPr>
            <a:r>
              <a:rPr lang="en-US" sz="3200" i="1"/>
              <a:t>una superficie inclinada para caminar o trabajar que se utiliza para acceder a un punto desde otro, y está construida con tierra o con materiales estructurales como acero o madera.</a:t>
            </a:r>
            <a:endParaRPr sz="3200" i="1"/>
          </a:p>
        </p:txBody>
      </p:sp>
      <p:sp>
        <p:nvSpPr>
          <p:cNvPr id="513" name="Google Shape;513;p49"/>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909918"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Objetivos de aprendizaje </a:t>
            </a:r>
            <a:endParaRPr>
              <a:latin typeface="Arial Black"/>
              <a:ea typeface="Arial Black"/>
              <a:cs typeface="Arial Black"/>
              <a:sym typeface="Arial Black"/>
            </a:endParaRPr>
          </a:p>
        </p:txBody>
      </p:sp>
      <p:sp>
        <p:nvSpPr>
          <p:cNvPr id="118" name="Google Shape;118;p5"/>
          <p:cNvSpPr txBox="1">
            <a:spLocks noGrp="1"/>
          </p:cNvSpPr>
          <p:nvPr>
            <p:ph type="body" idx="1"/>
          </p:nvPr>
        </p:nvSpPr>
        <p:spPr>
          <a:xfrm>
            <a:off x="1044050" y="1568462"/>
            <a:ext cx="10792800" cy="46815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spcBef>
                <a:spcPts val="0"/>
              </a:spcBef>
              <a:spcAft>
                <a:spcPts val="0"/>
              </a:spcAft>
              <a:buClr>
                <a:schemeClr val="dk1"/>
              </a:buClr>
              <a:buSzPct val="100000"/>
              <a:buNone/>
            </a:pPr>
            <a:endParaRPr sz="3200" dirty="0">
              <a:latin typeface="Times New Roman" panose="02020603050405020304" pitchFamily="18" charset="0"/>
              <a:cs typeface="Times New Roman" panose="02020603050405020304" pitchFamily="18" charset="0"/>
            </a:endParaRPr>
          </a:p>
          <a:p>
            <a:pPr marL="457189" lvl="0" indent="-476715" algn="l" rtl="0">
              <a:lnSpc>
                <a:spcPct val="120000"/>
              </a:lnSpc>
              <a:spcBef>
                <a:spcPts val="0"/>
              </a:spcBef>
              <a:spcAft>
                <a:spcPts val="0"/>
              </a:spcAft>
              <a:buClr>
                <a:schemeClr val="dk1"/>
              </a:buClr>
              <a:buSzPct val="100000"/>
              <a:buChar char="•"/>
            </a:pP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Identificar</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e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interpretar</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con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precisión</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los</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peligros</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comunes</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asociados</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con las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zanjas</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y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excavaciones</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a:t>
            </a:r>
            <a:endParaRPr sz="4100" dirty="0">
              <a:solidFill>
                <a:schemeClr val="tx1"/>
              </a:solidFill>
              <a:latin typeface="Times New Roman" panose="02020603050405020304" pitchFamily="18" charset="0"/>
              <a:ea typeface="Calibri"/>
              <a:cs typeface="Times New Roman" panose="02020603050405020304" pitchFamily="18" charset="0"/>
              <a:sym typeface="Calibri"/>
            </a:endParaRPr>
          </a:p>
          <a:p>
            <a:pPr marL="457189" lvl="0" indent="-476715" algn="l" rtl="0">
              <a:lnSpc>
                <a:spcPct val="120000"/>
              </a:lnSpc>
              <a:spcBef>
                <a:spcPts val="1200"/>
              </a:spcBef>
              <a:spcAft>
                <a:spcPts val="0"/>
              </a:spcAft>
              <a:buClr>
                <a:schemeClr val="dk1"/>
              </a:buClr>
              <a:buSzPct val="100000"/>
              <a:buChar char="•"/>
            </a:pP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Identificar</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las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causas</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fundamentales</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de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los</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incidentes</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relacionados</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con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peligros</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al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trabajar</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dentro</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alrededor</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de </a:t>
            </a:r>
            <a:r>
              <a:rPr lang="en-US" sz="4100" dirty="0" err="1">
                <a:solidFill>
                  <a:schemeClr val="tx1"/>
                </a:solidFill>
                <a:latin typeface="Times New Roman" panose="02020603050405020304" pitchFamily="18" charset="0"/>
                <a:ea typeface="Calibri"/>
                <a:cs typeface="Times New Roman" panose="02020603050405020304" pitchFamily="18" charset="0"/>
                <a:sym typeface="Calibri"/>
              </a:rPr>
              <a:t>zanjas</a:t>
            </a:r>
            <a:r>
              <a:rPr lang="en-US" sz="4100"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4100" dirty="0">
                <a:latin typeface="Times New Roman" panose="02020603050405020304" pitchFamily="18" charset="0"/>
                <a:ea typeface="Calibri"/>
                <a:cs typeface="Times New Roman" panose="02020603050405020304" pitchFamily="18" charset="0"/>
                <a:sym typeface="Calibri"/>
              </a:rPr>
              <a:t>y </a:t>
            </a:r>
            <a:r>
              <a:rPr lang="en-US" sz="4100" dirty="0" err="1">
                <a:latin typeface="Times New Roman" panose="02020603050405020304" pitchFamily="18" charset="0"/>
                <a:ea typeface="Calibri"/>
                <a:cs typeface="Times New Roman" panose="02020603050405020304" pitchFamily="18" charset="0"/>
                <a:sym typeface="Calibri"/>
              </a:rPr>
              <a:t>excavaciones</a:t>
            </a:r>
            <a:r>
              <a:rPr lang="en-US" sz="4100" dirty="0">
                <a:latin typeface="Times New Roman" panose="02020603050405020304" pitchFamily="18" charset="0"/>
                <a:ea typeface="Calibri"/>
                <a:cs typeface="Times New Roman" panose="02020603050405020304" pitchFamily="18" charset="0"/>
                <a:sym typeface="Calibri"/>
              </a:rPr>
              <a:t>.</a:t>
            </a:r>
            <a:endParaRPr sz="4100" dirty="0">
              <a:latin typeface="Times New Roman" panose="02020603050405020304" pitchFamily="18" charset="0"/>
              <a:ea typeface="Calibri"/>
              <a:cs typeface="Times New Roman" panose="02020603050405020304" pitchFamily="18" charset="0"/>
              <a:sym typeface="Calibri"/>
            </a:endParaRPr>
          </a:p>
          <a:p>
            <a:pPr marL="457189" lvl="0" indent="-476715" algn="l" rtl="0">
              <a:lnSpc>
                <a:spcPct val="120000"/>
              </a:lnSpc>
              <a:spcBef>
                <a:spcPts val="1200"/>
              </a:spcBef>
              <a:spcAft>
                <a:spcPts val="0"/>
              </a:spcAft>
              <a:buClr>
                <a:schemeClr val="dk1"/>
              </a:buClr>
              <a:buSzPct val="100000"/>
              <a:buChar char="•"/>
            </a:pPr>
            <a:r>
              <a:rPr lang="en-US" sz="4100" dirty="0" err="1">
                <a:latin typeface="Times New Roman" panose="02020603050405020304" pitchFamily="18" charset="0"/>
                <a:ea typeface="Calibri"/>
                <a:cs typeface="Times New Roman" panose="02020603050405020304" pitchFamily="18" charset="0"/>
                <a:sym typeface="Calibri"/>
              </a:rPr>
              <a:t>Estimar</a:t>
            </a:r>
            <a:r>
              <a:rPr lang="en-US" sz="4100" dirty="0">
                <a:latin typeface="Times New Roman" panose="02020603050405020304" pitchFamily="18" charset="0"/>
                <a:ea typeface="Calibri"/>
                <a:cs typeface="Times New Roman" panose="02020603050405020304" pitchFamily="18" charset="0"/>
                <a:sym typeface="Calibri"/>
              </a:rPr>
              <a:t> el </a:t>
            </a:r>
            <a:r>
              <a:rPr lang="en-US" sz="4100" dirty="0" err="1">
                <a:latin typeface="Times New Roman" panose="02020603050405020304" pitchFamily="18" charset="0"/>
                <a:ea typeface="Calibri"/>
                <a:cs typeface="Times New Roman" panose="02020603050405020304" pitchFamily="18" charset="0"/>
                <a:sym typeface="Calibri"/>
              </a:rPr>
              <a:t>costo</a:t>
            </a:r>
            <a:r>
              <a:rPr lang="en-US" sz="4100" dirty="0">
                <a:latin typeface="Times New Roman" panose="02020603050405020304" pitchFamily="18" charset="0"/>
                <a:ea typeface="Calibri"/>
                <a:cs typeface="Times New Roman" panose="02020603050405020304" pitchFamily="18" charset="0"/>
                <a:sym typeface="Calibri"/>
              </a:rPr>
              <a:t> </a:t>
            </a:r>
            <a:r>
              <a:rPr lang="en-US" sz="4100" dirty="0" err="1">
                <a:latin typeface="Times New Roman" panose="02020603050405020304" pitchFamily="18" charset="0"/>
                <a:ea typeface="Calibri"/>
                <a:cs typeface="Times New Roman" panose="02020603050405020304" pitchFamily="18" charset="0"/>
                <a:sym typeface="Calibri"/>
              </a:rPr>
              <a:t>potencial</a:t>
            </a:r>
            <a:r>
              <a:rPr lang="en-US" sz="4100" dirty="0">
                <a:latin typeface="Times New Roman" panose="02020603050405020304" pitchFamily="18" charset="0"/>
                <a:ea typeface="Calibri"/>
                <a:cs typeface="Times New Roman" panose="02020603050405020304" pitchFamily="18" charset="0"/>
                <a:sym typeface="Calibri"/>
              </a:rPr>
              <a:t> de las </a:t>
            </a:r>
            <a:r>
              <a:rPr lang="en-US" sz="4100" dirty="0" err="1">
                <a:latin typeface="Times New Roman" panose="02020603050405020304" pitchFamily="18" charset="0"/>
                <a:ea typeface="Calibri"/>
                <a:cs typeface="Times New Roman" panose="02020603050405020304" pitchFamily="18" charset="0"/>
                <a:sym typeface="Calibri"/>
              </a:rPr>
              <a:t>lesiones</a:t>
            </a:r>
            <a:r>
              <a:rPr lang="en-US" sz="4100" dirty="0">
                <a:latin typeface="Times New Roman" panose="02020603050405020304" pitchFamily="18" charset="0"/>
                <a:ea typeface="Calibri"/>
                <a:cs typeface="Times New Roman" panose="02020603050405020304" pitchFamily="18" charset="0"/>
                <a:sym typeface="Calibri"/>
              </a:rPr>
              <a:t> y </a:t>
            </a:r>
            <a:r>
              <a:rPr lang="en-US" sz="4100" dirty="0" err="1">
                <a:latin typeface="Times New Roman" panose="02020603050405020304" pitchFamily="18" charset="0"/>
                <a:ea typeface="Calibri"/>
                <a:cs typeface="Times New Roman" panose="02020603050405020304" pitchFamily="18" charset="0"/>
                <a:sym typeface="Calibri"/>
              </a:rPr>
              <a:t>citaciónes</a:t>
            </a:r>
            <a:r>
              <a:rPr lang="en-US" sz="4100" dirty="0">
                <a:latin typeface="Times New Roman" panose="02020603050405020304" pitchFamily="18" charset="0"/>
                <a:ea typeface="Calibri"/>
                <a:cs typeface="Times New Roman" panose="02020603050405020304" pitchFamily="18" charset="0"/>
                <a:sym typeface="Calibri"/>
              </a:rPr>
              <a:t> </a:t>
            </a:r>
            <a:r>
              <a:rPr lang="en-US" sz="4100" dirty="0" err="1">
                <a:latin typeface="Times New Roman" panose="02020603050405020304" pitchFamily="18" charset="0"/>
                <a:ea typeface="Calibri"/>
                <a:cs typeface="Times New Roman" panose="02020603050405020304" pitchFamily="18" charset="0"/>
                <a:sym typeface="Calibri"/>
              </a:rPr>
              <a:t>asociadas</a:t>
            </a:r>
            <a:r>
              <a:rPr lang="en-US" sz="4100" dirty="0">
                <a:latin typeface="Times New Roman" panose="02020603050405020304" pitchFamily="18" charset="0"/>
                <a:ea typeface="Calibri"/>
                <a:cs typeface="Times New Roman" panose="02020603050405020304" pitchFamily="18" charset="0"/>
                <a:sym typeface="Calibri"/>
              </a:rPr>
              <a:t> con las </a:t>
            </a:r>
            <a:r>
              <a:rPr lang="en-US" sz="4100" dirty="0" err="1">
                <a:latin typeface="Times New Roman" panose="02020603050405020304" pitchFamily="18" charset="0"/>
                <a:ea typeface="Calibri"/>
                <a:cs typeface="Times New Roman" panose="02020603050405020304" pitchFamily="18" charset="0"/>
                <a:sym typeface="Calibri"/>
              </a:rPr>
              <a:t>zanjas</a:t>
            </a:r>
            <a:r>
              <a:rPr lang="en-US" sz="4100" dirty="0">
                <a:latin typeface="Times New Roman" panose="02020603050405020304" pitchFamily="18" charset="0"/>
                <a:ea typeface="Calibri"/>
                <a:cs typeface="Times New Roman" panose="02020603050405020304" pitchFamily="18" charset="0"/>
                <a:sym typeface="Calibri"/>
              </a:rPr>
              <a:t> y </a:t>
            </a:r>
            <a:r>
              <a:rPr lang="en-US" sz="4100" dirty="0" err="1">
                <a:latin typeface="Times New Roman" panose="02020603050405020304" pitchFamily="18" charset="0"/>
                <a:ea typeface="Calibri"/>
                <a:cs typeface="Times New Roman" panose="02020603050405020304" pitchFamily="18" charset="0"/>
                <a:sym typeface="Calibri"/>
              </a:rPr>
              <a:t>excavaciones</a:t>
            </a:r>
            <a:r>
              <a:rPr lang="en-US" sz="4100" dirty="0">
                <a:latin typeface="Times New Roman" panose="02020603050405020304" pitchFamily="18" charset="0"/>
                <a:ea typeface="Calibri"/>
                <a:cs typeface="Times New Roman" panose="02020603050405020304" pitchFamily="18" charset="0"/>
                <a:sym typeface="Calibri"/>
              </a:rPr>
              <a:t>.</a:t>
            </a:r>
            <a:endParaRPr sz="4100" dirty="0">
              <a:latin typeface="Times New Roman" panose="02020603050405020304" pitchFamily="18" charset="0"/>
              <a:ea typeface="Calibri"/>
              <a:cs typeface="Times New Roman" panose="02020603050405020304" pitchFamily="18" charset="0"/>
              <a:sym typeface="Calibri"/>
            </a:endParaRPr>
          </a:p>
          <a:p>
            <a:pPr marL="457189" lvl="0" indent="-476715" algn="l" rtl="0">
              <a:lnSpc>
                <a:spcPct val="120000"/>
              </a:lnSpc>
              <a:spcBef>
                <a:spcPts val="1200"/>
              </a:spcBef>
              <a:spcAft>
                <a:spcPts val="0"/>
              </a:spcAft>
              <a:buClr>
                <a:schemeClr val="dk1"/>
              </a:buClr>
              <a:buSzPct val="100000"/>
              <a:buChar char="•"/>
            </a:pPr>
            <a:r>
              <a:rPr lang="en-US" sz="4100" dirty="0" err="1">
                <a:latin typeface="Times New Roman" panose="02020603050405020304" pitchFamily="18" charset="0"/>
                <a:ea typeface="Calibri"/>
                <a:cs typeface="Times New Roman" panose="02020603050405020304" pitchFamily="18" charset="0"/>
                <a:sym typeface="Calibri"/>
              </a:rPr>
              <a:t>Definir</a:t>
            </a:r>
            <a:r>
              <a:rPr lang="en-US" sz="4100" dirty="0">
                <a:latin typeface="Times New Roman" panose="02020603050405020304" pitchFamily="18" charset="0"/>
                <a:ea typeface="Calibri"/>
                <a:cs typeface="Times New Roman" panose="02020603050405020304" pitchFamily="18" charset="0"/>
                <a:sym typeface="Calibri"/>
              </a:rPr>
              <a:t> </a:t>
            </a:r>
            <a:r>
              <a:rPr lang="en-US" sz="4100" dirty="0" err="1">
                <a:latin typeface="Times New Roman" panose="02020603050405020304" pitchFamily="18" charset="0"/>
                <a:ea typeface="Calibri"/>
                <a:cs typeface="Times New Roman" panose="02020603050405020304" pitchFamily="18" charset="0"/>
                <a:sym typeface="Calibri"/>
              </a:rPr>
              <a:t>los</a:t>
            </a:r>
            <a:r>
              <a:rPr lang="en-US" sz="4100" dirty="0">
                <a:latin typeface="Times New Roman" panose="02020603050405020304" pitchFamily="18" charset="0"/>
                <a:ea typeface="Calibri"/>
                <a:cs typeface="Times New Roman" panose="02020603050405020304" pitchFamily="18" charset="0"/>
                <a:sym typeface="Calibri"/>
              </a:rPr>
              <a:t> </a:t>
            </a:r>
            <a:r>
              <a:rPr lang="en-US" sz="4100" dirty="0" err="1">
                <a:latin typeface="Times New Roman" panose="02020603050405020304" pitchFamily="18" charset="0"/>
                <a:ea typeface="Calibri"/>
                <a:cs typeface="Times New Roman" panose="02020603050405020304" pitchFamily="18" charset="0"/>
                <a:sym typeface="Calibri"/>
              </a:rPr>
              <a:t>requisitos</a:t>
            </a:r>
            <a:r>
              <a:rPr lang="en-US" sz="4100" dirty="0">
                <a:latin typeface="Times New Roman" panose="02020603050405020304" pitchFamily="18" charset="0"/>
                <a:ea typeface="Calibri"/>
                <a:cs typeface="Times New Roman" panose="02020603050405020304" pitchFamily="18" charset="0"/>
                <a:sym typeface="Calibri"/>
              </a:rPr>
              <a:t> </a:t>
            </a:r>
            <a:r>
              <a:rPr lang="en-US" sz="4100" dirty="0" err="1">
                <a:latin typeface="Times New Roman" panose="02020603050405020304" pitchFamily="18" charset="0"/>
                <a:ea typeface="Calibri"/>
                <a:cs typeface="Times New Roman" panose="02020603050405020304" pitchFamily="18" charset="0"/>
                <a:sym typeface="Calibri"/>
              </a:rPr>
              <a:t>específicos</a:t>
            </a:r>
            <a:r>
              <a:rPr lang="en-US" sz="4100" dirty="0">
                <a:latin typeface="Times New Roman" panose="02020603050405020304" pitchFamily="18" charset="0"/>
                <a:ea typeface="Calibri"/>
                <a:cs typeface="Times New Roman" panose="02020603050405020304" pitchFamily="18" charset="0"/>
                <a:sym typeface="Calibri"/>
              </a:rPr>
              <a:t> de </a:t>
            </a:r>
            <a:r>
              <a:rPr lang="en-US" sz="4100" dirty="0" err="1">
                <a:latin typeface="Times New Roman" panose="02020603050405020304" pitchFamily="18" charset="0"/>
                <a:ea typeface="Calibri"/>
                <a:cs typeface="Times New Roman" panose="02020603050405020304" pitchFamily="18" charset="0"/>
                <a:sym typeface="Calibri"/>
              </a:rPr>
              <a:t>excavación</a:t>
            </a:r>
            <a:r>
              <a:rPr lang="en-US" sz="4100" dirty="0">
                <a:latin typeface="Times New Roman" panose="02020603050405020304" pitchFamily="18" charset="0"/>
                <a:ea typeface="Calibri"/>
                <a:cs typeface="Times New Roman" panose="02020603050405020304" pitchFamily="18" charset="0"/>
                <a:sym typeface="Calibri"/>
              </a:rPr>
              <a:t> de la </a:t>
            </a:r>
            <a:r>
              <a:rPr lang="en-US" sz="4100" dirty="0" err="1">
                <a:latin typeface="Times New Roman" panose="02020603050405020304" pitchFamily="18" charset="0"/>
                <a:ea typeface="Calibri"/>
                <a:cs typeface="Times New Roman" panose="02020603050405020304" pitchFamily="18" charset="0"/>
                <a:sym typeface="Calibri"/>
              </a:rPr>
              <a:t>Subparte</a:t>
            </a:r>
            <a:r>
              <a:rPr lang="en-US" sz="4100" dirty="0">
                <a:latin typeface="Times New Roman" panose="02020603050405020304" pitchFamily="18" charset="0"/>
                <a:ea typeface="Calibri"/>
                <a:cs typeface="Times New Roman" panose="02020603050405020304" pitchFamily="18" charset="0"/>
                <a:sym typeface="Calibri"/>
              </a:rPr>
              <a:t> P</a:t>
            </a:r>
            <a:endParaRPr sz="4100" dirty="0">
              <a:latin typeface="Times New Roman" panose="02020603050405020304" pitchFamily="18" charset="0"/>
              <a:ea typeface="Calibri"/>
              <a:cs typeface="Times New Roman" panose="02020603050405020304" pitchFamily="18" charset="0"/>
              <a:sym typeface="Calibri"/>
            </a:endParaRPr>
          </a:p>
          <a:p>
            <a:pPr marL="457189" lvl="0" indent="-476715" algn="l" rtl="0">
              <a:lnSpc>
                <a:spcPct val="120000"/>
              </a:lnSpc>
              <a:spcBef>
                <a:spcPts val="1200"/>
              </a:spcBef>
              <a:spcAft>
                <a:spcPts val="0"/>
              </a:spcAft>
              <a:buClr>
                <a:schemeClr val="dk1"/>
              </a:buClr>
              <a:buSzPct val="100000"/>
              <a:buChar char="•"/>
            </a:pPr>
            <a:r>
              <a:rPr lang="en-US" sz="4100" dirty="0" err="1">
                <a:latin typeface="Times New Roman" panose="02020603050405020304" pitchFamily="18" charset="0"/>
                <a:ea typeface="Calibri"/>
                <a:cs typeface="Times New Roman" panose="02020603050405020304" pitchFamily="18" charset="0"/>
                <a:sym typeface="Calibri"/>
              </a:rPr>
              <a:t>Definir</a:t>
            </a:r>
            <a:r>
              <a:rPr lang="en-US" sz="4100" dirty="0">
                <a:latin typeface="Times New Roman" panose="02020603050405020304" pitchFamily="18" charset="0"/>
                <a:ea typeface="Calibri"/>
                <a:cs typeface="Times New Roman" panose="02020603050405020304" pitchFamily="18" charset="0"/>
                <a:sym typeface="Calibri"/>
              </a:rPr>
              <a:t> </a:t>
            </a:r>
            <a:r>
              <a:rPr lang="en-US" sz="4100" dirty="0" err="1">
                <a:latin typeface="Times New Roman" panose="02020603050405020304" pitchFamily="18" charset="0"/>
                <a:ea typeface="Calibri"/>
                <a:cs typeface="Times New Roman" panose="02020603050405020304" pitchFamily="18" charset="0"/>
                <a:sym typeface="Calibri"/>
              </a:rPr>
              <a:t>los</a:t>
            </a:r>
            <a:r>
              <a:rPr lang="en-US" sz="4100" dirty="0">
                <a:latin typeface="Times New Roman" panose="02020603050405020304" pitchFamily="18" charset="0"/>
                <a:ea typeface="Calibri"/>
                <a:cs typeface="Times New Roman" panose="02020603050405020304" pitchFamily="18" charset="0"/>
                <a:sym typeface="Calibri"/>
              </a:rPr>
              <a:t> </a:t>
            </a:r>
            <a:r>
              <a:rPr lang="en-US" sz="4100" dirty="0" err="1">
                <a:latin typeface="Times New Roman" panose="02020603050405020304" pitchFamily="18" charset="0"/>
                <a:ea typeface="Calibri"/>
                <a:cs typeface="Times New Roman" panose="02020603050405020304" pitchFamily="18" charset="0"/>
                <a:sym typeface="Calibri"/>
              </a:rPr>
              <a:t>requisitos</a:t>
            </a:r>
            <a:r>
              <a:rPr lang="en-US" sz="4100" dirty="0">
                <a:latin typeface="Times New Roman" panose="02020603050405020304" pitchFamily="18" charset="0"/>
                <a:ea typeface="Calibri"/>
                <a:cs typeface="Times New Roman" panose="02020603050405020304" pitchFamily="18" charset="0"/>
                <a:sym typeface="Calibri"/>
              </a:rPr>
              <a:t> de la </a:t>
            </a:r>
            <a:r>
              <a:rPr lang="en-US" sz="4100" dirty="0" err="1">
                <a:latin typeface="Times New Roman" panose="02020603050405020304" pitchFamily="18" charset="0"/>
                <a:ea typeface="Calibri"/>
                <a:cs typeface="Times New Roman" panose="02020603050405020304" pitchFamily="18" charset="0"/>
                <a:sym typeface="Calibri"/>
              </a:rPr>
              <a:t>Subparte</a:t>
            </a:r>
            <a:r>
              <a:rPr lang="en-US" sz="4100" dirty="0">
                <a:latin typeface="Times New Roman" panose="02020603050405020304" pitchFamily="18" charset="0"/>
                <a:ea typeface="Calibri"/>
                <a:cs typeface="Times New Roman" panose="02020603050405020304" pitchFamily="18" charset="0"/>
                <a:sym typeface="Calibri"/>
              </a:rPr>
              <a:t> P para </a:t>
            </a:r>
            <a:r>
              <a:rPr lang="en-US" sz="4100" dirty="0" err="1">
                <a:latin typeface="Times New Roman" panose="02020603050405020304" pitchFamily="18" charset="0"/>
                <a:ea typeface="Calibri"/>
                <a:cs typeface="Times New Roman" panose="02020603050405020304" pitchFamily="18" charset="0"/>
                <a:sym typeface="Calibri"/>
              </a:rPr>
              <a:t>los</a:t>
            </a:r>
            <a:r>
              <a:rPr lang="en-US" sz="4100" dirty="0">
                <a:latin typeface="Times New Roman" panose="02020603050405020304" pitchFamily="18" charset="0"/>
                <a:ea typeface="Calibri"/>
                <a:cs typeface="Times New Roman" panose="02020603050405020304" pitchFamily="18" charset="0"/>
                <a:sym typeface="Calibri"/>
              </a:rPr>
              <a:t> </a:t>
            </a:r>
            <a:r>
              <a:rPr lang="en-US" sz="4100" dirty="0" err="1">
                <a:latin typeface="Times New Roman" panose="02020603050405020304" pitchFamily="18" charset="0"/>
                <a:ea typeface="Calibri"/>
                <a:cs typeface="Times New Roman" panose="02020603050405020304" pitchFamily="18" charset="0"/>
                <a:sym typeface="Calibri"/>
              </a:rPr>
              <a:t>Sistemas</a:t>
            </a:r>
            <a:r>
              <a:rPr lang="en-US" sz="4100" dirty="0">
                <a:latin typeface="Times New Roman" panose="02020603050405020304" pitchFamily="18" charset="0"/>
                <a:ea typeface="Calibri"/>
                <a:cs typeface="Times New Roman" panose="02020603050405020304" pitchFamily="18" charset="0"/>
                <a:sym typeface="Calibri"/>
              </a:rPr>
              <a:t> de </a:t>
            </a:r>
            <a:r>
              <a:rPr lang="en-US" sz="4100" dirty="0" err="1">
                <a:latin typeface="Times New Roman" panose="02020603050405020304" pitchFamily="18" charset="0"/>
                <a:ea typeface="Calibri"/>
                <a:cs typeface="Times New Roman" panose="02020603050405020304" pitchFamily="18" charset="0"/>
                <a:sym typeface="Calibri"/>
              </a:rPr>
              <a:t>Protección</a:t>
            </a:r>
            <a:endParaRPr dirty="0">
              <a:latin typeface="Times New Roman" panose="02020603050405020304" pitchFamily="18" charset="0"/>
              <a:cs typeface="Times New Roman" panose="02020603050405020304" pitchFamily="18" charset="0"/>
            </a:endParaRPr>
          </a:p>
          <a:p>
            <a:pPr marL="457189" lvl="0" indent="-313996" algn="l" rtl="0">
              <a:lnSpc>
                <a:spcPct val="120000"/>
              </a:lnSpc>
              <a:spcBef>
                <a:spcPts val="1200"/>
              </a:spcBef>
              <a:spcAft>
                <a:spcPts val="0"/>
              </a:spcAft>
              <a:buClr>
                <a:schemeClr val="dk1"/>
              </a:buClr>
              <a:buSzPct val="100000"/>
              <a:buNone/>
            </a:pPr>
            <a:endParaRPr sz="4100" dirty="0">
              <a:latin typeface="Calibri"/>
              <a:ea typeface="Calibri"/>
              <a:cs typeface="Calibri"/>
              <a:sym typeface="Calibri"/>
            </a:endParaRPr>
          </a:p>
        </p:txBody>
      </p:sp>
      <p:sp>
        <p:nvSpPr>
          <p:cNvPr id="119" name="Google Shape;11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0"/>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Definición</a:t>
            </a:r>
            <a:endParaRPr>
              <a:latin typeface="Arial Black"/>
              <a:ea typeface="Arial Black"/>
              <a:cs typeface="Arial Black"/>
              <a:sym typeface="Arial Black"/>
            </a:endParaRPr>
          </a:p>
        </p:txBody>
      </p:sp>
      <p:sp>
        <p:nvSpPr>
          <p:cNvPr id="520" name="Google Shape;520;p50"/>
          <p:cNvSpPr txBox="1">
            <a:spLocks noGrp="1"/>
          </p:cNvSpPr>
          <p:nvPr>
            <p:ph type="body" idx="1"/>
          </p:nvPr>
        </p:nvSpPr>
        <p:spPr>
          <a:xfrm>
            <a:off x="838199" y="1951173"/>
            <a:ext cx="10389433"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i="1" dirty="0" err="1"/>
              <a:t>Datos</a:t>
            </a:r>
            <a:r>
              <a:rPr lang="en-US" sz="3200" i="1" dirty="0"/>
              <a:t> </a:t>
            </a:r>
            <a:r>
              <a:rPr lang="en-US" sz="3200" i="1" dirty="0" err="1"/>
              <a:t>Tabulados</a:t>
            </a:r>
            <a:r>
              <a:rPr lang="en-US" sz="3200" i="1" dirty="0"/>
              <a:t>:</a:t>
            </a:r>
            <a:endParaRPr sz="3200" i="1" dirty="0"/>
          </a:p>
          <a:p>
            <a:pPr marL="0" lvl="0" indent="0" algn="l" rtl="0">
              <a:spcBef>
                <a:spcPts val="640"/>
              </a:spcBef>
              <a:spcAft>
                <a:spcPts val="0"/>
              </a:spcAft>
              <a:buClr>
                <a:schemeClr val="dk1"/>
              </a:buClr>
              <a:buSzPts val="3200"/>
              <a:buNone/>
            </a:pPr>
            <a:endParaRPr sz="3200" i="1" dirty="0"/>
          </a:p>
          <a:p>
            <a:pPr marL="0" lvl="0" indent="0" algn="l" rtl="0">
              <a:spcBef>
                <a:spcPts val="640"/>
              </a:spcBef>
              <a:spcAft>
                <a:spcPts val="0"/>
              </a:spcAft>
              <a:buClr>
                <a:schemeClr val="dk1"/>
              </a:buClr>
              <a:buSzPts val="3200"/>
              <a:buNone/>
            </a:pPr>
            <a:r>
              <a:rPr lang="en-US" sz="3200" i="1" dirty="0" err="1">
                <a:solidFill>
                  <a:schemeClr val="tx1"/>
                </a:solidFill>
              </a:rPr>
              <a:t>cuadros</a:t>
            </a:r>
            <a:r>
              <a:rPr lang="en-US" sz="3200" i="1" dirty="0">
                <a:solidFill>
                  <a:schemeClr val="tx1"/>
                </a:solidFill>
              </a:rPr>
              <a:t> </a:t>
            </a:r>
            <a:r>
              <a:rPr lang="en-US" sz="3200" i="1" dirty="0"/>
              <a:t>y </a:t>
            </a:r>
            <a:r>
              <a:rPr lang="en-US" sz="3200" i="1" dirty="0" err="1"/>
              <a:t>gráficos</a:t>
            </a:r>
            <a:r>
              <a:rPr lang="en-US" sz="3200" i="1" dirty="0"/>
              <a:t> </a:t>
            </a:r>
            <a:r>
              <a:rPr lang="en-US" sz="3200" i="1" dirty="0" err="1"/>
              <a:t>aprobados</a:t>
            </a:r>
            <a:r>
              <a:rPr lang="en-US" sz="3200" i="1" dirty="0"/>
              <a:t> </a:t>
            </a:r>
            <a:r>
              <a:rPr lang="en-US" sz="3200" i="1" dirty="0" err="1"/>
              <a:t>por</a:t>
            </a:r>
            <a:r>
              <a:rPr lang="en-US" sz="3200" i="1" dirty="0"/>
              <a:t> un </a:t>
            </a:r>
            <a:r>
              <a:rPr lang="en-US" sz="3200" i="1" dirty="0" err="1"/>
              <a:t>ingeniero</a:t>
            </a:r>
            <a:r>
              <a:rPr lang="en-US" sz="3200" i="1" dirty="0"/>
              <a:t> </a:t>
            </a:r>
            <a:r>
              <a:rPr lang="en-US" sz="3200" i="1" dirty="0" err="1"/>
              <a:t>profesional</a:t>
            </a:r>
            <a:r>
              <a:rPr lang="en-US" sz="3200" i="1" dirty="0"/>
              <a:t> </a:t>
            </a:r>
            <a:r>
              <a:rPr lang="en-US" sz="3200" i="1" dirty="0" err="1"/>
              <a:t>registrado</a:t>
            </a:r>
            <a:r>
              <a:rPr lang="en-US" sz="3200" i="1" dirty="0"/>
              <a:t> y </a:t>
            </a:r>
            <a:r>
              <a:rPr lang="en-US" sz="3200" i="1" dirty="0" err="1"/>
              <a:t>utilizados</a:t>
            </a:r>
            <a:r>
              <a:rPr lang="en-US" sz="3200" i="1" dirty="0"/>
              <a:t> para </a:t>
            </a:r>
            <a:r>
              <a:rPr lang="en-US" sz="3200" i="1" dirty="0" err="1"/>
              <a:t>diseñar</a:t>
            </a:r>
            <a:r>
              <a:rPr lang="en-US" sz="3200" i="1" dirty="0"/>
              <a:t> y </a:t>
            </a:r>
            <a:r>
              <a:rPr lang="en-US" sz="3200" i="1" dirty="0" err="1"/>
              <a:t>construir</a:t>
            </a:r>
            <a:r>
              <a:rPr lang="en-US" sz="3200" i="1" dirty="0"/>
              <a:t> un </a:t>
            </a:r>
            <a:r>
              <a:rPr lang="en-US" sz="3200" i="1" dirty="0" err="1"/>
              <a:t>sistema</a:t>
            </a:r>
            <a:r>
              <a:rPr lang="en-US" sz="3200" i="1" dirty="0"/>
              <a:t> de </a:t>
            </a:r>
            <a:r>
              <a:rPr lang="en-US" sz="3200" i="1" dirty="0" err="1"/>
              <a:t>protección</a:t>
            </a:r>
            <a:r>
              <a:rPr lang="en-US" sz="3200" i="1" dirty="0"/>
              <a:t>.</a:t>
            </a:r>
            <a:endParaRPr sz="3200" i="1" dirty="0"/>
          </a:p>
        </p:txBody>
      </p:sp>
      <p:sp>
        <p:nvSpPr>
          <p:cNvPr id="521" name="Google Shape;521;p5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
        <p:nvSpPr>
          <p:cNvPr id="528" name="Google Shape;528;p51"/>
          <p:cNvSpPr txBox="1"/>
          <p:nvPr/>
        </p:nvSpPr>
        <p:spPr>
          <a:xfrm>
            <a:off x="5527200" y="5355525"/>
            <a:ext cx="4513800" cy="45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Dos trabajadores mueren tras derrumbarse una zanja en Windsor</a:t>
            </a:r>
            <a:endParaRPr/>
          </a:p>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Video Cortesía de  </a:t>
            </a:r>
            <a:r>
              <a:rPr lang="en-US" sz="12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9News Denver</a:t>
            </a:r>
            <a:endParaRPr sz="1200">
              <a:solidFill>
                <a:schemeClr val="dk1"/>
              </a:solidFill>
              <a:latin typeface="Times New Roman"/>
              <a:ea typeface="Times New Roman"/>
              <a:cs typeface="Times New Roman"/>
              <a:sym typeface="Times New Roman"/>
            </a:endParaRPr>
          </a:p>
        </p:txBody>
      </p:sp>
      <p:pic>
        <p:nvPicPr>
          <p:cNvPr id="529" name="Google Shape;529;p51" descr="The thumbnail of a YouTube video showing the garage of a fire department.">
            <a:hlinkClick r:id="rId3"/>
          </p:cNvPr>
          <p:cNvPicPr preferRelativeResize="0"/>
          <p:nvPr/>
        </p:nvPicPr>
        <p:blipFill rotWithShape="1">
          <a:blip r:embed="rId4">
            <a:alphaModFix/>
          </a:blip>
          <a:srcRect l="2716" t="18375" r="35086" b="19754"/>
          <a:stretch/>
        </p:blipFill>
        <p:spPr>
          <a:xfrm>
            <a:off x="5546581" y="1975322"/>
            <a:ext cx="5807219" cy="3247697"/>
          </a:xfrm>
          <a:prstGeom prst="rect">
            <a:avLst/>
          </a:prstGeom>
          <a:noFill/>
          <a:ln>
            <a:noFill/>
          </a:ln>
        </p:spPr>
      </p:pic>
      <p:sp>
        <p:nvSpPr>
          <p:cNvPr id="530" name="Google Shape;530;p51"/>
          <p:cNvSpPr txBox="1">
            <a:spLocks noGrp="1"/>
          </p:cNvSpPr>
          <p:nvPr>
            <p:ph type="body" idx="1"/>
          </p:nvPr>
        </p:nvSpPr>
        <p:spPr>
          <a:xfrm>
            <a:off x="329906" y="1462096"/>
            <a:ext cx="5377500" cy="4957840"/>
          </a:xfrm>
          <a:prstGeom prst="rect">
            <a:avLst/>
          </a:prstGeom>
          <a:noFill/>
          <a:ln>
            <a:noFill/>
          </a:ln>
        </p:spPr>
        <p:txBody>
          <a:bodyPr spcFirstLastPara="1" wrap="square" lIns="91425" tIns="45700" rIns="91425" bIns="45700" anchor="t" anchorCtr="0">
            <a:normAutofit/>
          </a:bodyPr>
          <a:lstStyle/>
          <a:p>
            <a:pPr marL="456565" lvl="0" indent="-473710" algn="l" rtl="0">
              <a:spcBef>
                <a:spcPts val="0"/>
              </a:spcBef>
              <a:spcAft>
                <a:spcPts val="0"/>
              </a:spcAft>
              <a:buClr>
                <a:schemeClr val="dk1"/>
              </a:buClr>
              <a:buSzPts val="3600"/>
              <a:buChar char="•"/>
            </a:pPr>
            <a:r>
              <a:rPr lang="en-US" sz="3600" dirty="0" err="1"/>
              <a:t>Revisar</a:t>
            </a:r>
            <a:r>
              <a:rPr lang="en-US" sz="3600" dirty="0"/>
              <a:t> el clip de YouTube</a:t>
            </a:r>
          </a:p>
          <a:p>
            <a:pPr marL="456565" lvl="0" indent="-473710" algn="l" rtl="0">
              <a:spcBef>
                <a:spcPts val="666"/>
              </a:spcBef>
              <a:spcAft>
                <a:spcPts val="0"/>
              </a:spcAft>
              <a:buClr>
                <a:schemeClr val="dk1"/>
              </a:buClr>
              <a:buSzPts val="3600"/>
              <a:buChar char="•"/>
            </a:pPr>
            <a:r>
              <a:rPr lang="en-US" sz="3600" dirty="0" err="1"/>
              <a:t>Víctimas</a:t>
            </a:r>
            <a:r>
              <a:rPr lang="en-US" sz="3600" dirty="0"/>
              <a:t> </a:t>
            </a:r>
            <a:r>
              <a:rPr lang="en-US" sz="3600" dirty="0" err="1"/>
              <a:t>mortales</a:t>
            </a:r>
            <a:r>
              <a:rPr lang="en-US" sz="3600" dirty="0"/>
              <a:t> en zanjas entre 2013-2017</a:t>
            </a:r>
            <a:endParaRPr sz="3600" dirty="0"/>
          </a:p>
          <a:p>
            <a:pPr marL="456565" lvl="0" indent="-471170" algn="l" rtl="0">
              <a:spcBef>
                <a:spcPts val="567"/>
              </a:spcBef>
              <a:spcAft>
                <a:spcPts val="0"/>
              </a:spcAft>
              <a:buClr>
                <a:schemeClr val="dk1"/>
              </a:buClr>
              <a:buSzPts val="3066"/>
              <a:buFont typeface="Times New Roman"/>
              <a:buChar char="-"/>
            </a:pPr>
            <a:r>
              <a:rPr lang="en-US" sz="3050" dirty="0"/>
              <a:t>Obras de </a:t>
            </a:r>
            <a:r>
              <a:rPr lang="en-US" sz="3050" dirty="0" err="1"/>
              <a:t>construcción</a:t>
            </a:r>
            <a:r>
              <a:rPr lang="en-US" sz="3050" dirty="0"/>
              <a:t> industrial (45)</a:t>
            </a:r>
            <a:endParaRPr sz="3050" dirty="0"/>
          </a:p>
          <a:p>
            <a:pPr marL="456565" indent="-471170">
              <a:spcBef>
                <a:spcPts val="567"/>
              </a:spcBef>
              <a:buSzPts val="3066"/>
              <a:buFont typeface="Times New Roman"/>
              <a:buChar char="-"/>
            </a:pPr>
            <a:r>
              <a:rPr lang="en-US" sz="3050" dirty="0"/>
              <a:t>Residencias </a:t>
            </a:r>
            <a:r>
              <a:rPr lang="en-US" sz="3050" dirty="0" err="1"/>
              <a:t>privadas</a:t>
            </a:r>
            <a:r>
              <a:rPr lang="en-US" sz="3050" dirty="0"/>
              <a:t> (39)</a:t>
            </a:r>
          </a:p>
          <a:p>
            <a:pPr marL="456565" lvl="0" indent="-471170" algn="l">
              <a:spcBef>
                <a:spcPts val="567"/>
              </a:spcBef>
              <a:spcAft>
                <a:spcPts val="0"/>
              </a:spcAft>
              <a:buClr>
                <a:schemeClr val="dk1"/>
              </a:buClr>
              <a:buSzPts val="3066"/>
              <a:buFont typeface="Times New Roman"/>
              <a:buChar char="-"/>
            </a:pPr>
            <a:r>
              <a:rPr lang="en-US" sz="2800" dirty="0"/>
              <a:t>Obras de </a:t>
            </a:r>
            <a:r>
              <a:rPr lang="en-US" sz="2800" dirty="0" err="1"/>
              <a:t>construcción</a:t>
            </a:r>
            <a:r>
              <a:rPr lang="en-US" sz="2800" dirty="0"/>
              <a:t> de </a:t>
            </a:r>
            <a:r>
              <a:rPr lang="en-US" sz="2800" dirty="0" err="1"/>
              <a:t>calles</a:t>
            </a:r>
            <a:r>
              <a:rPr lang="en-US" sz="2800" dirty="0"/>
              <a:t> y </a:t>
            </a:r>
            <a:r>
              <a:rPr lang="en-US" sz="2800" dirty="0" err="1"/>
              <a:t>carreteras</a:t>
            </a:r>
            <a:r>
              <a:rPr lang="en-US" sz="2800" dirty="0"/>
              <a:t> (28)</a:t>
            </a:r>
            <a:endParaRPr sz="2800"/>
          </a:p>
        </p:txBody>
      </p:sp>
      <p:sp>
        <p:nvSpPr>
          <p:cNvPr id="531" name="Google Shape;531;p51"/>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Datos y Estadísticas </a:t>
            </a:r>
            <a:endParaRPr>
              <a:latin typeface="Arial Black"/>
              <a:ea typeface="Arial Black"/>
              <a:cs typeface="Arial Black"/>
              <a:sym typeface="Arial Black"/>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
        <p:nvSpPr>
          <p:cNvPr id="538" name="Google Shape;538;p52"/>
          <p:cNvSpPr txBox="1">
            <a:spLocks noGrp="1"/>
          </p:cNvSpPr>
          <p:nvPr>
            <p:ph type="body" idx="1"/>
          </p:nvPr>
        </p:nvSpPr>
        <p:spPr>
          <a:xfrm>
            <a:off x="965199" y="2330360"/>
            <a:ext cx="7772400" cy="4295400"/>
          </a:xfrm>
          <a:prstGeom prst="rect">
            <a:avLst/>
          </a:prstGeom>
          <a:noFill/>
          <a:ln>
            <a:noFill/>
          </a:ln>
        </p:spPr>
        <p:txBody>
          <a:bodyPr spcFirstLastPara="1" wrap="square" lIns="91425" tIns="45700" rIns="91425" bIns="45700" anchor="t" anchorCtr="0">
            <a:normAutofit fontScale="62500" lnSpcReduction="20000"/>
          </a:bodyPr>
          <a:lstStyle/>
          <a:p>
            <a:pPr marL="456565" lvl="0" indent="-370840" algn="l" rtl="0">
              <a:spcBef>
                <a:spcPts val="0"/>
              </a:spcBef>
              <a:spcAft>
                <a:spcPts val="0"/>
              </a:spcAft>
              <a:buClr>
                <a:schemeClr val="dk1"/>
              </a:buClr>
              <a:buSzPct val="100000"/>
              <a:buChar char="•"/>
            </a:pPr>
            <a:r>
              <a:rPr lang="en-US" sz="3600" dirty="0" err="1"/>
              <a:t>Avulsión</a:t>
            </a:r>
            <a:endParaRPr lang="en-US" sz="3600"/>
          </a:p>
          <a:p>
            <a:pPr marL="456565" lvl="0" indent="-370840" algn="l" rtl="0">
              <a:spcBef>
                <a:spcPts val="720"/>
              </a:spcBef>
              <a:spcAft>
                <a:spcPts val="0"/>
              </a:spcAft>
              <a:buClr>
                <a:schemeClr val="dk1"/>
              </a:buClr>
              <a:buSzPct val="100000"/>
              <a:buChar char="•"/>
            </a:pPr>
            <a:r>
              <a:rPr lang="en-US" sz="3600" dirty="0" err="1"/>
              <a:t>Conmoción</a:t>
            </a:r>
            <a:r>
              <a:rPr lang="en-US" sz="3600" dirty="0"/>
              <a:t> cerebral</a:t>
            </a:r>
            <a:endParaRPr sz="3600" dirty="0"/>
          </a:p>
          <a:p>
            <a:pPr marL="456565" lvl="0" indent="-370840" algn="l" rtl="0">
              <a:spcBef>
                <a:spcPts val="720"/>
              </a:spcBef>
              <a:spcAft>
                <a:spcPts val="0"/>
              </a:spcAft>
              <a:buClr>
                <a:schemeClr val="dk1"/>
              </a:buClr>
              <a:buSzPct val="100000"/>
              <a:buChar char="•"/>
            </a:pPr>
            <a:r>
              <a:rPr lang="en-US" sz="3600" dirty="0" err="1"/>
              <a:t>Lesión</a:t>
            </a:r>
            <a:r>
              <a:rPr lang="en-US" sz="3600" dirty="0"/>
              <a:t> por </a:t>
            </a:r>
            <a:r>
              <a:rPr lang="en-US" sz="3600" dirty="0" err="1"/>
              <a:t>aplastamiento</a:t>
            </a:r>
            <a:endParaRPr sz="3600" dirty="0" err="1"/>
          </a:p>
          <a:p>
            <a:pPr marL="456565" lvl="0" indent="-370840" algn="l" rtl="0">
              <a:spcBef>
                <a:spcPts val="720"/>
              </a:spcBef>
              <a:spcAft>
                <a:spcPts val="0"/>
              </a:spcAft>
              <a:buClr>
                <a:schemeClr val="dk1"/>
              </a:buClr>
              <a:buSzPct val="100000"/>
              <a:buChar char="•"/>
            </a:pPr>
            <a:r>
              <a:rPr lang="en-US" sz="3600" dirty="0"/>
              <a:t>Corte, </a:t>
            </a:r>
            <a:r>
              <a:rPr lang="en-US" sz="3600" dirty="0" err="1"/>
              <a:t>laceración</a:t>
            </a:r>
            <a:endParaRPr sz="3600" dirty="0" err="1"/>
          </a:p>
          <a:p>
            <a:pPr marL="456565" lvl="0" indent="-370840" algn="l" rtl="0">
              <a:spcBef>
                <a:spcPts val="720"/>
              </a:spcBef>
              <a:spcAft>
                <a:spcPts val="0"/>
              </a:spcAft>
              <a:buClr>
                <a:schemeClr val="dk1"/>
              </a:buClr>
              <a:buSzPct val="100000"/>
              <a:buChar char="•"/>
            </a:pPr>
            <a:r>
              <a:rPr lang="en-US" sz="3600" dirty="0" err="1"/>
              <a:t>Luxación</a:t>
            </a:r>
            <a:r>
              <a:rPr lang="en-US" sz="3600" dirty="0"/>
              <a:t> articular</a:t>
            </a:r>
            <a:endParaRPr sz="3600" dirty="0"/>
          </a:p>
          <a:p>
            <a:pPr marL="456565" lvl="0" indent="-370840" algn="l" rtl="0">
              <a:spcBef>
                <a:spcPts val="720"/>
              </a:spcBef>
              <a:spcAft>
                <a:spcPts val="0"/>
              </a:spcAft>
              <a:buClr>
                <a:schemeClr val="dk1"/>
              </a:buClr>
              <a:buSzPct val="100000"/>
              <a:buChar char="•"/>
            </a:pPr>
            <a:r>
              <a:rPr lang="en-US" sz="3600" dirty="0" err="1"/>
              <a:t>Fractura</a:t>
            </a:r>
            <a:endParaRPr sz="3600" dirty="0" err="1"/>
          </a:p>
          <a:p>
            <a:pPr marL="456565" lvl="0" indent="-370840" algn="l" rtl="0">
              <a:spcBef>
                <a:spcPts val="720"/>
              </a:spcBef>
              <a:spcAft>
                <a:spcPts val="0"/>
              </a:spcAft>
              <a:buClr>
                <a:schemeClr val="dk1"/>
              </a:buClr>
              <a:buSzPct val="100000"/>
              <a:buChar char="•"/>
            </a:pPr>
            <a:r>
              <a:rPr lang="en-US" sz="3600" dirty="0" err="1"/>
              <a:t>Heridas</a:t>
            </a:r>
            <a:r>
              <a:rPr lang="en-US" sz="3600" dirty="0"/>
              <a:t> </a:t>
            </a:r>
            <a:r>
              <a:rPr lang="en-US" sz="3600" dirty="0" err="1"/>
              <a:t>internas</a:t>
            </a:r>
            <a:endParaRPr sz="3600" dirty="0" err="1"/>
          </a:p>
          <a:p>
            <a:pPr marL="456565" lvl="0" indent="-370840" algn="l" rtl="0">
              <a:spcBef>
                <a:spcPts val="720"/>
              </a:spcBef>
              <a:spcAft>
                <a:spcPts val="0"/>
              </a:spcAft>
              <a:buClr>
                <a:schemeClr val="dk1"/>
              </a:buClr>
              <a:buSzPct val="100000"/>
              <a:buChar char="•"/>
            </a:pPr>
            <a:r>
              <a:rPr lang="en-US" sz="3600" dirty="0" err="1"/>
              <a:t>Intracraneal</a:t>
            </a:r>
            <a:endParaRPr sz="3600" dirty="0" err="1"/>
          </a:p>
          <a:p>
            <a:pPr marL="456565" indent="-370840">
              <a:spcBef>
                <a:spcPts val="720"/>
              </a:spcBef>
              <a:buSzPct val="100000"/>
            </a:pPr>
            <a:r>
              <a:rPr lang="en-US" sz="3600" dirty="0" err="1"/>
              <a:t>Perforaciones</a:t>
            </a:r>
            <a:r>
              <a:rPr lang="en-US" sz="3600" dirty="0"/>
              <a:t> </a:t>
            </a:r>
            <a:endParaRPr sz="3600"/>
          </a:p>
          <a:p>
            <a:pPr marL="456565" lvl="0" indent="-370840" algn="l" rtl="0">
              <a:spcBef>
                <a:spcPts val="720"/>
              </a:spcBef>
              <a:spcAft>
                <a:spcPts val="0"/>
              </a:spcAft>
              <a:buClr>
                <a:schemeClr val="dk1"/>
              </a:buClr>
              <a:buSzPct val="100000"/>
              <a:buChar char="•"/>
            </a:pPr>
            <a:r>
              <a:rPr lang="en-US" sz="3600" dirty="0"/>
              <a:t>Dolor</a:t>
            </a:r>
            <a:endParaRPr sz="3600" dirty="0"/>
          </a:p>
          <a:p>
            <a:pPr marL="456565" indent="-370840">
              <a:spcBef>
                <a:spcPts val="720"/>
              </a:spcBef>
              <a:buSzPct val="100000"/>
            </a:pPr>
            <a:r>
              <a:rPr lang="en-US" sz="3600" dirty="0" err="1"/>
              <a:t>Traumática</a:t>
            </a:r>
            <a:endParaRPr sz="3600" dirty="0" err="1"/>
          </a:p>
        </p:txBody>
      </p:sp>
      <p:sp>
        <p:nvSpPr>
          <p:cNvPr id="539" name="Google Shape;539;p52"/>
          <p:cNvSpPr txBox="1"/>
          <p:nvPr/>
        </p:nvSpPr>
        <p:spPr>
          <a:xfrm>
            <a:off x="838199" y="1177580"/>
            <a:ext cx="6551952" cy="78613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600"/>
              <a:buFont typeface="Arial"/>
              <a:buNone/>
            </a:pPr>
            <a:r>
              <a:rPr lang="en-US" sz="3600">
                <a:solidFill>
                  <a:schemeClr val="dk1"/>
                </a:solidFill>
                <a:latin typeface="Times New Roman"/>
                <a:ea typeface="Times New Roman"/>
                <a:cs typeface="Times New Roman"/>
                <a:sym typeface="Times New Roman"/>
              </a:rPr>
              <a:t>Tipos de lesiones no mortales:</a:t>
            </a:r>
            <a:endParaRPr sz="3600">
              <a:solidFill>
                <a:schemeClr val="dk1"/>
              </a:solidFill>
              <a:latin typeface="Times New Roman"/>
              <a:ea typeface="Times New Roman"/>
              <a:cs typeface="Times New Roman"/>
              <a:sym typeface="Times New Roman"/>
            </a:endParaRPr>
          </a:p>
        </p:txBody>
      </p:sp>
      <p:sp>
        <p:nvSpPr>
          <p:cNvPr id="540" name="Google Shape;540;p52"/>
          <p:cNvSpPr txBox="1">
            <a:spLocks noGrp="1"/>
          </p:cNvSpPr>
          <p:nvPr>
            <p:ph type="title"/>
          </p:nvPr>
        </p:nvSpPr>
        <p:spPr>
          <a:xfrm>
            <a:off x="409575" y="0"/>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Datos y Estadísticas </a:t>
            </a:r>
            <a:endParaRPr>
              <a:latin typeface="Arial Black"/>
              <a:ea typeface="Arial Black"/>
              <a:cs typeface="Arial Black"/>
              <a:sym typeface="Arial Black"/>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
        <p:nvSpPr>
          <p:cNvPr id="547" name="Google Shape;547;p53"/>
          <p:cNvSpPr txBox="1">
            <a:spLocks noGrp="1"/>
          </p:cNvSpPr>
          <p:nvPr>
            <p:ph type="body" idx="1"/>
          </p:nvPr>
        </p:nvSpPr>
        <p:spPr>
          <a:xfrm>
            <a:off x="1066800" y="1979585"/>
            <a:ext cx="7772401" cy="4376765"/>
          </a:xfrm>
          <a:prstGeom prst="rect">
            <a:avLst/>
          </a:prstGeom>
          <a:noFill/>
          <a:ln>
            <a:noFill/>
          </a:ln>
        </p:spPr>
        <p:txBody>
          <a:bodyPr spcFirstLastPara="1" wrap="square" lIns="91425" tIns="45700" rIns="91425" bIns="45700" anchor="t" anchorCtr="0">
            <a:normAutofit lnSpcReduction="10000"/>
          </a:bodyPr>
          <a:lstStyle/>
          <a:p>
            <a:pPr marL="457189" lvl="0" indent="-457189" algn="l" rtl="0">
              <a:spcBef>
                <a:spcPts val="0"/>
              </a:spcBef>
              <a:spcAft>
                <a:spcPts val="0"/>
              </a:spcAft>
              <a:buClr>
                <a:schemeClr val="dk1"/>
              </a:buClr>
              <a:buSzPts val="3600"/>
              <a:buChar char="•"/>
            </a:pPr>
            <a:r>
              <a:rPr lang="en-US" sz="3600" dirty="0" err="1"/>
              <a:t>Derrumbe</a:t>
            </a:r>
            <a:endParaRPr sz="3600" dirty="0"/>
          </a:p>
          <a:p>
            <a:pPr marL="457189" lvl="0" indent="-457189" algn="l" rtl="0">
              <a:spcBef>
                <a:spcPts val="720"/>
              </a:spcBef>
              <a:spcAft>
                <a:spcPts val="0"/>
              </a:spcAft>
              <a:buClr>
                <a:schemeClr val="dk1"/>
              </a:buClr>
              <a:buSzPts val="3600"/>
              <a:buChar char="•"/>
            </a:pPr>
            <a:r>
              <a:rPr lang="en-US" sz="3600" dirty="0" err="1"/>
              <a:t>Caer</a:t>
            </a:r>
            <a:r>
              <a:rPr lang="en-US" sz="3600" dirty="0"/>
              <a:t> a </a:t>
            </a:r>
            <a:r>
              <a:rPr lang="en-US" sz="3600" dirty="0" err="1"/>
              <a:t>través</a:t>
            </a:r>
            <a:r>
              <a:rPr lang="en-US" sz="3600" dirty="0"/>
              <a:t> de la </a:t>
            </a:r>
            <a:r>
              <a:rPr lang="en-US" sz="3600" dirty="0" err="1"/>
              <a:t>superficie</a:t>
            </a:r>
            <a:endParaRPr sz="3600" dirty="0"/>
          </a:p>
          <a:p>
            <a:pPr marL="457189" lvl="0" indent="-457189" algn="l" rtl="0">
              <a:spcBef>
                <a:spcPts val="720"/>
              </a:spcBef>
              <a:spcAft>
                <a:spcPts val="0"/>
              </a:spcAft>
              <a:buClr>
                <a:schemeClr val="dk1"/>
              </a:buClr>
              <a:buSzPts val="3600"/>
              <a:buChar char="•"/>
            </a:pPr>
            <a:r>
              <a:rPr lang="en-US" sz="3600" dirty="0" err="1"/>
              <a:t>Caer</a:t>
            </a:r>
            <a:r>
              <a:rPr lang="en-US" sz="3600" dirty="0"/>
              <a:t> a un </a:t>
            </a:r>
            <a:r>
              <a:rPr lang="en-US" sz="3600" dirty="0" err="1"/>
              <a:t>nivel</a:t>
            </a:r>
            <a:r>
              <a:rPr lang="en-US" sz="3600" dirty="0"/>
              <a:t> </a:t>
            </a:r>
            <a:r>
              <a:rPr lang="en-US" sz="3600" dirty="0" err="1"/>
              <a:t>más</a:t>
            </a:r>
            <a:r>
              <a:rPr lang="en-US" sz="3600" dirty="0"/>
              <a:t> </a:t>
            </a:r>
            <a:r>
              <a:rPr lang="en-US" sz="3600" dirty="0" err="1"/>
              <a:t>bajo</a:t>
            </a:r>
            <a:endParaRPr sz="3600" dirty="0"/>
          </a:p>
          <a:p>
            <a:pPr marL="457189" lvl="0" indent="-457189" algn="l" rtl="0">
              <a:spcBef>
                <a:spcPts val="720"/>
              </a:spcBef>
              <a:spcAft>
                <a:spcPts val="0"/>
              </a:spcAft>
              <a:buClr>
                <a:schemeClr val="dk1"/>
              </a:buClr>
              <a:buSzPts val="3600"/>
              <a:buChar char="•"/>
            </a:pPr>
            <a:r>
              <a:rPr lang="en-US" sz="3600" dirty="0" err="1"/>
              <a:t>Caída</a:t>
            </a:r>
            <a:r>
              <a:rPr lang="en-US" sz="3600" dirty="0"/>
              <a:t> de </a:t>
            </a:r>
            <a:r>
              <a:rPr lang="en-US" sz="3600" dirty="0" err="1"/>
              <a:t>estructura</a:t>
            </a:r>
            <a:r>
              <a:rPr lang="en-US" sz="3600" dirty="0"/>
              <a:t> </a:t>
            </a:r>
            <a:r>
              <a:rPr lang="en-US" sz="3600" dirty="0" err="1"/>
              <a:t>colapsada</a:t>
            </a:r>
            <a:endParaRPr sz="3600" dirty="0"/>
          </a:p>
          <a:p>
            <a:pPr marL="457189" lvl="0" indent="-457189" algn="l" rtl="0">
              <a:spcBef>
                <a:spcPts val="720"/>
              </a:spcBef>
              <a:spcAft>
                <a:spcPts val="0"/>
              </a:spcAft>
              <a:buClr>
                <a:schemeClr val="dk1"/>
              </a:buClr>
              <a:buSzPts val="3600"/>
              <a:buChar char="•"/>
            </a:pPr>
            <a:r>
              <a:rPr lang="en-US" sz="3600" dirty="0" err="1"/>
              <a:t>Caída</a:t>
            </a:r>
            <a:r>
              <a:rPr lang="en-US" sz="3600" dirty="0"/>
              <a:t> al </a:t>
            </a:r>
            <a:r>
              <a:rPr lang="en-US" sz="3600" dirty="0" err="1"/>
              <a:t>mismo</a:t>
            </a:r>
            <a:r>
              <a:rPr lang="en-US" sz="3600" dirty="0"/>
              <a:t> </a:t>
            </a:r>
            <a:r>
              <a:rPr lang="en-US" sz="3600" dirty="0" err="1"/>
              <a:t>nivel</a:t>
            </a:r>
            <a:endParaRPr sz="3600" dirty="0"/>
          </a:p>
          <a:p>
            <a:pPr marL="457189" lvl="0" indent="-457189" algn="l" rtl="0">
              <a:spcBef>
                <a:spcPts val="720"/>
              </a:spcBef>
              <a:spcAft>
                <a:spcPts val="0"/>
              </a:spcAft>
              <a:buClr>
                <a:schemeClr val="dk1"/>
              </a:buClr>
              <a:buSzPts val="3600"/>
              <a:buChar char="•"/>
            </a:pPr>
            <a:r>
              <a:rPr lang="en-US" sz="3600" dirty="0" err="1">
                <a:solidFill>
                  <a:schemeClr val="tx1"/>
                </a:solidFill>
              </a:rPr>
              <a:t>Resbalón</a:t>
            </a:r>
            <a:endParaRPr sz="3600" dirty="0">
              <a:solidFill>
                <a:schemeClr val="tx1"/>
              </a:solidFill>
            </a:endParaRPr>
          </a:p>
          <a:p>
            <a:pPr marL="457189" lvl="0" indent="-457189" algn="l" rtl="0">
              <a:spcBef>
                <a:spcPts val="720"/>
              </a:spcBef>
              <a:spcAft>
                <a:spcPts val="0"/>
              </a:spcAft>
              <a:buClr>
                <a:schemeClr val="dk1"/>
              </a:buClr>
              <a:buSzPts val="3600"/>
              <a:buChar char="•"/>
            </a:pPr>
            <a:r>
              <a:rPr lang="en-US" sz="3600" dirty="0" err="1"/>
              <a:t>Saltar</a:t>
            </a:r>
            <a:r>
              <a:rPr lang="en-US" sz="3600" dirty="0"/>
              <a:t> </a:t>
            </a:r>
            <a:r>
              <a:rPr lang="en-US" sz="3600" dirty="0" err="1"/>
              <a:t>por</a:t>
            </a:r>
            <a:r>
              <a:rPr lang="en-US" sz="3600" dirty="0"/>
              <a:t> </a:t>
            </a:r>
            <a:r>
              <a:rPr lang="en-US" sz="3600" dirty="0" err="1"/>
              <a:t>encima</a:t>
            </a:r>
            <a:r>
              <a:rPr lang="en-US" sz="3600" dirty="0"/>
              <a:t> o </a:t>
            </a:r>
            <a:r>
              <a:rPr lang="en-US" sz="3600" dirty="0" err="1"/>
              <a:t>hacia</a:t>
            </a:r>
            <a:r>
              <a:rPr lang="en-US" sz="3600" dirty="0"/>
              <a:t> un </a:t>
            </a:r>
            <a:r>
              <a:rPr lang="en-US" sz="3600" dirty="0" err="1"/>
              <a:t>lugar</a:t>
            </a:r>
            <a:endParaRPr sz="3600" dirty="0"/>
          </a:p>
        </p:txBody>
      </p:sp>
      <p:sp>
        <p:nvSpPr>
          <p:cNvPr id="548" name="Google Shape;548;p53"/>
          <p:cNvSpPr txBox="1"/>
          <p:nvPr/>
        </p:nvSpPr>
        <p:spPr>
          <a:xfrm>
            <a:off x="838199" y="1145830"/>
            <a:ext cx="6551952" cy="78613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600"/>
              <a:buFont typeface="Arial"/>
              <a:buNone/>
            </a:pPr>
            <a:r>
              <a:rPr lang="en-US" sz="3600">
                <a:solidFill>
                  <a:schemeClr val="dk1"/>
                </a:solidFill>
                <a:latin typeface="Times New Roman"/>
                <a:ea typeface="Times New Roman"/>
                <a:cs typeface="Times New Roman"/>
                <a:sym typeface="Times New Roman"/>
              </a:rPr>
              <a:t>Eventos de lesiones no mortales:</a:t>
            </a:r>
            <a:endParaRPr sz="3600">
              <a:solidFill>
                <a:schemeClr val="dk1"/>
              </a:solidFill>
              <a:latin typeface="Times New Roman"/>
              <a:ea typeface="Times New Roman"/>
              <a:cs typeface="Times New Roman"/>
              <a:sym typeface="Times New Roman"/>
            </a:endParaRPr>
          </a:p>
        </p:txBody>
      </p:sp>
      <p:sp>
        <p:nvSpPr>
          <p:cNvPr id="549" name="Google Shape;549;p53"/>
          <p:cNvSpPr txBox="1">
            <a:spLocks noGrp="1"/>
          </p:cNvSpPr>
          <p:nvPr>
            <p:ph type="title"/>
          </p:nvPr>
        </p:nvSpPr>
        <p:spPr>
          <a:xfrm>
            <a:off x="1066800" y="0"/>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Datos y Estadísticas </a:t>
            </a:r>
            <a:endParaRPr>
              <a:latin typeface="Arial Black"/>
              <a:ea typeface="Arial Black"/>
              <a:cs typeface="Arial Black"/>
              <a:sym typeface="Arial Black"/>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556" name="Google Shape;556;p54"/>
          <p:cNvSpPr txBox="1"/>
          <p:nvPr/>
        </p:nvSpPr>
        <p:spPr>
          <a:xfrm>
            <a:off x="1627834" y="5586897"/>
            <a:ext cx="6213300" cy="1208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Estos datos son cortesía de OSHA (citados por OSHA Federal durante el período de Octubre de 2018 a Septiembre de 2019. Las sanciones que se muestran reflejan cantidades actuales en lugar de iniciales).</a:t>
            </a:r>
            <a:endParaRPr sz="1800">
              <a:solidFill>
                <a:schemeClr val="dk1"/>
              </a:solidFill>
              <a:latin typeface="Times New Roman"/>
              <a:ea typeface="Times New Roman"/>
              <a:cs typeface="Times New Roman"/>
              <a:sym typeface="Times New Roman"/>
            </a:endParaRPr>
          </a:p>
        </p:txBody>
      </p:sp>
      <p:graphicFrame>
        <p:nvGraphicFramePr>
          <p:cNvPr id="557" name="Google Shape;557;p54"/>
          <p:cNvGraphicFramePr/>
          <p:nvPr/>
        </p:nvGraphicFramePr>
        <p:xfrm>
          <a:off x="1704299" y="2070978"/>
          <a:ext cx="9238500" cy="3368700"/>
        </p:xfrm>
        <a:graphic>
          <a:graphicData uri="http://schemas.openxmlformats.org/drawingml/2006/table">
            <a:tbl>
              <a:tblPr firstRow="1" bandRow="1">
                <a:noFill/>
                <a:tableStyleId>{C100C54B-946D-4CC3-84B2-70A306FFFFFB}</a:tableStyleId>
              </a:tblPr>
              <a:tblGrid>
                <a:gridCol w="3079500">
                  <a:extLst>
                    <a:ext uri="{9D8B030D-6E8A-4147-A177-3AD203B41FA5}">
                      <a16:colId xmlns:a16="http://schemas.microsoft.com/office/drawing/2014/main" val="20000"/>
                    </a:ext>
                  </a:extLst>
                </a:gridCol>
                <a:gridCol w="3079500">
                  <a:extLst>
                    <a:ext uri="{9D8B030D-6E8A-4147-A177-3AD203B41FA5}">
                      <a16:colId xmlns:a16="http://schemas.microsoft.com/office/drawing/2014/main" val="20001"/>
                    </a:ext>
                  </a:extLst>
                </a:gridCol>
                <a:gridCol w="3079500">
                  <a:extLst>
                    <a:ext uri="{9D8B030D-6E8A-4147-A177-3AD203B41FA5}">
                      <a16:colId xmlns:a16="http://schemas.microsoft.com/office/drawing/2014/main" val="20002"/>
                    </a:ext>
                  </a:extLst>
                </a:gridCol>
              </a:tblGrid>
              <a:tr h="756650">
                <a:tc>
                  <a:txBody>
                    <a:bodyPr/>
                    <a:lstStyle/>
                    <a:p>
                      <a:pPr marL="0" marR="0" lvl="0" indent="0" algn="ctr" rtl="0">
                        <a:spcBef>
                          <a:spcPts val="0"/>
                        </a:spcBef>
                        <a:spcAft>
                          <a:spcPts val="0"/>
                        </a:spcAft>
                        <a:buNone/>
                      </a:pPr>
                      <a:r>
                        <a:rPr lang="en-US" sz="2400" u="none" strike="noStrike" cap="none"/>
                        <a:t>Estándar </a:t>
                      </a:r>
                      <a:endParaRPr sz="2400" u="none" strike="noStrike" cap="none"/>
                    </a:p>
                  </a:txBody>
                  <a:tcPr marL="91450" marR="91450" marT="45725" marB="45725"/>
                </a:tc>
                <a:tc>
                  <a:txBody>
                    <a:bodyPr/>
                    <a:lstStyle/>
                    <a:p>
                      <a:pPr marL="0" marR="0" lvl="0" indent="0" algn="ctr" rtl="0">
                        <a:spcBef>
                          <a:spcPts val="0"/>
                        </a:spcBef>
                        <a:spcAft>
                          <a:spcPts val="0"/>
                        </a:spcAft>
                        <a:buNone/>
                      </a:pPr>
                      <a:r>
                        <a:rPr lang="en-US" sz="2400" u="none" strike="noStrike" cap="none"/>
                        <a:t># de cita</a:t>
                      </a:r>
                      <a:r>
                        <a:rPr lang="en-US" sz="2400"/>
                        <a:t>ciones</a:t>
                      </a:r>
                      <a:endParaRPr sz="2400" u="none" strike="noStrike" cap="none"/>
                    </a:p>
                  </a:txBody>
                  <a:tcPr marL="91450" marR="91450" marT="45725" marB="45725"/>
                </a:tc>
                <a:tc>
                  <a:txBody>
                    <a:bodyPr/>
                    <a:lstStyle/>
                    <a:p>
                      <a:pPr marL="0" marR="0" lvl="0" indent="0" algn="ctr" rtl="0">
                        <a:spcBef>
                          <a:spcPts val="0"/>
                        </a:spcBef>
                        <a:spcAft>
                          <a:spcPts val="0"/>
                        </a:spcAft>
                        <a:buNone/>
                      </a:pPr>
                      <a:r>
                        <a:rPr lang="en-US" sz="2400" u="none" strike="noStrike" cap="none"/>
                        <a:t>Monto de la multa</a:t>
                      </a:r>
                      <a:endParaRPr sz="2400" u="none" strike="noStrike" cap="none"/>
                    </a:p>
                  </a:txBody>
                  <a:tcPr marL="91450" marR="91450" marT="45725" marB="45725"/>
                </a:tc>
                <a:extLst>
                  <a:ext uri="{0D108BD9-81ED-4DB2-BD59-A6C34878D82A}">
                    <a16:rowId xmlns:a16="http://schemas.microsoft.com/office/drawing/2014/main" val="10000"/>
                  </a:ext>
                </a:extLst>
              </a:tr>
              <a:tr h="1306025">
                <a:tc>
                  <a:txBody>
                    <a:bodyPr/>
                    <a:lstStyle/>
                    <a:p>
                      <a:pPr marL="0" marR="0" lvl="0" indent="0" algn="l" rtl="0">
                        <a:spcBef>
                          <a:spcPts val="0"/>
                        </a:spcBef>
                        <a:spcAft>
                          <a:spcPts val="0"/>
                        </a:spcAft>
                        <a:buNone/>
                      </a:pPr>
                      <a:r>
                        <a:rPr lang="en-US" sz="2400" u="none" strike="noStrike" cap="none"/>
                        <a:t>1926.651 Requisitos específicos de excavación</a:t>
                      </a:r>
                      <a:endParaRPr sz="2400"/>
                    </a:p>
                  </a:txBody>
                  <a:tcPr marL="91450" marR="91450" marT="45725" marB="45725"/>
                </a:tc>
                <a:tc>
                  <a:txBody>
                    <a:bodyPr/>
                    <a:lstStyle/>
                    <a:p>
                      <a:pPr marL="0" marR="0" lvl="0" indent="0" algn="ctr" rtl="0">
                        <a:spcBef>
                          <a:spcPts val="0"/>
                        </a:spcBef>
                        <a:spcAft>
                          <a:spcPts val="0"/>
                        </a:spcAft>
                        <a:buNone/>
                      </a:pPr>
                      <a:r>
                        <a:rPr lang="en-US" sz="2400"/>
                        <a:t>795</a:t>
                      </a:r>
                      <a:endParaRPr/>
                    </a:p>
                  </a:txBody>
                  <a:tcPr marL="91450" marR="91450" marT="45725" marB="45725"/>
                </a:tc>
                <a:tc>
                  <a:txBody>
                    <a:bodyPr/>
                    <a:lstStyle/>
                    <a:p>
                      <a:pPr marL="0" marR="0" lvl="0" indent="0" algn="ctr" rtl="0">
                        <a:spcBef>
                          <a:spcPts val="0"/>
                        </a:spcBef>
                        <a:spcAft>
                          <a:spcPts val="0"/>
                        </a:spcAft>
                        <a:buNone/>
                      </a:pPr>
                      <a:r>
                        <a:rPr lang="en-US" sz="2400"/>
                        <a:t>$3.4M</a:t>
                      </a:r>
                      <a:endParaRPr/>
                    </a:p>
                  </a:txBody>
                  <a:tcPr marL="91450" marR="91450" marT="45725" marB="45725"/>
                </a:tc>
                <a:extLst>
                  <a:ext uri="{0D108BD9-81ED-4DB2-BD59-A6C34878D82A}">
                    <a16:rowId xmlns:a16="http://schemas.microsoft.com/office/drawing/2014/main" val="10001"/>
                  </a:ext>
                </a:extLst>
              </a:tr>
              <a:tr h="1306025">
                <a:tc>
                  <a:txBody>
                    <a:bodyPr/>
                    <a:lstStyle/>
                    <a:p>
                      <a:pPr marL="0" marR="0" lvl="0" indent="0" algn="l" rtl="0">
                        <a:spcBef>
                          <a:spcPts val="0"/>
                        </a:spcBef>
                        <a:spcAft>
                          <a:spcPts val="0"/>
                        </a:spcAft>
                        <a:buNone/>
                      </a:pPr>
                      <a:r>
                        <a:rPr lang="en-US" sz="2400"/>
                        <a:t>1926.652 Requisitos de los Sistemas de Protección</a:t>
                      </a:r>
                      <a:endParaRPr sz="2400"/>
                    </a:p>
                  </a:txBody>
                  <a:tcPr marL="91450" marR="91450" marT="45725" marB="45725"/>
                </a:tc>
                <a:tc>
                  <a:txBody>
                    <a:bodyPr/>
                    <a:lstStyle/>
                    <a:p>
                      <a:pPr marL="0" marR="0" lvl="0" indent="0" algn="ctr" rtl="0">
                        <a:spcBef>
                          <a:spcPts val="0"/>
                        </a:spcBef>
                        <a:spcAft>
                          <a:spcPts val="0"/>
                        </a:spcAft>
                        <a:buNone/>
                      </a:pPr>
                      <a:r>
                        <a:rPr lang="en-US" sz="2400"/>
                        <a:t>613</a:t>
                      </a:r>
                      <a:endParaRPr/>
                    </a:p>
                  </a:txBody>
                  <a:tcPr marL="91450" marR="91450" marT="45725" marB="45725"/>
                </a:tc>
                <a:tc>
                  <a:txBody>
                    <a:bodyPr/>
                    <a:lstStyle/>
                    <a:p>
                      <a:pPr marL="0" marR="0" lvl="0" indent="0" algn="ctr" rtl="0">
                        <a:spcBef>
                          <a:spcPts val="0"/>
                        </a:spcBef>
                        <a:spcAft>
                          <a:spcPts val="0"/>
                        </a:spcAft>
                        <a:buNone/>
                      </a:pPr>
                      <a:r>
                        <a:rPr lang="en-US" sz="2400"/>
                        <a:t>$4.2M</a:t>
                      </a:r>
                      <a:endParaRPr/>
                    </a:p>
                  </a:txBody>
                  <a:tcPr marL="91450" marR="91450" marT="45725" marB="45725"/>
                </a:tc>
                <a:extLst>
                  <a:ext uri="{0D108BD9-81ED-4DB2-BD59-A6C34878D82A}">
                    <a16:rowId xmlns:a16="http://schemas.microsoft.com/office/drawing/2014/main" val="10002"/>
                  </a:ext>
                </a:extLst>
              </a:tr>
            </a:tbl>
          </a:graphicData>
        </a:graphic>
      </p:graphicFrame>
      <p:sp>
        <p:nvSpPr>
          <p:cNvPr id="558" name="Google Shape;558;p54"/>
          <p:cNvSpPr txBox="1">
            <a:spLocks noGrp="1"/>
          </p:cNvSpPr>
          <p:nvPr>
            <p:ph type="body" idx="1"/>
          </p:nvPr>
        </p:nvSpPr>
        <p:spPr>
          <a:xfrm>
            <a:off x="1165521" y="1279950"/>
            <a:ext cx="6213300" cy="643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None/>
            </a:pPr>
            <a:r>
              <a:rPr lang="en-US" sz="3600"/>
              <a:t>Citaciones y costos:</a:t>
            </a:r>
            <a:endParaRPr sz="3600"/>
          </a:p>
          <a:p>
            <a:pPr marL="0" lvl="0" indent="0" algn="l" rtl="0">
              <a:spcBef>
                <a:spcPts val="720"/>
              </a:spcBef>
              <a:spcAft>
                <a:spcPts val="0"/>
              </a:spcAft>
              <a:buClr>
                <a:schemeClr val="dk1"/>
              </a:buClr>
              <a:buSzPts val="3600"/>
              <a:buNone/>
            </a:pPr>
            <a:endParaRPr sz="3600"/>
          </a:p>
        </p:txBody>
      </p:sp>
      <p:sp>
        <p:nvSpPr>
          <p:cNvPr id="559" name="Google Shape;559;p54"/>
          <p:cNvSpPr txBox="1">
            <a:spLocks noGrp="1"/>
          </p:cNvSpPr>
          <p:nvPr>
            <p:ph type="title"/>
          </p:nvPr>
        </p:nvSpPr>
        <p:spPr>
          <a:xfrm>
            <a:off x="1165531" y="70774"/>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Datos y Estadísticas </a:t>
            </a:r>
            <a:endParaRPr>
              <a:latin typeface="Arial Black"/>
              <a:ea typeface="Arial Black"/>
              <a:cs typeface="Arial Black"/>
              <a:sym typeface="Arial Black"/>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55" descr="A picture of an the tip of an iceberg."/>
          <p:cNvPicPr preferRelativeResize="0"/>
          <p:nvPr/>
        </p:nvPicPr>
        <p:blipFill rotWithShape="1">
          <a:blip r:embed="rId4">
            <a:alphaModFix/>
          </a:blip>
          <a:srcRect/>
          <a:stretch/>
        </p:blipFill>
        <p:spPr>
          <a:xfrm>
            <a:off x="6528841" y="2165782"/>
            <a:ext cx="3260905" cy="1007743"/>
          </a:xfrm>
          <a:prstGeom prst="rect">
            <a:avLst/>
          </a:prstGeom>
          <a:noFill/>
          <a:ln>
            <a:noFill/>
          </a:ln>
        </p:spPr>
      </p:pic>
      <p:graphicFrame>
        <p:nvGraphicFramePr>
          <p:cNvPr id="566" name="Google Shape;566;p55" descr="A cartoon boat next to an iceberg."/>
          <p:cNvGraphicFramePr/>
          <p:nvPr/>
        </p:nvGraphicFramePr>
        <p:xfrm>
          <a:off x="9061341" y="2165782"/>
          <a:ext cx="715705" cy="751490"/>
        </p:xfrm>
        <a:graphic>
          <a:graphicData uri="http://schemas.openxmlformats.org/presentationml/2006/ole">
            <mc:AlternateContent xmlns:mc="http://schemas.openxmlformats.org/markup-compatibility/2006">
              <mc:Choice xmlns:v="urn:schemas-microsoft-com:vml" Requires="v">
                <p:oleObj spid="_x0000_s1042" r:id="rId5" imgW="715705" imgH="751490" progId="MS_ClipArt_Gallery.2">
                  <p:embed/>
                </p:oleObj>
              </mc:Choice>
              <mc:Fallback>
                <p:oleObj r:id="rId5" imgW="715705" imgH="751490" progId="MS_ClipArt_Gallery.2">
                  <p:embed/>
                  <p:pic>
                    <p:nvPicPr>
                      <p:cNvPr id="566" name="Google Shape;566;p55" descr="A cartoon boat next to an iceberg."/>
                      <p:cNvPicPr preferRelativeResize="0"/>
                      <p:nvPr/>
                    </p:nvPicPr>
                    <p:blipFill rotWithShape="1">
                      <a:blip r:embed="rId6">
                        <a:alphaModFix/>
                      </a:blip>
                      <a:srcRect/>
                      <a:stretch/>
                    </p:blipFill>
                    <p:spPr>
                      <a:xfrm>
                        <a:off x="9061341" y="2165782"/>
                        <a:ext cx="715705" cy="751490"/>
                      </a:xfrm>
                      <a:prstGeom prst="rect">
                        <a:avLst/>
                      </a:prstGeom>
                      <a:noFill/>
                      <a:ln>
                        <a:noFill/>
                      </a:ln>
                    </p:spPr>
                  </p:pic>
                </p:oleObj>
              </mc:Fallback>
            </mc:AlternateContent>
          </a:graphicData>
        </a:graphic>
      </p:graphicFrame>
      <p:sp>
        <p:nvSpPr>
          <p:cNvPr id="567" name="Google Shape;567;p55"/>
          <p:cNvSpPr txBox="1">
            <a:spLocks noGrp="1"/>
          </p:cNvSpPr>
          <p:nvPr>
            <p:ph type="body" idx="1"/>
          </p:nvPr>
        </p:nvSpPr>
        <p:spPr>
          <a:xfrm>
            <a:off x="1454198" y="2119288"/>
            <a:ext cx="4574642" cy="4338145"/>
          </a:xfrm>
          <a:prstGeom prst="rect">
            <a:avLst/>
          </a:prstGeom>
          <a:noFill/>
          <a:ln>
            <a:noFill/>
          </a:ln>
        </p:spPr>
        <p:txBody>
          <a:bodyPr spcFirstLastPara="1" wrap="square" lIns="91425" tIns="45700" rIns="91425" bIns="45700" anchor="t" anchorCtr="0">
            <a:normAutofit fontScale="92500"/>
          </a:bodyPr>
          <a:lstStyle/>
          <a:p>
            <a:pPr marL="571500" lvl="1" indent="-588645" algn="l" rtl="0">
              <a:spcBef>
                <a:spcPts val="0"/>
              </a:spcBef>
              <a:spcAft>
                <a:spcPts val="0"/>
              </a:spcAft>
              <a:buClr>
                <a:schemeClr val="dk1"/>
              </a:buClr>
              <a:buSzPts val="3600"/>
              <a:buFont typeface="Noto Sans Symbols"/>
              <a:buChar char="▪"/>
            </a:pPr>
            <a:r>
              <a:rPr lang="en-US" sz="3600"/>
              <a:t>En la superficie</a:t>
            </a:r>
            <a:endParaRPr sz="3600"/>
          </a:p>
          <a:p>
            <a:pPr marL="571500" lvl="1" indent="-588645" algn="l" rtl="0">
              <a:spcBef>
                <a:spcPts val="1200"/>
              </a:spcBef>
              <a:spcAft>
                <a:spcPts val="0"/>
              </a:spcAft>
              <a:buClr>
                <a:schemeClr val="dk1"/>
              </a:buClr>
              <a:buSzPts val="3600"/>
              <a:buFont typeface="Noto Sans Symbols"/>
              <a:buChar char="▪"/>
            </a:pPr>
            <a:r>
              <a:rPr lang="en-US" sz="3600"/>
              <a:t>Tratamiento médico</a:t>
            </a:r>
            <a:endParaRPr sz="3600"/>
          </a:p>
          <a:p>
            <a:pPr marL="571500" lvl="1" indent="-588645" algn="l" rtl="0">
              <a:spcBef>
                <a:spcPts val="1200"/>
              </a:spcBef>
              <a:spcAft>
                <a:spcPts val="0"/>
              </a:spcAft>
              <a:buClr>
                <a:schemeClr val="dk1"/>
              </a:buClr>
              <a:buSzPts val="3600"/>
              <a:buFont typeface="Noto Sans Symbols"/>
              <a:buChar char="▪"/>
            </a:pPr>
            <a:r>
              <a:rPr lang="en-US" sz="3600"/>
              <a:t>Facturas de hospital</a:t>
            </a:r>
            <a:endParaRPr sz="3600"/>
          </a:p>
          <a:p>
            <a:pPr marL="571500" lvl="1" indent="-588645" algn="l" rtl="0">
              <a:spcBef>
                <a:spcPts val="1200"/>
              </a:spcBef>
              <a:spcAft>
                <a:spcPts val="0"/>
              </a:spcAft>
              <a:buClr>
                <a:schemeClr val="dk1"/>
              </a:buClr>
              <a:buSzPts val="3600"/>
              <a:buFont typeface="Noto Sans Symbols"/>
              <a:buChar char="▪"/>
            </a:pPr>
            <a:r>
              <a:rPr lang="en-US" sz="3600"/>
              <a:t>Gastos de ambulancia</a:t>
            </a:r>
            <a:endParaRPr sz="3600"/>
          </a:p>
          <a:p>
            <a:pPr marL="571500" lvl="1" indent="-588645" algn="l" rtl="0">
              <a:spcBef>
                <a:spcPts val="1200"/>
              </a:spcBef>
              <a:spcAft>
                <a:spcPts val="0"/>
              </a:spcAft>
              <a:buClr>
                <a:schemeClr val="dk1"/>
              </a:buClr>
              <a:buSzPts val="3600"/>
              <a:buFont typeface="Noto Sans Symbols"/>
              <a:buChar char="▪"/>
            </a:pPr>
            <a:r>
              <a:rPr lang="en-US" sz="3600"/>
              <a:t>Indemnización (compensación a los lesionados)</a:t>
            </a:r>
            <a:endParaRPr sz="3600"/>
          </a:p>
        </p:txBody>
      </p:sp>
      <p:sp>
        <p:nvSpPr>
          <p:cNvPr id="568" name="Google Shape;568;p55"/>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870"/>
              <a:buFont typeface="Arial Black"/>
              <a:buNone/>
            </a:pPr>
            <a:r>
              <a:rPr lang="en-US" sz="5870">
                <a:latin typeface="Arial Black"/>
                <a:ea typeface="Arial Black"/>
                <a:cs typeface="Arial Black"/>
                <a:sym typeface="Arial Black"/>
              </a:rPr>
              <a:t>Costos Directos de las lesiones laborales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574" name="Google Shape;574;p56" descr="A picture of a full iceberg, showing the tip above the water and a larger amount below the surface of the water."/>
          <p:cNvPicPr preferRelativeResize="0"/>
          <p:nvPr/>
        </p:nvPicPr>
        <p:blipFill rotWithShape="1">
          <a:blip r:embed="rId4">
            <a:alphaModFix/>
          </a:blip>
          <a:srcRect l="6376" r="3562"/>
          <a:stretch/>
        </p:blipFill>
        <p:spPr>
          <a:xfrm>
            <a:off x="6653938" y="2059954"/>
            <a:ext cx="3187485" cy="4585648"/>
          </a:xfrm>
          <a:prstGeom prst="rect">
            <a:avLst/>
          </a:prstGeom>
          <a:noFill/>
          <a:ln>
            <a:noFill/>
          </a:ln>
        </p:spPr>
      </p:pic>
      <p:graphicFrame>
        <p:nvGraphicFramePr>
          <p:cNvPr id="575" name="Google Shape;575;p56" descr="A cartoon boat next to an iceberg."/>
          <p:cNvGraphicFramePr/>
          <p:nvPr/>
        </p:nvGraphicFramePr>
        <p:xfrm>
          <a:off x="9034020" y="2100430"/>
          <a:ext cx="715705" cy="751490"/>
        </p:xfrm>
        <a:graphic>
          <a:graphicData uri="http://schemas.openxmlformats.org/presentationml/2006/ole">
            <mc:AlternateContent xmlns:mc="http://schemas.openxmlformats.org/markup-compatibility/2006">
              <mc:Choice xmlns:v="urn:schemas-microsoft-com:vml" Requires="v">
                <p:oleObj spid="_x0000_s2067" r:id="rId5" imgW="715705" imgH="751490" progId="MS_ClipArt_Gallery.2">
                  <p:embed/>
                </p:oleObj>
              </mc:Choice>
              <mc:Fallback>
                <p:oleObj r:id="rId5" imgW="715705" imgH="751490" progId="MS_ClipArt_Gallery.2">
                  <p:embed/>
                  <p:pic>
                    <p:nvPicPr>
                      <p:cNvPr id="575" name="Google Shape;575;p56" descr="A cartoon boat next to an iceberg."/>
                      <p:cNvPicPr preferRelativeResize="0"/>
                      <p:nvPr/>
                    </p:nvPicPr>
                    <p:blipFill rotWithShape="1">
                      <a:blip r:embed="rId6">
                        <a:alphaModFix/>
                      </a:blip>
                      <a:srcRect/>
                      <a:stretch/>
                    </p:blipFill>
                    <p:spPr>
                      <a:xfrm>
                        <a:off x="9034020" y="2100430"/>
                        <a:ext cx="715705" cy="751490"/>
                      </a:xfrm>
                      <a:prstGeom prst="rect">
                        <a:avLst/>
                      </a:prstGeom>
                      <a:noFill/>
                      <a:ln>
                        <a:noFill/>
                      </a:ln>
                    </p:spPr>
                  </p:pic>
                </p:oleObj>
              </mc:Fallback>
            </mc:AlternateContent>
          </a:graphicData>
        </a:graphic>
      </p:graphicFrame>
      <p:sp>
        <p:nvSpPr>
          <p:cNvPr id="576" name="Google Shape;576;p56"/>
          <p:cNvSpPr txBox="1">
            <a:spLocks noGrp="1"/>
          </p:cNvSpPr>
          <p:nvPr>
            <p:ph type="body" idx="1"/>
          </p:nvPr>
        </p:nvSpPr>
        <p:spPr>
          <a:xfrm>
            <a:off x="473975" y="1757350"/>
            <a:ext cx="6180000" cy="2983500"/>
          </a:xfrm>
          <a:prstGeom prst="rect">
            <a:avLst/>
          </a:prstGeom>
          <a:noFill/>
          <a:ln>
            <a:noFill/>
          </a:ln>
        </p:spPr>
        <p:txBody>
          <a:bodyPr spcFirstLastPara="1" wrap="square" lIns="91425" tIns="45700" rIns="91425" bIns="45700" anchor="t" anchorCtr="0">
            <a:noAutofit/>
          </a:bodyPr>
          <a:lstStyle/>
          <a:p>
            <a:pPr marL="456565" lvl="0" indent="-456565" algn="l" rtl="0">
              <a:spcBef>
                <a:spcPts val="0"/>
              </a:spcBef>
              <a:spcAft>
                <a:spcPts val="0"/>
              </a:spcAft>
              <a:buClr>
                <a:schemeClr val="dk1"/>
              </a:buClr>
              <a:buSzPts val="3200"/>
              <a:buFont typeface="Noto Sans Symbols"/>
              <a:buChar char="▪"/>
            </a:pPr>
            <a:r>
              <a:rPr lang="en-US" sz="3200" dirty="0">
                <a:solidFill>
                  <a:schemeClr val="tx1"/>
                </a:solidFill>
              </a:rPr>
              <a:t>No </a:t>
            </a:r>
            <a:r>
              <a:rPr lang="en-US" sz="3200" dirty="0" err="1">
                <a:solidFill>
                  <a:schemeClr val="tx1"/>
                </a:solidFill>
              </a:rPr>
              <a:t>evidentes</a:t>
            </a:r>
            <a:r>
              <a:rPr lang="en-US" sz="3200" dirty="0">
                <a:solidFill>
                  <a:schemeClr val="tx1"/>
                </a:solidFill>
              </a:rPr>
              <a:t> a </a:t>
            </a:r>
            <a:r>
              <a:rPr lang="en-US" sz="3200" dirty="0" err="1">
                <a:solidFill>
                  <a:schemeClr val="tx1"/>
                </a:solidFill>
              </a:rPr>
              <a:t>primera</a:t>
            </a:r>
            <a:r>
              <a:rPr lang="en-US" sz="3200" dirty="0">
                <a:solidFill>
                  <a:schemeClr val="tx1"/>
                </a:solidFill>
              </a:rPr>
              <a:t> vista.</a:t>
            </a:r>
          </a:p>
          <a:p>
            <a:pPr marL="456565" lvl="0" indent="-456565" algn="l" rtl="0">
              <a:spcBef>
                <a:spcPts val="640"/>
              </a:spcBef>
              <a:spcAft>
                <a:spcPts val="0"/>
              </a:spcAft>
              <a:buClr>
                <a:schemeClr val="dk1"/>
              </a:buClr>
              <a:buSzPts val="3200"/>
              <a:buFont typeface="Noto Sans Symbols"/>
              <a:buChar char="▪"/>
            </a:pPr>
            <a:r>
              <a:rPr lang="en-US" sz="3200" dirty="0">
                <a:solidFill>
                  <a:schemeClr val="tx1"/>
                </a:solidFill>
              </a:rPr>
              <a:t>Equipo </a:t>
            </a:r>
            <a:r>
              <a:rPr lang="en-US" sz="3200" dirty="0" err="1">
                <a:solidFill>
                  <a:schemeClr val="tx1"/>
                </a:solidFill>
              </a:rPr>
              <a:t>dañado</a:t>
            </a:r>
            <a:endParaRPr sz="3200" dirty="0" err="1">
              <a:solidFill>
                <a:schemeClr val="tx1"/>
              </a:solidFill>
            </a:endParaRPr>
          </a:p>
          <a:p>
            <a:pPr marL="456565" lvl="0" indent="-456565" algn="l" rtl="0">
              <a:spcBef>
                <a:spcPts val="640"/>
              </a:spcBef>
              <a:spcAft>
                <a:spcPts val="0"/>
              </a:spcAft>
              <a:buClr>
                <a:schemeClr val="dk1"/>
              </a:buClr>
              <a:buSzPts val="3200"/>
              <a:buFont typeface="Noto Sans Symbols"/>
              <a:buChar char="▪"/>
            </a:pPr>
            <a:r>
              <a:rPr lang="en-US" sz="3200" dirty="0" err="1">
                <a:solidFill>
                  <a:schemeClr val="tx1"/>
                </a:solidFill>
              </a:rPr>
              <a:t>Honorarios</a:t>
            </a:r>
            <a:r>
              <a:rPr lang="en-US" sz="3200" dirty="0">
                <a:solidFill>
                  <a:schemeClr val="tx1"/>
                </a:solidFill>
              </a:rPr>
              <a:t> </a:t>
            </a:r>
            <a:r>
              <a:rPr lang="en-US" sz="3200" dirty="0" err="1">
                <a:solidFill>
                  <a:schemeClr val="tx1"/>
                </a:solidFill>
              </a:rPr>
              <a:t>legales</a:t>
            </a:r>
            <a:endParaRPr sz="3200" dirty="0" err="1">
              <a:solidFill>
                <a:schemeClr val="tx1"/>
              </a:solidFill>
            </a:endParaRPr>
          </a:p>
          <a:p>
            <a:pPr marL="456565" lvl="0" indent="-456565" algn="l" rtl="0">
              <a:spcBef>
                <a:spcPts val="640"/>
              </a:spcBef>
              <a:spcAft>
                <a:spcPts val="0"/>
              </a:spcAft>
              <a:buClr>
                <a:schemeClr val="dk1"/>
              </a:buClr>
              <a:buSzPts val="3200"/>
              <a:buFont typeface="Noto Sans Symbols"/>
              <a:buChar char="▪"/>
            </a:pPr>
            <a:r>
              <a:rPr lang="en-US" sz="3200" dirty="0" err="1">
                <a:solidFill>
                  <a:schemeClr val="tx1"/>
                </a:solidFill>
              </a:rPr>
              <a:t>Investigación</a:t>
            </a:r>
            <a:r>
              <a:rPr lang="en-US" sz="3200" dirty="0">
                <a:solidFill>
                  <a:schemeClr val="tx1"/>
                </a:solidFill>
              </a:rPr>
              <a:t> del </a:t>
            </a:r>
            <a:r>
              <a:rPr lang="en-US" sz="3200" dirty="0" err="1">
                <a:solidFill>
                  <a:schemeClr val="tx1"/>
                </a:solidFill>
              </a:rPr>
              <a:t>accidente</a:t>
            </a:r>
            <a:endParaRPr sz="3200" dirty="0" err="1">
              <a:solidFill>
                <a:schemeClr val="tx1"/>
              </a:solidFill>
            </a:endParaRPr>
          </a:p>
          <a:p>
            <a:pPr marL="456565" lvl="0" indent="-456565" algn="l" rtl="0">
              <a:spcBef>
                <a:spcPts val="640"/>
              </a:spcBef>
              <a:spcAft>
                <a:spcPts val="0"/>
              </a:spcAft>
              <a:buClr>
                <a:schemeClr val="dk1"/>
              </a:buClr>
              <a:buSzPts val="3200"/>
              <a:buFont typeface="Noto Sans Symbols"/>
              <a:buChar char="▪"/>
            </a:pPr>
            <a:r>
              <a:rPr lang="en-US" sz="3200" dirty="0" err="1">
                <a:solidFill>
                  <a:schemeClr val="tx1"/>
                </a:solidFill>
              </a:rPr>
              <a:t>Retrasos</a:t>
            </a:r>
            <a:r>
              <a:rPr lang="en-US" sz="3200" dirty="0">
                <a:solidFill>
                  <a:schemeClr val="tx1"/>
                </a:solidFill>
              </a:rPr>
              <a:t> en los </a:t>
            </a:r>
            <a:r>
              <a:rPr lang="en-US" sz="3200" dirty="0" err="1">
                <a:solidFill>
                  <a:schemeClr val="tx1"/>
                </a:solidFill>
              </a:rPr>
              <a:t>plazos</a:t>
            </a:r>
            <a:endParaRPr sz="3200" dirty="0" err="1">
              <a:solidFill>
                <a:schemeClr val="tx1"/>
              </a:solidFill>
            </a:endParaRPr>
          </a:p>
          <a:p>
            <a:pPr marL="456565" lvl="0" indent="-456565" algn="l" rtl="0">
              <a:spcBef>
                <a:spcPts val="640"/>
              </a:spcBef>
              <a:spcAft>
                <a:spcPts val="0"/>
              </a:spcAft>
              <a:buClr>
                <a:schemeClr val="dk1"/>
              </a:buClr>
              <a:buSzPts val="3200"/>
              <a:buFont typeface="Noto Sans Symbols"/>
              <a:buChar char="▪"/>
            </a:pPr>
            <a:r>
              <a:rPr lang="en-US" sz="3200" dirty="0">
                <a:solidFill>
                  <a:schemeClr val="tx1"/>
                </a:solidFill>
              </a:rPr>
              <a:t>Peor </a:t>
            </a:r>
            <a:r>
              <a:rPr lang="en-US" sz="3200" dirty="0" err="1">
                <a:solidFill>
                  <a:schemeClr val="tx1"/>
                </a:solidFill>
              </a:rPr>
              <a:t>relación</a:t>
            </a:r>
            <a:r>
              <a:rPr lang="en-US" sz="3200" dirty="0">
                <a:solidFill>
                  <a:schemeClr val="tx1"/>
                </a:solidFill>
              </a:rPr>
              <a:t> con los </a:t>
            </a:r>
            <a:r>
              <a:rPr lang="en-US" sz="3200" dirty="0" err="1">
                <a:solidFill>
                  <a:schemeClr val="tx1"/>
                </a:solidFill>
              </a:rPr>
              <a:t>clientes</a:t>
            </a:r>
            <a:endParaRPr sz="3200" dirty="0" err="1">
              <a:solidFill>
                <a:schemeClr val="tx1"/>
              </a:solidFill>
            </a:endParaRPr>
          </a:p>
          <a:p>
            <a:pPr marL="456565" indent="-456565">
              <a:spcBef>
                <a:spcPts val="640"/>
              </a:spcBef>
              <a:buSzPts val="3200"/>
              <a:buFont typeface="Noto Sans Symbols"/>
              <a:buChar char="▪"/>
            </a:pPr>
            <a:r>
              <a:rPr lang="en-US" sz="3200" dirty="0" err="1">
                <a:solidFill>
                  <a:schemeClr val="tx1"/>
                </a:solidFill>
              </a:rPr>
              <a:t>Disminución</a:t>
            </a:r>
            <a:r>
              <a:rPr lang="en-US" sz="3200" dirty="0">
                <a:solidFill>
                  <a:schemeClr val="tx1"/>
                </a:solidFill>
              </a:rPr>
              <a:t> de la  moral de los </a:t>
            </a:r>
            <a:r>
              <a:rPr lang="en-US" sz="3200" dirty="0" err="1">
                <a:solidFill>
                  <a:schemeClr val="tx1"/>
                </a:solidFill>
              </a:rPr>
              <a:t>trabajadores</a:t>
            </a:r>
            <a:r>
              <a:rPr lang="en-US" sz="3200" dirty="0">
                <a:solidFill>
                  <a:schemeClr val="tx1"/>
                </a:solidFill>
              </a:rPr>
              <a:t>; </a:t>
            </a:r>
            <a:r>
              <a:rPr lang="en-US" sz="3200" dirty="0" err="1">
                <a:solidFill>
                  <a:schemeClr val="tx1"/>
                </a:solidFill>
              </a:rPr>
              <a:t>especialmente</a:t>
            </a:r>
            <a:r>
              <a:rPr lang="en-US" sz="3200" dirty="0">
                <a:solidFill>
                  <a:schemeClr val="tx1"/>
                </a:solidFill>
              </a:rPr>
              <a:t> </a:t>
            </a:r>
            <a:r>
              <a:rPr lang="en-US" sz="3200" dirty="0" err="1">
                <a:solidFill>
                  <a:schemeClr val="tx1"/>
                </a:solidFill>
              </a:rPr>
              <a:t>si</a:t>
            </a:r>
            <a:r>
              <a:rPr lang="en-US" sz="3200" dirty="0">
                <a:solidFill>
                  <a:schemeClr val="tx1"/>
                </a:solidFill>
              </a:rPr>
              <a:t> </a:t>
            </a:r>
            <a:r>
              <a:rPr lang="en-US" sz="3200" dirty="0" err="1">
                <a:solidFill>
                  <a:schemeClr val="tx1"/>
                </a:solidFill>
              </a:rPr>
              <a:t>sucede</a:t>
            </a:r>
            <a:r>
              <a:rPr lang="en-US" sz="3200" dirty="0">
                <a:solidFill>
                  <a:schemeClr val="tx1"/>
                </a:solidFill>
              </a:rPr>
              <a:t> un </a:t>
            </a:r>
            <a:r>
              <a:rPr lang="en-US" sz="3200" dirty="0" err="1"/>
              <a:t>accidente</a:t>
            </a:r>
            <a:r>
              <a:rPr lang="en-US" sz="3200" dirty="0"/>
              <a:t> mortal.</a:t>
            </a:r>
            <a:endParaRPr sz="3200" dirty="0"/>
          </a:p>
        </p:txBody>
      </p:sp>
      <p:sp>
        <p:nvSpPr>
          <p:cNvPr id="577" name="Google Shape;577;p56"/>
          <p:cNvSpPr txBox="1">
            <a:spLocks noGrp="1"/>
          </p:cNvSpPr>
          <p:nvPr>
            <p:ph type="title"/>
          </p:nvPr>
        </p:nvSpPr>
        <p:spPr>
          <a:xfrm>
            <a:off x="1121424" y="212398"/>
            <a:ext cx="10754858" cy="14399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Arial Black"/>
              <a:buNone/>
            </a:pPr>
            <a:r>
              <a:rPr lang="en-US" sz="4800">
                <a:latin typeface="Arial Black"/>
                <a:ea typeface="Arial Black"/>
                <a:cs typeface="Arial Black"/>
                <a:sym typeface="Arial Black"/>
              </a:rPr>
              <a:t> Costos Indirectos de las lesiones laborales</a:t>
            </a:r>
            <a:endParaRPr sz="48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7"/>
          <p:cNvSpPr txBox="1">
            <a:spLocks noGrp="1"/>
          </p:cNvSpPr>
          <p:nvPr>
            <p:ph type="title"/>
          </p:nvPr>
        </p:nvSpPr>
        <p:spPr>
          <a:xfrm>
            <a:off x="609600" y="499843"/>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Práctica: Escenario</a:t>
            </a:r>
            <a:endParaRPr/>
          </a:p>
        </p:txBody>
      </p:sp>
      <p:sp>
        <p:nvSpPr>
          <p:cNvPr id="583" name="Google Shape;583;p57"/>
          <p:cNvSpPr txBox="1">
            <a:spLocks noGrp="1"/>
          </p:cNvSpPr>
          <p:nvPr>
            <p:ph type="body" idx="1"/>
          </p:nvPr>
        </p:nvSpPr>
        <p:spPr>
          <a:xfrm>
            <a:off x="815975" y="1851853"/>
            <a:ext cx="10360025" cy="2289827"/>
          </a:xfrm>
          <a:prstGeom prst="rect">
            <a:avLst/>
          </a:prstGeom>
          <a:noFill/>
          <a:ln>
            <a:noFill/>
          </a:ln>
        </p:spPr>
        <p:txBody>
          <a:bodyPr spcFirstLastPara="1" wrap="square" lIns="91425" tIns="45700" rIns="91425" bIns="45700" anchor="t" anchorCtr="0">
            <a:normAutofit fontScale="25000" lnSpcReduction="20000"/>
          </a:bodyPr>
          <a:lstStyle/>
          <a:p>
            <a:pPr marL="457189" lvl="0" indent="-457189" algn="l" rtl="0">
              <a:spcBef>
                <a:spcPts val="0"/>
              </a:spcBef>
              <a:spcAft>
                <a:spcPts val="0"/>
              </a:spcAft>
              <a:buClr>
                <a:schemeClr val="dk1"/>
              </a:buClr>
              <a:buSzPct val="100000"/>
              <a:buChar char="•"/>
            </a:pPr>
            <a:r>
              <a:rPr lang="en-US" sz="12800" dirty="0"/>
              <a:t>Durante </a:t>
            </a:r>
            <a:r>
              <a:rPr lang="en-US" sz="12800" dirty="0" err="1"/>
              <a:t>una</a:t>
            </a:r>
            <a:r>
              <a:rPr lang="en-US" sz="12800" dirty="0"/>
              <a:t> </a:t>
            </a:r>
            <a:r>
              <a:rPr lang="en-US" sz="12800" dirty="0" err="1"/>
              <a:t>inspección</a:t>
            </a:r>
            <a:r>
              <a:rPr lang="en-US" sz="12800" dirty="0"/>
              <a:t> de </a:t>
            </a:r>
            <a:r>
              <a:rPr lang="en-US" sz="12800" dirty="0" err="1"/>
              <a:t>seguridad</a:t>
            </a:r>
            <a:r>
              <a:rPr lang="en-US" sz="12800" dirty="0"/>
              <a:t>, </a:t>
            </a:r>
            <a:r>
              <a:rPr lang="en-US" sz="12800" dirty="0" err="1"/>
              <a:t>observa</a:t>
            </a:r>
            <a:r>
              <a:rPr lang="en-US" sz="12800" dirty="0"/>
              <a:t> que </a:t>
            </a:r>
            <a:r>
              <a:rPr lang="en-US" sz="12800" dirty="0" err="1"/>
              <a:t>una</a:t>
            </a:r>
            <a:r>
              <a:rPr lang="en-US" sz="12800" dirty="0"/>
              <a:t> </a:t>
            </a:r>
            <a:r>
              <a:rPr lang="en-US" sz="12800" dirty="0" err="1"/>
              <a:t>zanja</a:t>
            </a:r>
            <a:r>
              <a:rPr lang="en-US" sz="12800" dirty="0"/>
              <a:t> de 6 pies de </a:t>
            </a:r>
            <a:r>
              <a:rPr lang="en-US" sz="12800" dirty="0" err="1"/>
              <a:t>profundidad</a:t>
            </a:r>
            <a:r>
              <a:rPr lang="en-US" sz="12800" dirty="0"/>
              <a:t> no </a:t>
            </a:r>
            <a:r>
              <a:rPr lang="en-US" sz="12800" dirty="0" err="1"/>
              <a:t>está</a:t>
            </a:r>
            <a:r>
              <a:rPr lang="en-US" sz="12800" dirty="0"/>
              <a:t> </a:t>
            </a:r>
            <a:r>
              <a:rPr lang="en-US" sz="12800" dirty="0" err="1"/>
              <a:t>protegida</a:t>
            </a:r>
            <a:r>
              <a:rPr lang="en-US" sz="12800" dirty="0"/>
              <a:t> </a:t>
            </a:r>
            <a:r>
              <a:rPr lang="en-US" sz="12800" dirty="0" err="1"/>
              <a:t>por</a:t>
            </a:r>
            <a:r>
              <a:rPr lang="en-US" sz="12800" dirty="0"/>
              <a:t> escudos, </a:t>
            </a:r>
            <a:r>
              <a:rPr lang="en-US" sz="12800" dirty="0" err="1">
                <a:solidFill>
                  <a:schemeClr val="tx1"/>
                </a:solidFill>
              </a:rPr>
              <a:t>declives</a:t>
            </a:r>
            <a:r>
              <a:rPr lang="en-US" sz="12800" dirty="0">
                <a:solidFill>
                  <a:schemeClr val="tx1"/>
                </a:solidFill>
              </a:rPr>
              <a:t> (y </a:t>
            </a:r>
            <a:r>
              <a:rPr lang="en-US" sz="12800" dirty="0" err="1">
                <a:solidFill>
                  <a:schemeClr val="tx1"/>
                </a:solidFill>
              </a:rPr>
              <a:t>bancales</a:t>
            </a:r>
            <a:r>
              <a:rPr lang="en-US" sz="12800" dirty="0">
                <a:solidFill>
                  <a:schemeClr val="tx1"/>
                </a:solidFill>
              </a:rPr>
              <a:t>) o </a:t>
            </a:r>
            <a:r>
              <a:rPr lang="en-US" sz="12800" dirty="0" err="1"/>
              <a:t>apuntalamientos</a:t>
            </a:r>
            <a:r>
              <a:rPr lang="en-US" sz="12800" dirty="0"/>
              <a:t>.</a:t>
            </a:r>
            <a:endParaRPr sz="12800" dirty="0"/>
          </a:p>
          <a:p>
            <a:pPr marL="457189" lvl="0" indent="-457189" algn="l" rtl="0">
              <a:spcBef>
                <a:spcPts val="640"/>
              </a:spcBef>
              <a:spcAft>
                <a:spcPts val="0"/>
              </a:spcAft>
              <a:buClr>
                <a:schemeClr val="dk1"/>
              </a:buClr>
              <a:buSzPct val="100000"/>
              <a:buChar char="•"/>
            </a:pPr>
            <a:r>
              <a:rPr lang="en-US" sz="12800" b="1" dirty="0"/>
              <a:t>Determine </a:t>
            </a:r>
            <a:r>
              <a:rPr lang="en-US" sz="12800" b="1" dirty="0" err="1"/>
              <a:t>los</a:t>
            </a:r>
            <a:r>
              <a:rPr lang="en-US" sz="12800" b="1" dirty="0"/>
              <a:t> </a:t>
            </a:r>
            <a:r>
              <a:rPr lang="en-US" sz="12800" b="1" dirty="0" err="1"/>
              <a:t>costos</a:t>
            </a:r>
            <a:r>
              <a:rPr lang="en-US" sz="12800" b="1" dirty="0"/>
              <a:t>:</a:t>
            </a:r>
            <a:endParaRPr sz="12800" dirty="0"/>
          </a:p>
          <a:p>
            <a:pPr marL="990575" lvl="1" indent="-380990" algn="l" rtl="0">
              <a:spcBef>
                <a:spcPts val="640"/>
              </a:spcBef>
              <a:spcAft>
                <a:spcPts val="0"/>
              </a:spcAft>
              <a:buClr>
                <a:schemeClr val="dk1"/>
              </a:buClr>
              <a:buSzPct val="100000"/>
              <a:buChar char="–"/>
            </a:pPr>
            <a:r>
              <a:rPr lang="en-US" sz="12800" dirty="0" err="1"/>
              <a:t>Estimar</a:t>
            </a:r>
            <a:r>
              <a:rPr lang="en-US" sz="12800" dirty="0"/>
              <a:t> </a:t>
            </a:r>
            <a:r>
              <a:rPr lang="en-US" sz="12800" dirty="0" err="1"/>
              <a:t>los</a:t>
            </a:r>
            <a:r>
              <a:rPr lang="en-US" sz="12800" dirty="0"/>
              <a:t> </a:t>
            </a:r>
            <a:r>
              <a:rPr lang="en-US" sz="12800" dirty="0" err="1"/>
              <a:t>costos</a:t>
            </a:r>
            <a:r>
              <a:rPr lang="en-US" sz="12800" dirty="0"/>
              <a:t> </a:t>
            </a:r>
            <a:r>
              <a:rPr lang="en-US" sz="12800" dirty="0" err="1"/>
              <a:t>directos</a:t>
            </a:r>
            <a:r>
              <a:rPr lang="en-US" sz="12800" dirty="0"/>
              <a:t> e </a:t>
            </a:r>
            <a:r>
              <a:rPr lang="en-US" sz="12800" dirty="0" err="1"/>
              <a:t>indirectos</a:t>
            </a:r>
            <a:r>
              <a:rPr lang="en-US" sz="12800" dirty="0"/>
              <a:t> de la </a:t>
            </a:r>
            <a:r>
              <a:rPr lang="en-US" sz="12800" dirty="0" err="1"/>
              <a:t>lesión</a:t>
            </a:r>
            <a:r>
              <a:rPr lang="en-US" sz="12800" dirty="0"/>
              <a:t> / </a:t>
            </a:r>
            <a:r>
              <a:rPr lang="en-US" sz="12800" dirty="0" err="1"/>
              <a:t>enfermedad</a:t>
            </a:r>
            <a:r>
              <a:rPr lang="en-US" sz="12800" dirty="0"/>
              <a:t> </a:t>
            </a:r>
            <a:r>
              <a:rPr lang="en-US" sz="12800" dirty="0" err="1"/>
              <a:t>resultante</a:t>
            </a:r>
            <a:r>
              <a:rPr lang="en-US" sz="12800" dirty="0"/>
              <a:t> </a:t>
            </a:r>
            <a:r>
              <a:rPr lang="en-US" sz="12800" dirty="0" err="1"/>
              <a:t>más</a:t>
            </a:r>
            <a:r>
              <a:rPr lang="en-US" sz="12800" dirty="0"/>
              <a:t> probable (</a:t>
            </a:r>
            <a:r>
              <a:rPr lang="en-US" sz="12800" dirty="0" err="1"/>
              <a:t>derrumbe</a:t>
            </a:r>
            <a:r>
              <a:rPr lang="en-US" sz="12800" dirty="0"/>
              <a:t> no fatal) </a:t>
            </a:r>
            <a:r>
              <a:rPr lang="en-US" sz="12800" dirty="0" err="1"/>
              <a:t>si</a:t>
            </a:r>
            <a:r>
              <a:rPr lang="en-US" sz="12800" dirty="0"/>
              <a:t> no se </a:t>
            </a:r>
            <a:r>
              <a:rPr lang="en-US" sz="12800" dirty="0" err="1"/>
              <a:t>toman</a:t>
            </a:r>
            <a:r>
              <a:rPr lang="en-US" sz="12800" dirty="0"/>
              <a:t> las </a:t>
            </a:r>
            <a:r>
              <a:rPr lang="en-US" sz="12800" dirty="0" err="1"/>
              <a:t>medidas</a:t>
            </a:r>
            <a:r>
              <a:rPr lang="en-US" sz="12800" dirty="0"/>
              <a:t> </a:t>
            </a:r>
            <a:r>
              <a:rPr lang="en-US" sz="12800" dirty="0" err="1"/>
              <a:t>correctivas</a:t>
            </a:r>
            <a:r>
              <a:rPr lang="en-US" sz="12800" dirty="0"/>
              <a:t>.</a:t>
            </a:r>
            <a:endParaRPr dirty="0"/>
          </a:p>
          <a:p>
            <a:pPr marL="990575" lvl="1" indent="-380990" algn="l" rtl="0">
              <a:spcBef>
                <a:spcPts val="640"/>
              </a:spcBef>
              <a:spcAft>
                <a:spcPts val="0"/>
              </a:spcAft>
              <a:buClr>
                <a:schemeClr val="dk1"/>
              </a:buClr>
              <a:buSzPct val="100000"/>
              <a:buChar char="–"/>
            </a:pPr>
            <a:r>
              <a:rPr lang="en-US" sz="12800" dirty="0" err="1"/>
              <a:t>Enumere</a:t>
            </a:r>
            <a:r>
              <a:rPr lang="en-US" sz="12800" dirty="0"/>
              <a:t> </a:t>
            </a:r>
            <a:r>
              <a:rPr lang="en-US" sz="12800" dirty="0" err="1"/>
              <a:t>brevemente</a:t>
            </a:r>
            <a:r>
              <a:rPr lang="en-US" sz="12800" dirty="0"/>
              <a:t> </a:t>
            </a:r>
            <a:r>
              <a:rPr lang="en-US" sz="12800" dirty="0" err="1"/>
              <a:t>los</a:t>
            </a:r>
            <a:r>
              <a:rPr lang="en-US" sz="12800" dirty="0"/>
              <a:t> </a:t>
            </a:r>
            <a:r>
              <a:rPr lang="en-US" sz="12800" dirty="0" err="1"/>
              <a:t>factores</a:t>
            </a:r>
            <a:r>
              <a:rPr lang="en-US" sz="12800" dirty="0"/>
              <a:t> que </a:t>
            </a:r>
            <a:r>
              <a:rPr lang="en-US" sz="12800" dirty="0" err="1"/>
              <a:t>consideró</a:t>
            </a:r>
            <a:r>
              <a:rPr lang="en-US" sz="12800" dirty="0"/>
              <a:t> para </a:t>
            </a:r>
            <a:r>
              <a:rPr lang="en-US" sz="12800" dirty="0" err="1"/>
              <a:t>llegar</a:t>
            </a:r>
            <a:r>
              <a:rPr lang="en-US" sz="12800" dirty="0"/>
              <a:t> a </a:t>
            </a:r>
            <a:r>
              <a:rPr lang="en-US" sz="12800" dirty="0" err="1"/>
              <a:t>su</a:t>
            </a:r>
            <a:r>
              <a:rPr lang="en-US" sz="12800" dirty="0"/>
              <a:t> </a:t>
            </a:r>
            <a:r>
              <a:rPr lang="en-US" sz="12800" dirty="0" err="1"/>
              <a:t>estimación</a:t>
            </a:r>
            <a:r>
              <a:rPr lang="en-US" sz="12800" dirty="0"/>
              <a:t> </a:t>
            </a:r>
            <a:r>
              <a:rPr lang="en-US" sz="12800" dirty="0" err="1"/>
              <a:t>en</a:t>
            </a:r>
            <a:r>
              <a:rPr lang="en-US" sz="12800" dirty="0"/>
              <a:t> </a:t>
            </a:r>
            <a:r>
              <a:rPr lang="en-US" sz="12800" dirty="0" err="1"/>
              <a:t>cada</a:t>
            </a:r>
            <a:r>
              <a:rPr lang="en-US" sz="12800" dirty="0"/>
              <a:t> </a:t>
            </a:r>
            <a:r>
              <a:rPr lang="en-US" sz="12800" dirty="0" err="1"/>
              <a:t>área</a:t>
            </a:r>
            <a:r>
              <a:rPr lang="en-US" sz="12800" dirty="0"/>
              <a:t>.</a:t>
            </a:r>
            <a:endParaRPr dirty="0"/>
          </a:p>
          <a:p>
            <a:pPr marL="990575" lvl="1" indent="-321744" algn="l" rtl="0">
              <a:spcBef>
                <a:spcPts val="187"/>
              </a:spcBef>
              <a:spcAft>
                <a:spcPts val="0"/>
              </a:spcAft>
              <a:buClr>
                <a:schemeClr val="dk1"/>
              </a:buClr>
              <a:buSzPct val="100000"/>
              <a:buNone/>
            </a:pPr>
            <a:endParaRPr dirty="0"/>
          </a:p>
          <a:p>
            <a:pPr marL="990575" lvl="1" indent="-321744" algn="l" rtl="0">
              <a:spcBef>
                <a:spcPts val="187"/>
              </a:spcBef>
              <a:spcAft>
                <a:spcPts val="0"/>
              </a:spcAft>
              <a:buClr>
                <a:schemeClr val="dk1"/>
              </a:buClr>
              <a:buSzPct val="100000"/>
              <a:buNone/>
            </a:pPr>
            <a:endParaRPr dirty="0"/>
          </a:p>
          <a:p>
            <a:pPr marL="457189" lvl="0" indent="-389498" algn="l" rtl="0">
              <a:spcBef>
                <a:spcPts val="213"/>
              </a:spcBef>
              <a:spcAft>
                <a:spcPts val="0"/>
              </a:spcAft>
              <a:buClr>
                <a:schemeClr val="dk1"/>
              </a:buClr>
              <a:buSzPct val="100000"/>
              <a:buNone/>
            </a:pPr>
            <a:endParaRPr dirty="0"/>
          </a:p>
        </p:txBody>
      </p:sp>
      <p:sp>
        <p:nvSpPr>
          <p:cNvPr id="584" name="Google Shape;584;p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
        <p:nvSpPr>
          <p:cNvPr id="591" name="Google Shape;591;p58"/>
          <p:cNvSpPr/>
          <p:nvPr/>
        </p:nvSpPr>
        <p:spPr>
          <a:xfrm>
            <a:off x="3703552" y="5181600"/>
            <a:ext cx="490704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a:solidFill>
                  <a:srgbClr val="6F91C8"/>
                </a:solidFill>
                <a:latin typeface="Times New Roman"/>
                <a:ea typeface="Times New Roman"/>
                <a:cs typeface="Times New Roman"/>
                <a:sym typeface="Times New Roman"/>
              </a:rPr>
              <a:t>TOTAL = $84,090</a:t>
            </a:r>
            <a:endParaRPr/>
          </a:p>
        </p:txBody>
      </p:sp>
      <p:sp>
        <p:nvSpPr>
          <p:cNvPr id="592" name="Google Shape;592;p58" descr="An arrow pointing to the total cost of an injury."/>
          <p:cNvSpPr/>
          <p:nvPr/>
        </p:nvSpPr>
        <p:spPr>
          <a:xfrm rot="518065" flipH="1">
            <a:off x="10623691" y="1643056"/>
            <a:ext cx="1408165" cy="5083473"/>
          </a:xfrm>
          <a:prstGeom prst="curvedRightArrow">
            <a:avLst>
              <a:gd name="adj1" fmla="val 25000"/>
              <a:gd name="adj2" fmla="val 50000"/>
              <a:gd name="adj3" fmla="val 25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593" name="Google Shape;593;p58" descr="An arrow pointing to the total cost of an injury."/>
          <p:cNvSpPr/>
          <p:nvPr/>
        </p:nvSpPr>
        <p:spPr>
          <a:xfrm rot="21081935">
            <a:off x="508074" y="1789531"/>
            <a:ext cx="1334185" cy="4861532"/>
          </a:xfrm>
          <a:prstGeom prst="curvedRightArrow">
            <a:avLst>
              <a:gd name="adj1" fmla="val 25000"/>
              <a:gd name="adj2" fmla="val 50000"/>
              <a:gd name="adj3" fmla="val 25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594" name="Google Shape;594;p58"/>
          <p:cNvSpPr txBox="1"/>
          <p:nvPr/>
        </p:nvSpPr>
        <p:spPr>
          <a:xfrm>
            <a:off x="2413600" y="4724400"/>
            <a:ext cx="71970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1">
                <a:solidFill>
                  <a:srgbClr val="CC0000"/>
                </a:solidFill>
                <a:latin typeface="Arial"/>
                <a:ea typeface="Arial"/>
                <a:cs typeface="Arial"/>
                <a:sym typeface="Arial"/>
              </a:rPr>
              <a:t>Costo Directo  </a:t>
            </a:r>
            <a:r>
              <a:rPr lang="en-US" sz="2000" b="1" u="sng">
                <a:solidFill>
                  <a:srgbClr val="CC0000"/>
                </a:solidFill>
                <a:latin typeface="Arial"/>
                <a:ea typeface="Arial"/>
                <a:cs typeface="Arial"/>
                <a:sym typeface="Arial"/>
              </a:rPr>
              <a:t>$40,043 </a:t>
            </a:r>
            <a:r>
              <a:rPr lang="en-US" sz="2000" b="1">
                <a:solidFill>
                  <a:srgbClr val="CC0000"/>
                </a:solidFill>
                <a:latin typeface="Arial"/>
                <a:ea typeface="Arial"/>
                <a:cs typeface="Arial"/>
                <a:sym typeface="Arial"/>
              </a:rPr>
              <a:t> X  1.1 = </a:t>
            </a:r>
            <a:r>
              <a:rPr lang="en-US" sz="2000" b="1" u="sng">
                <a:solidFill>
                  <a:srgbClr val="CC0000"/>
                </a:solidFill>
                <a:latin typeface="Arial"/>
                <a:ea typeface="Arial"/>
                <a:cs typeface="Arial"/>
                <a:sym typeface="Arial"/>
              </a:rPr>
              <a:t>$44,047</a:t>
            </a:r>
            <a:r>
              <a:rPr lang="en-US" sz="2000" b="1">
                <a:solidFill>
                  <a:srgbClr val="CC0000"/>
                </a:solidFill>
                <a:latin typeface="Arial"/>
                <a:ea typeface="Arial"/>
                <a:cs typeface="Arial"/>
                <a:sym typeface="Arial"/>
              </a:rPr>
              <a:t> </a:t>
            </a:r>
            <a:r>
              <a:rPr lang="en-US" sz="2000" b="1" i="1">
                <a:solidFill>
                  <a:srgbClr val="CC0000"/>
                </a:solidFill>
                <a:latin typeface="Arial"/>
                <a:ea typeface="Arial"/>
                <a:cs typeface="Arial"/>
                <a:sym typeface="Arial"/>
              </a:rPr>
              <a:t>Costo </a:t>
            </a:r>
            <a:r>
              <a:rPr lang="en-US" sz="2000" b="1" i="1">
                <a:solidFill>
                  <a:srgbClr val="CC0000"/>
                </a:solidFill>
              </a:rPr>
              <a:t>I</a:t>
            </a:r>
            <a:r>
              <a:rPr lang="en-US" sz="2000" b="1" i="1">
                <a:solidFill>
                  <a:srgbClr val="CC0000"/>
                </a:solidFill>
                <a:latin typeface="Arial"/>
                <a:ea typeface="Arial"/>
                <a:cs typeface="Arial"/>
                <a:sym typeface="Arial"/>
              </a:rPr>
              <a:t>ndirect</a:t>
            </a:r>
            <a:r>
              <a:rPr lang="en-US" sz="2000" b="1" i="1">
                <a:solidFill>
                  <a:srgbClr val="CC0000"/>
                </a:solidFill>
              </a:rPr>
              <a:t>o</a:t>
            </a:r>
            <a:endParaRPr/>
          </a:p>
        </p:txBody>
      </p:sp>
      <p:graphicFrame>
        <p:nvGraphicFramePr>
          <p:cNvPr id="595" name="Google Shape;595;p58"/>
          <p:cNvGraphicFramePr/>
          <p:nvPr/>
        </p:nvGraphicFramePr>
        <p:xfrm>
          <a:off x="3533776" y="3200400"/>
          <a:ext cx="5305425" cy="1477518"/>
        </p:xfrm>
        <a:graphic>
          <a:graphicData uri="http://schemas.openxmlformats.org/drawingml/2006/table">
            <a:tbl>
              <a:tblPr>
                <a:noFill/>
                <a:tableStyleId>{25923C6D-E90D-45A8-8F0A-C343A0AF3DE4}</a:tableStyleId>
              </a:tblPr>
              <a:tblGrid>
                <a:gridCol w="2568500">
                  <a:extLst>
                    <a:ext uri="{9D8B030D-6E8A-4147-A177-3AD203B41FA5}">
                      <a16:colId xmlns:a16="http://schemas.microsoft.com/office/drawing/2014/main" val="20000"/>
                    </a:ext>
                  </a:extLst>
                </a:gridCol>
                <a:gridCol w="2736925">
                  <a:extLst>
                    <a:ext uri="{9D8B030D-6E8A-4147-A177-3AD203B41FA5}">
                      <a16:colId xmlns:a16="http://schemas.microsoft.com/office/drawing/2014/main" val="20001"/>
                    </a:ext>
                  </a:extLst>
                </a:gridCol>
              </a:tblGrid>
              <a:tr h="228600">
                <a:tc>
                  <a:txBody>
                    <a:bodyPr/>
                    <a:lstStyle/>
                    <a:p>
                      <a:pPr marL="0" marR="0" lvl="0" indent="0" algn="ctr" rtl="0">
                        <a:lnSpc>
                          <a:spcPct val="115000"/>
                        </a:lnSpc>
                        <a:spcBef>
                          <a:spcPts val="0"/>
                        </a:spcBef>
                        <a:spcAft>
                          <a:spcPts val="0"/>
                        </a:spcAft>
                        <a:buNone/>
                      </a:pPr>
                      <a:r>
                        <a:rPr lang="en-US" sz="1800" b="1">
                          <a:latin typeface="Calibri"/>
                          <a:ea typeface="Calibri"/>
                          <a:cs typeface="Calibri"/>
                          <a:sym typeface="Calibri"/>
                        </a:rPr>
                        <a:t>Costo Directo</a:t>
                      </a:r>
                      <a:endParaRPr sz="180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15000"/>
                        </a:lnSpc>
                        <a:spcBef>
                          <a:spcPts val="0"/>
                        </a:spcBef>
                        <a:spcAft>
                          <a:spcPts val="0"/>
                        </a:spcAft>
                        <a:buNone/>
                      </a:pPr>
                      <a:r>
                        <a:rPr lang="en-US" sz="1800" b="1">
                          <a:latin typeface="Calibri"/>
                          <a:ea typeface="Calibri"/>
                          <a:cs typeface="Calibri"/>
                          <a:sym typeface="Calibri"/>
                        </a:rPr>
                        <a:t> Multiplicador de Costo</a:t>
                      </a:r>
                      <a:endParaRPr sz="180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228600">
                <a:tc>
                  <a:txBody>
                    <a:bodyPr/>
                    <a:lstStyle/>
                    <a:p>
                      <a:pPr marL="0" marR="0" lvl="0" indent="0" algn="ctr" rtl="0">
                        <a:lnSpc>
                          <a:spcPct val="115000"/>
                        </a:lnSpc>
                        <a:spcBef>
                          <a:spcPts val="0"/>
                        </a:spcBef>
                        <a:spcAft>
                          <a:spcPts val="0"/>
                        </a:spcAft>
                        <a:buNone/>
                      </a:pPr>
                      <a:r>
                        <a:rPr lang="en-US" sz="1800">
                          <a:latin typeface="Calibri"/>
                          <a:ea typeface="Calibri"/>
                          <a:cs typeface="Calibri"/>
                          <a:sym typeface="Calibri"/>
                        </a:rPr>
                        <a:t>$0 - $2,999</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800">
                          <a:latin typeface="Calibri"/>
                          <a:ea typeface="Calibri"/>
                          <a:cs typeface="Calibri"/>
                          <a:sym typeface="Calibri"/>
                        </a:rPr>
                        <a:t>4.5</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39400">
                <a:tc>
                  <a:txBody>
                    <a:bodyPr/>
                    <a:lstStyle/>
                    <a:p>
                      <a:pPr marL="0" marR="0" lvl="0" indent="0" algn="ctr" rtl="0">
                        <a:lnSpc>
                          <a:spcPct val="115000"/>
                        </a:lnSpc>
                        <a:spcBef>
                          <a:spcPts val="0"/>
                        </a:spcBef>
                        <a:spcAft>
                          <a:spcPts val="0"/>
                        </a:spcAft>
                        <a:buNone/>
                      </a:pPr>
                      <a:r>
                        <a:rPr lang="en-US" sz="1800">
                          <a:latin typeface="Calibri"/>
                          <a:ea typeface="Calibri"/>
                          <a:cs typeface="Calibri"/>
                          <a:sym typeface="Calibri"/>
                        </a:rPr>
                        <a:t>$3,000 - $4,999</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800">
                          <a:latin typeface="Calibri"/>
                          <a:ea typeface="Calibri"/>
                          <a:cs typeface="Calibri"/>
                          <a:sym typeface="Calibri"/>
                        </a:rPr>
                        <a:t>1.6</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8600">
                <a:tc>
                  <a:txBody>
                    <a:bodyPr/>
                    <a:lstStyle/>
                    <a:p>
                      <a:pPr marL="0" marR="0" lvl="0" indent="0" algn="ctr" rtl="0">
                        <a:lnSpc>
                          <a:spcPct val="115000"/>
                        </a:lnSpc>
                        <a:spcBef>
                          <a:spcPts val="0"/>
                        </a:spcBef>
                        <a:spcAft>
                          <a:spcPts val="0"/>
                        </a:spcAft>
                        <a:buNone/>
                      </a:pPr>
                      <a:r>
                        <a:rPr lang="en-US" sz="1800">
                          <a:latin typeface="Calibri"/>
                          <a:ea typeface="Calibri"/>
                          <a:cs typeface="Calibri"/>
                          <a:sym typeface="Calibri"/>
                        </a:rPr>
                        <a:t>$5,000 - $9,999</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800">
                          <a:latin typeface="Calibri"/>
                          <a:ea typeface="Calibri"/>
                          <a:cs typeface="Calibri"/>
                          <a:sym typeface="Calibri"/>
                        </a:rPr>
                        <a:t>1.2</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8600">
                <a:tc>
                  <a:txBody>
                    <a:bodyPr/>
                    <a:lstStyle/>
                    <a:p>
                      <a:pPr marL="0" marR="0" lvl="0" indent="0" algn="ctr" rtl="0">
                        <a:lnSpc>
                          <a:spcPct val="115000"/>
                        </a:lnSpc>
                        <a:spcBef>
                          <a:spcPts val="0"/>
                        </a:spcBef>
                        <a:spcAft>
                          <a:spcPts val="0"/>
                        </a:spcAft>
                        <a:buNone/>
                      </a:pPr>
                      <a:r>
                        <a:rPr lang="en-US" sz="1800">
                          <a:latin typeface="Calibri"/>
                          <a:ea typeface="Calibri"/>
                          <a:cs typeface="Calibri"/>
                          <a:sym typeface="Calibri"/>
                        </a:rPr>
                        <a:t>$10,000 o más </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15000"/>
                        </a:lnSpc>
                        <a:spcBef>
                          <a:spcPts val="0"/>
                        </a:spcBef>
                        <a:spcAft>
                          <a:spcPts val="0"/>
                        </a:spcAft>
                        <a:buNone/>
                      </a:pPr>
                      <a:r>
                        <a:rPr lang="en-US" sz="1800">
                          <a:latin typeface="Calibri"/>
                          <a:ea typeface="Calibri"/>
                          <a:cs typeface="Calibri"/>
                          <a:sym typeface="Calibri"/>
                        </a:rPr>
                        <a:t>1.1</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4"/>
                  </a:ext>
                </a:extLst>
              </a:tr>
            </a:tbl>
          </a:graphicData>
        </a:graphic>
      </p:graphicFrame>
      <p:sp>
        <p:nvSpPr>
          <p:cNvPr id="596" name="Google Shape;596;p58"/>
          <p:cNvSpPr/>
          <p:nvPr/>
        </p:nvSpPr>
        <p:spPr>
          <a:xfrm>
            <a:off x="1771925" y="2514600"/>
            <a:ext cx="9082500" cy="609600"/>
          </a:xfrm>
          <a:prstGeom prst="rect">
            <a:avLst/>
          </a:prstGeom>
          <a:solidFill>
            <a:srgbClr val="C4BD97"/>
          </a:solidFill>
          <a:ln w="12700"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1">
                <a:solidFill>
                  <a:schemeClr val="dk1"/>
                </a:solidFill>
              </a:rPr>
              <a:t>Para </a:t>
            </a:r>
            <a:r>
              <a:rPr lang="en-US" sz="1600" b="1">
                <a:solidFill>
                  <a:schemeClr val="dk1"/>
                </a:solidFill>
                <a:latin typeface="Arial"/>
                <a:ea typeface="Arial"/>
                <a:cs typeface="Arial"/>
                <a:sym typeface="Arial"/>
              </a:rPr>
              <a:t>calcula</a:t>
            </a:r>
            <a:r>
              <a:rPr lang="en-US" sz="1600" b="1">
                <a:solidFill>
                  <a:schemeClr val="dk1"/>
                </a:solidFill>
              </a:rPr>
              <a:t>r</a:t>
            </a:r>
            <a:r>
              <a:rPr lang="en-US" sz="1600" b="1">
                <a:solidFill>
                  <a:schemeClr val="dk1"/>
                </a:solidFill>
                <a:latin typeface="Arial"/>
                <a:ea typeface="Arial"/>
                <a:cs typeface="Arial"/>
                <a:sym typeface="Arial"/>
              </a:rPr>
              <a:t> </a:t>
            </a:r>
            <a:r>
              <a:rPr lang="en-US" sz="1600" b="1" u="sng">
                <a:solidFill>
                  <a:schemeClr val="dk1"/>
                </a:solidFill>
                <a:latin typeface="Arial"/>
                <a:ea typeface="Arial"/>
                <a:cs typeface="Arial"/>
                <a:sym typeface="Arial"/>
              </a:rPr>
              <a:t>Costo Indirecto</a:t>
            </a:r>
            <a:r>
              <a:rPr lang="en-US" sz="1600" b="1">
                <a:solidFill>
                  <a:schemeClr val="dk1"/>
                </a:solidFill>
                <a:latin typeface="Arial"/>
                <a:ea typeface="Arial"/>
                <a:cs typeface="Arial"/>
                <a:sym typeface="Arial"/>
              </a:rPr>
              <a:t>, multipl</a:t>
            </a:r>
            <a:r>
              <a:rPr lang="en-US" sz="1600" b="1">
                <a:solidFill>
                  <a:schemeClr val="dk1"/>
                </a:solidFill>
              </a:rPr>
              <a:t>icar el costo directo por un</a:t>
            </a:r>
            <a:r>
              <a:rPr lang="en-US" sz="1600" b="1">
                <a:solidFill>
                  <a:schemeClr val="dk1"/>
                </a:solidFill>
                <a:latin typeface="Arial"/>
                <a:ea typeface="Arial"/>
                <a:cs typeface="Arial"/>
                <a:sym typeface="Arial"/>
              </a:rPr>
              <a:t> multipli</a:t>
            </a:r>
            <a:r>
              <a:rPr lang="en-US" sz="1600" b="1">
                <a:solidFill>
                  <a:schemeClr val="dk1"/>
                </a:solidFill>
              </a:rPr>
              <a:t>cador de costo</a:t>
            </a:r>
            <a:r>
              <a:rPr lang="en-US" sz="1600" b="1">
                <a:solidFill>
                  <a:schemeClr val="dk1"/>
                </a:solidFill>
                <a:latin typeface="Arial"/>
                <a:ea typeface="Arial"/>
                <a:cs typeface="Arial"/>
                <a:sym typeface="Arial"/>
              </a:rPr>
              <a:t>.</a:t>
            </a:r>
            <a:endParaRPr/>
          </a:p>
          <a:p>
            <a:pPr marL="0" marR="0" lvl="0" indent="0" algn="ctr" rtl="0">
              <a:spcBef>
                <a:spcPts val="0"/>
              </a:spcBef>
              <a:spcAft>
                <a:spcPts val="0"/>
              </a:spcAft>
              <a:buNone/>
            </a:pPr>
            <a:r>
              <a:rPr lang="en-US" sz="1600" b="1">
                <a:solidFill>
                  <a:schemeClr val="dk1"/>
                </a:solidFill>
              </a:rPr>
              <a:t>El </a:t>
            </a:r>
            <a:r>
              <a:rPr lang="en-US" sz="1600" b="1">
                <a:solidFill>
                  <a:schemeClr val="dk1"/>
                </a:solidFill>
                <a:latin typeface="Arial"/>
                <a:ea typeface="Arial"/>
                <a:cs typeface="Arial"/>
                <a:sym typeface="Arial"/>
              </a:rPr>
              <a:t>multipli</a:t>
            </a:r>
            <a:r>
              <a:rPr lang="en-US" sz="1600" b="1">
                <a:solidFill>
                  <a:schemeClr val="dk1"/>
                </a:solidFill>
              </a:rPr>
              <a:t>cador de costo que se utilice dependerá de la magnitud</a:t>
            </a:r>
            <a:r>
              <a:rPr lang="en-US" sz="1600" b="1">
                <a:solidFill>
                  <a:schemeClr val="dk1"/>
                </a:solidFill>
                <a:latin typeface="Arial"/>
                <a:ea typeface="Arial"/>
                <a:cs typeface="Arial"/>
                <a:sym typeface="Arial"/>
              </a:rPr>
              <a:t> </a:t>
            </a:r>
            <a:r>
              <a:rPr lang="en-US" sz="1600" b="1">
                <a:solidFill>
                  <a:schemeClr val="dk1"/>
                </a:solidFill>
              </a:rPr>
              <a:t>del costo </a:t>
            </a:r>
            <a:r>
              <a:rPr lang="en-US" sz="1600" b="1">
                <a:solidFill>
                  <a:schemeClr val="dk1"/>
                </a:solidFill>
                <a:latin typeface="Arial"/>
                <a:ea typeface="Arial"/>
                <a:cs typeface="Arial"/>
                <a:sym typeface="Arial"/>
              </a:rPr>
              <a:t>direct</a:t>
            </a:r>
            <a:r>
              <a:rPr lang="en-US" sz="1600" b="1">
                <a:solidFill>
                  <a:schemeClr val="dk1"/>
                </a:solidFill>
              </a:rPr>
              <a:t>o</a:t>
            </a:r>
            <a:r>
              <a:rPr lang="en-US" sz="1600" b="1">
                <a:solidFill>
                  <a:schemeClr val="dk1"/>
                </a:solidFill>
                <a:latin typeface="Arial"/>
                <a:ea typeface="Arial"/>
                <a:cs typeface="Arial"/>
                <a:sym typeface="Arial"/>
              </a:rPr>
              <a:t>.</a:t>
            </a:r>
            <a:endParaRPr/>
          </a:p>
        </p:txBody>
      </p:sp>
      <p:sp>
        <p:nvSpPr>
          <p:cNvPr id="597" name="Google Shape;597;p58"/>
          <p:cNvSpPr/>
          <p:nvPr/>
        </p:nvSpPr>
        <p:spPr>
          <a:xfrm>
            <a:off x="1771925" y="1515075"/>
            <a:ext cx="9082500" cy="923400"/>
          </a:xfrm>
          <a:prstGeom prst="rect">
            <a:avLst/>
          </a:prstGeom>
          <a:solidFill>
            <a:srgbClr val="CCC0D9"/>
          </a:solidFill>
          <a:ln w="12700"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dk1"/>
                </a:solidFill>
              </a:rPr>
              <a:t>Para </a:t>
            </a:r>
            <a:r>
              <a:rPr lang="en-US" sz="1800" b="1">
                <a:solidFill>
                  <a:schemeClr val="dk1"/>
                </a:solidFill>
                <a:latin typeface="Arial"/>
                <a:ea typeface="Arial"/>
                <a:cs typeface="Arial"/>
                <a:sym typeface="Arial"/>
              </a:rPr>
              <a:t>calcula</a:t>
            </a:r>
            <a:r>
              <a:rPr lang="en-US" sz="1800" b="1">
                <a:solidFill>
                  <a:schemeClr val="dk1"/>
                </a:solidFill>
              </a:rPr>
              <a:t>r el</a:t>
            </a:r>
            <a:r>
              <a:rPr lang="en-US" sz="1800" b="1">
                <a:solidFill>
                  <a:schemeClr val="dk1"/>
                </a:solidFill>
                <a:latin typeface="Arial"/>
                <a:ea typeface="Arial"/>
                <a:cs typeface="Arial"/>
                <a:sym typeface="Arial"/>
              </a:rPr>
              <a:t> </a:t>
            </a:r>
            <a:r>
              <a:rPr lang="en-US" sz="1800" b="1" u="sng">
                <a:solidFill>
                  <a:schemeClr val="dk1"/>
                </a:solidFill>
                <a:latin typeface="Arial"/>
                <a:ea typeface="Arial"/>
                <a:cs typeface="Arial"/>
                <a:sym typeface="Arial"/>
              </a:rPr>
              <a:t>Costo Directo </a:t>
            </a:r>
            <a:r>
              <a:rPr lang="en-US" sz="1800" b="1">
                <a:solidFill>
                  <a:schemeClr val="dk1"/>
                </a:solidFill>
              </a:rPr>
              <a:t>d</a:t>
            </a:r>
            <a:r>
              <a:rPr lang="en-US" sz="1800" b="1">
                <a:solidFill>
                  <a:schemeClr val="dk1"/>
                </a:solidFill>
                <a:latin typeface="Arial"/>
                <a:ea typeface="Arial"/>
                <a:cs typeface="Arial"/>
                <a:sym typeface="Arial"/>
              </a:rPr>
              <a:t>e la </a:t>
            </a:r>
            <a:r>
              <a:rPr lang="en-US" sz="1800" b="1" i="1">
                <a:solidFill>
                  <a:schemeClr val="dk2"/>
                </a:solidFill>
              </a:rPr>
              <a:t>lesión más probable</a:t>
            </a:r>
            <a:r>
              <a:rPr lang="en-US" sz="1800" b="1" i="1">
                <a:solidFill>
                  <a:schemeClr val="dk2"/>
                </a:solidFill>
                <a:latin typeface="Arial"/>
                <a:ea typeface="Arial"/>
                <a:cs typeface="Arial"/>
                <a:sym typeface="Arial"/>
              </a:rPr>
              <a:t>: </a:t>
            </a:r>
            <a:r>
              <a:rPr lang="en-US" sz="1800" b="1" i="1">
                <a:solidFill>
                  <a:srgbClr val="CC0000"/>
                </a:solidFill>
              </a:rPr>
              <a:t>Derrumbe</a:t>
            </a:r>
            <a:r>
              <a:rPr lang="en-US" sz="1800" b="1" i="1">
                <a:solidFill>
                  <a:srgbClr val="CC0000"/>
                </a:solidFill>
                <a:latin typeface="Arial"/>
                <a:ea typeface="Arial"/>
                <a:cs typeface="Arial"/>
                <a:sym typeface="Arial"/>
              </a:rPr>
              <a:t> (</a:t>
            </a:r>
            <a:r>
              <a:rPr lang="en-US" sz="1800" b="1" i="1">
                <a:solidFill>
                  <a:srgbClr val="CC0000"/>
                </a:solidFill>
              </a:rPr>
              <a:t>pierna rota</a:t>
            </a:r>
            <a:r>
              <a:rPr lang="en-US" sz="1800" b="1" i="1">
                <a:solidFill>
                  <a:srgbClr val="CC0000"/>
                </a:solidFill>
                <a:latin typeface="Arial"/>
                <a:ea typeface="Arial"/>
                <a:cs typeface="Arial"/>
                <a:sym typeface="Arial"/>
              </a:rPr>
              <a:t>)</a:t>
            </a:r>
            <a:endParaRPr sz="1800" b="1" i="1">
              <a:solidFill>
                <a:schemeClr val="dk1"/>
              </a:solidFill>
              <a:latin typeface="Arial"/>
              <a:ea typeface="Arial"/>
              <a:cs typeface="Arial"/>
              <a:sym typeface="Arial"/>
            </a:endParaRPr>
          </a:p>
          <a:p>
            <a:pPr marL="0" marR="0" lvl="0" indent="0" algn="ctr" rtl="0">
              <a:spcBef>
                <a:spcPts val="0"/>
              </a:spcBef>
              <a:spcAft>
                <a:spcPts val="0"/>
              </a:spcAft>
              <a:buNone/>
            </a:pPr>
            <a:r>
              <a:rPr lang="en-US" sz="1800" b="1">
                <a:solidFill>
                  <a:schemeClr val="dk1"/>
                </a:solidFill>
              </a:rPr>
              <a:t>Valor t</a:t>
            </a:r>
            <a:r>
              <a:rPr lang="en-US" sz="1800" b="1">
                <a:solidFill>
                  <a:schemeClr val="dk1"/>
                </a:solidFill>
                <a:latin typeface="Arial"/>
                <a:ea typeface="Arial"/>
                <a:cs typeface="Arial"/>
                <a:sym typeface="Arial"/>
              </a:rPr>
              <a:t>otal </a:t>
            </a:r>
            <a:r>
              <a:rPr lang="en-US" sz="1800" b="1">
                <a:solidFill>
                  <a:schemeClr val="dk1"/>
                </a:solidFill>
              </a:rPr>
              <a:t>del reclamo del seguro por lesión o enfermedad </a:t>
            </a:r>
            <a:r>
              <a:rPr lang="en-US" sz="1800" b="1" u="sng">
                <a:solidFill>
                  <a:schemeClr val="dk1"/>
                </a:solidFill>
              </a:rPr>
              <a:t>$40,043</a:t>
            </a:r>
            <a:endParaRPr sz="1800" b="1" u="sng">
              <a:solidFill>
                <a:srgbClr val="CC0000"/>
              </a:solidFill>
              <a:latin typeface="Arial"/>
              <a:ea typeface="Arial"/>
              <a:cs typeface="Arial"/>
              <a:sym typeface="Arial"/>
            </a:endParaRPr>
          </a:p>
        </p:txBody>
      </p:sp>
      <p:sp>
        <p:nvSpPr>
          <p:cNvPr id="598" name="Google Shape;598;p58"/>
          <p:cNvSpPr txBox="1">
            <a:spLocks noGrp="1"/>
          </p:cNvSpPr>
          <p:nvPr>
            <p:ph type="title"/>
          </p:nvPr>
        </p:nvSpPr>
        <p:spPr>
          <a:xfrm>
            <a:off x="11838" y="89697"/>
            <a:ext cx="12190519" cy="147825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98858"/>
              <a:buFont typeface="Arial Black"/>
              <a:buNone/>
            </a:pPr>
            <a:r>
              <a:rPr lang="en-US">
                <a:latin typeface="Arial Black"/>
                <a:ea typeface="Arial Black"/>
                <a:cs typeface="Arial Black"/>
                <a:sym typeface="Arial Black"/>
              </a:rPr>
              <a:t>Práctica: Determine Costo Total</a:t>
            </a:r>
            <a:endParaRPr>
              <a:latin typeface="Arial Black"/>
              <a:ea typeface="Arial Black"/>
              <a:cs typeface="Arial Black"/>
              <a:sym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500"/>
                                        <p:tgtEl>
                                          <p:spTgt spid="5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3"/>
                                        </p:tgtEl>
                                        <p:attrNameLst>
                                          <p:attrName>style.visibility</p:attrName>
                                        </p:attrNameLst>
                                      </p:cBhvr>
                                      <p:to>
                                        <p:strVal val="visible"/>
                                      </p:to>
                                    </p:set>
                                    <p:animEffect transition="in" filter="fade">
                                      <p:cBhvr>
                                        <p:cTn id="12" dur="500"/>
                                        <p:tgtEl>
                                          <p:spTgt spid="593"/>
                                        </p:tgtEl>
                                      </p:cBhvr>
                                    </p:animEffect>
                                  </p:childTnLst>
                                </p:cTn>
                              </p:par>
                              <p:par>
                                <p:cTn id="13" presetID="10" presetClass="entr" presetSubtype="0" fill="hold" nodeType="withEffect">
                                  <p:stCondLst>
                                    <p:cond delay="0"/>
                                  </p:stCondLst>
                                  <p:childTnLst>
                                    <p:set>
                                      <p:cBhvr>
                                        <p:cTn id="14" dur="1" fill="hold">
                                          <p:stCondLst>
                                            <p:cond delay="0"/>
                                          </p:stCondLst>
                                        </p:cTn>
                                        <p:tgtEl>
                                          <p:spTgt spid="591"/>
                                        </p:tgtEl>
                                        <p:attrNameLst>
                                          <p:attrName>style.visibility</p:attrName>
                                        </p:attrNameLst>
                                      </p:cBhvr>
                                      <p:to>
                                        <p:strVal val="visible"/>
                                      </p:to>
                                    </p:set>
                                    <p:animEffect transition="in" filter="fade">
                                      <p:cBhvr>
                                        <p:cTn id="15" dur="500"/>
                                        <p:tgtEl>
                                          <p:spTgt spid="591"/>
                                        </p:tgtEl>
                                      </p:cBhvr>
                                    </p:animEffect>
                                  </p:childTnLst>
                                </p:cTn>
                              </p:par>
                              <p:par>
                                <p:cTn id="16" presetID="10" presetClass="entr" presetSubtype="0" fill="hold" nodeType="withEffect">
                                  <p:stCondLst>
                                    <p:cond delay="0"/>
                                  </p:stCondLst>
                                  <p:childTnLst>
                                    <p:set>
                                      <p:cBhvr>
                                        <p:cTn id="17" dur="1" fill="hold">
                                          <p:stCondLst>
                                            <p:cond delay="0"/>
                                          </p:stCondLst>
                                        </p:cTn>
                                        <p:tgtEl>
                                          <p:spTgt spid="592"/>
                                        </p:tgtEl>
                                        <p:attrNameLst>
                                          <p:attrName>style.visibility</p:attrName>
                                        </p:attrNameLst>
                                      </p:cBhvr>
                                      <p:to>
                                        <p:strVal val="visible"/>
                                      </p:to>
                                    </p:set>
                                    <p:animEffect transition="in" filter="fade">
                                      <p:cBhvr>
                                        <p:cTn id="18" dur="500"/>
                                        <p:tgtEl>
                                          <p:spTgt spid="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5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pic>
        <p:nvPicPr>
          <p:cNvPr id="604" name="Google Shape;604;p59"/>
          <p:cNvPicPr preferRelativeResize="0"/>
          <p:nvPr/>
        </p:nvPicPr>
        <p:blipFill rotWithShape="1">
          <a:blip r:embed="rId3">
            <a:alphaModFix/>
          </a:blip>
          <a:srcRect l="228" r="219"/>
          <a:stretch/>
        </p:blipFill>
        <p:spPr>
          <a:xfrm>
            <a:off x="5277166" y="1342667"/>
            <a:ext cx="5547499" cy="5298487"/>
          </a:xfrm>
          <a:prstGeom prst="rect">
            <a:avLst/>
          </a:prstGeom>
          <a:noFill/>
          <a:ln>
            <a:noFill/>
          </a:ln>
        </p:spPr>
      </p:pic>
      <p:sp>
        <p:nvSpPr>
          <p:cNvPr id="605" name="Google Shape;605;p59"/>
          <p:cNvSpPr txBox="1">
            <a:spLocks noGrp="1"/>
          </p:cNvSpPr>
          <p:nvPr>
            <p:ph type="body" idx="1"/>
          </p:nvPr>
        </p:nvSpPr>
        <p:spPr>
          <a:xfrm>
            <a:off x="277076" y="1640138"/>
            <a:ext cx="5384700" cy="4526100"/>
          </a:xfrm>
          <a:prstGeom prst="rect">
            <a:avLst/>
          </a:prstGeom>
          <a:noFill/>
          <a:ln>
            <a:noFill/>
          </a:ln>
        </p:spPr>
        <p:txBody>
          <a:bodyPr spcFirstLastPara="1" wrap="square" lIns="91425" tIns="45700" rIns="91425" bIns="45700" anchor="t" anchorCtr="0">
            <a:noAutofit/>
          </a:bodyPr>
          <a:lstStyle/>
          <a:p>
            <a:pPr marL="457189" lvl="0" indent="-457189" algn="l" rtl="0">
              <a:spcBef>
                <a:spcPts val="0"/>
              </a:spcBef>
              <a:spcAft>
                <a:spcPts val="0"/>
              </a:spcAft>
              <a:buClr>
                <a:schemeClr val="dk1"/>
              </a:buClr>
              <a:buSzPts val="3200"/>
              <a:buChar char="•"/>
            </a:pPr>
            <a:r>
              <a:rPr lang="en-US" sz="3200"/>
              <a:t>Una de las ventajas de implementar acciones correctivas es el Retorno de la Inversión (ROI)</a:t>
            </a:r>
            <a:endParaRPr sz="3200"/>
          </a:p>
        </p:txBody>
      </p:sp>
      <p:sp>
        <p:nvSpPr>
          <p:cNvPr id="606" name="Google Shape;606;p59"/>
          <p:cNvSpPr txBox="1">
            <a:spLocks noGrp="1"/>
          </p:cNvSpPr>
          <p:nvPr>
            <p:ph type="title"/>
          </p:nvPr>
        </p:nvSpPr>
        <p:spPr>
          <a:xfrm>
            <a:off x="609600" y="306917"/>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98858"/>
              <a:buFont typeface="Arial Black"/>
              <a:buNone/>
            </a:pPr>
            <a:r>
              <a:rPr lang="en-US">
                <a:latin typeface="Arial Black"/>
                <a:ea typeface="Arial Black"/>
                <a:cs typeface="Arial Black"/>
                <a:sym typeface="Arial Black"/>
              </a:rPr>
              <a:t>Empezar con el Costo Total</a:t>
            </a:r>
            <a:endParaRPr>
              <a:latin typeface="Arial Black"/>
              <a:ea typeface="Arial Black"/>
              <a:cs typeface="Arial Black"/>
              <a:sym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909918" y="0"/>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dirty="0" err="1">
                <a:latin typeface="Arial Black"/>
                <a:ea typeface="Arial Black"/>
                <a:cs typeface="Arial Black"/>
                <a:sym typeface="Arial Black"/>
              </a:rPr>
              <a:t>Objetivos</a:t>
            </a:r>
            <a:r>
              <a:rPr lang="en-US" dirty="0">
                <a:latin typeface="Arial Black"/>
                <a:ea typeface="Arial Black"/>
                <a:cs typeface="Arial Black"/>
                <a:sym typeface="Arial Black"/>
              </a:rPr>
              <a:t> de </a:t>
            </a:r>
            <a:r>
              <a:rPr lang="en-US" dirty="0" err="1">
                <a:latin typeface="Arial Black"/>
                <a:ea typeface="Arial Black"/>
                <a:cs typeface="Arial Black"/>
                <a:sym typeface="Arial Black"/>
              </a:rPr>
              <a:t>aprendizaje</a:t>
            </a:r>
            <a:r>
              <a:rPr lang="en-US" dirty="0">
                <a:latin typeface="Arial Black"/>
                <a:ea typeface="Arial Black"/>
                <a:cs typeface="Arial Black"/>
                <a:sym typeface="Arial Black"/>
              </a:rPr>
              <a:t> </a:t>
            </a:r>
            <a:endParaRPr dirty="0">
              <a:latin typeface="Arial Black"/>
              <a:ea typeface="Arial Black"/>
              <a:cs typeface="Arial Black"/>
              <a:sym typeface="Arial Black"/>
            </a:endParaRPr>
          </a:p>
        </p:txBody>
      </p:sp>
      <p:sp>
        <p:nvSpPr>
          <p:cNvPr id="125" name="Google Shape;125;p6"/>
          <p:cNvSpPr txBox="1">
            <a:spLocks noGrp="1"/>
          </p:cNvSpPr>
          <p:nvPr>
            <p:ph type="body" idx="1"/>
          </p:nvPr>
        </p:nvSpPr>
        <p:spPr>
          <a:xfrm>
            <a:off x="909918" y="1062168"/>
            <a:ext cx="10515600" cy="5659307"/>
          </a:xfrm>
          <a:prstGeom prst="rect">
            <a:avLst/>
          </a:prstGeom>
          <a:noFill/>
          <a:ln>
            <a:noFill/>
          </a:ln>
        </p:spPr>
        <p:txBody>
          <a:bodyPr spcFirstLastPara="1" wrap="square" lIns="91425" tIns="45700" rIns="91425" bIns="45700" anchor="t" anchorCtr="0">
            <a:normAutofit fontScale="62500" lnSpcReduction="20000"/>
          </a:bodyPr>
          <a:lstStyle/>
          <a:p>
            <a:pPr marL="457189" lvl="0" indent="-457189" algn="l" rtl="0">
              <a:lnSpc>
                <a:spcPct val="120000"/>
              </a:lnSpc>
              <a:spcBef>
                <a:spcPts val="0"/>
              </a:spcBef>
              <a:spcAft>
                <a:spcPts val="0"/>
              </a:spcAft>
              <a:buClr>
                <a:schemeClr val="dk1"/>
              </a:buClr>
              <a:buSzPct val="100000"/>
              <a:buChar char="•"/>
            </a:pPr>
            <a:r>
              <a:rPr lang="en-US" sz="5100" dirty="0" err="1"/>
              <a:t>Definir</a:t>
            </a:r>
            <a:r>
              <a:rPr lang="en-US" sz="5100" dirty="0"/>
              <a:t> </a:t>
            </a:r>
            <a:r>
              <a:rPr lang="en-US" sz="5100" dirty="0" err="1"/>
              <a:t>los</a:t>
            </a:r>
            <a:r>
              <a:rPr lang="en-US" sz="5100" dirty="0"/>
              <a:t> </a:t>
            </a:r>
            <a:r>
              <a:rPr lang="en-US" sz="5100" dirty="0" err="1"/>
              <a:t>Apéndices</a:t>
            </a:r>
            <a:r>
              <a:rPr lang="en-US" sz="5100" dirty="0"/>
              <a:t> de la </a:t>
            </a:r>
            <a:r>
              <a:rPr lang="en-US" sz="5100" dirty="0" err="1"/>
              <a:t>Subparte</a:t>
            </a:r>
            <a:r>
              <a:rPr lang="en-US" sz="5100" dirty="0"/>
              <a:t> P</a:t>
            </a:r>
            <a:endParaRPr sz="5100" dirty="0"/>
          </a:p>
          <a:p>
            <a:pPr marL="457189" lvl="0" indent="-457189" algn="l" rtl="0">
              <a:lnSpc>
                <a:spcPct val="120000"/>
              </a:lnSpc>
              <a:spcBef>
                <a:spcPts val="1200"/>
              </a:spcBef>
              <a:spcAft>
                <a:spcPts val="0"/>
              </a:spcAft>
              <a:buClr>
                <a:schemeClr val="dk1"/>
              </a:buClr>
              <a:buSzPct val="100000"/>
              <a:buChar char="•"/>
            </a:pPr>
            <a:r>
              <a:rPr lang="en-US" sz="5100" dirty="0" err="1"/>
              <a:t>Discutir</a:t>
            </a:r>
            <a:r>
              <a:rPr lang="en-US" sz="5100" dirty="0"/>
              <a:t> </a:t>
            </a:r>
            <a:r>
              <a:rPr lang="en-US" sz="5100" dirty="0" err="1"/>
              <a:t>los</a:t>
            </a:r>
            <a:r>
              <a:rPr lang="en-US" sz="5100" dirty="0"/>
              <a:t> </a:t>
            </a:r>
            <a:r>
              <a:rPr lang="en-US" sz="5100" dirty="0" err="1"/>
              <a:t>elementos</a:t>
            </a:r>
            <a:r>
              <a:rPr lang="en-US" sz="5100" dirty="0"/>
              <a:t> </a:t>
            </a:r>
            <a:r>
              <a:rPr lang="en-US" sz="5100" dirty="0" err="1"/>
              <a:t>efectivos</a:t>
            </a:r>
            <a:r>
              <a:rPr lang="en-US" sz="5100" dirty="0"/>
              <a:t> de un </a:t>
            </a:r>
            <a:r>
              <a:rPr lang="en-US" sz="5100" dirty="0" err="1"/>
              <a:t>programa</a:t>
            </a:r>
            <a:r>
              <a:rPr lang="en-US" sz="5100" dirty="0"/>
              <a:t> de </a:t>
            </a:r>
            <a:r>
              <a:rPr lang="en-US" sz="5100" dirty="0" err="1"/>
              <a:t>seguridad</a:t>
            </a:r>
            <a:r>
              <a:rPr lang="en-US" sz="5100" dirty="0"/>
              <a:t> de </a:t>
            </a:r>
            <a:r>
              <a:rPr lang="en-US" sz="5100" dirty="0" err="1"/>
              <a:t>zanja</a:t>
            </a:r>
            <a:r>
              <a:rPr lang="en-US" sz="5100" dirty="0"/>
              <a:t> y </a:t>
            </a:r>
            <a:r>
              <a:rPr lang="en-US" sz="5100" dirty="0" err="1"/>
              <a:t>excavación</a:t>
            </a:r>
            <a:r>
              <a:rPr lang="en-US" sz="5100" dirty="0"/>
              <a:t>.</a:t>
            </a:r>
            <a:endParaRPr sz="5100" dirty="0"/>
          </a:p>
          <a:p>
            <a:pPr marL="457189" lvl="0" indent="-457189" algn="l" rtl="0">
              <a:lnSpc>
                <a:spcPct val="120000"/>
              </a:lnSpc>
              <a:spcBef>
                <a:spcPts val="1200"/>
              </a:spcBef>
              <a:spcAft>
                <a:spcPts val="0"/>
              </a:spcAft>
              <a:buClr>
                <a:schemeClr val="dk1"/>
              </a:buClr>
              <a:buSzPct val="100000"/>
              <a:buChar char="•"/>
            </a:pPr>
            <a:r>
              <a:rPr lang="en-US" sz="5100" dirty="0" err="1"/>
              <a:t>Determinar</a:t>
            </a:r>
            <a:r>
              <a:rPr lang="en-US" sz="5100" dirty="0"/>
              <a:t> la </a:t>
            </a:r>
            <a:r>
              <a:rPr lang="en-US" sz="5100" dirty="0" err="1"/>
              <a:t>capacitación</a:t>
            </a:r>
            <a:r>
              <a:rPr lang="en-US" sz="5100" dirty="0"/>
              <a:t> </a:t>
            </a:r>
            <a:r>
              <a:rPr lang="en-US" sz="5100" dirty="0" err="1"/>
              <a:t>necesaria</a:t>
            </a:r>
            <a:r>
              <a:rPr lang="en-US" sz="5100" dirty="0"/>
              <a:t> </a:t>
            </a:r>
            <a:r>
              <a:rPr lang="en-US" sz="5100" dirty="0" err="1"/>
              <a:t>requerida</a:t>
            </a:r>
            <a:r>
              <a:rPr lang="en-US" sz="5100" dirty="0"/>
              <a:t> </a:t>
            </a:r>
            <a:r>
              <a:rPr lang="en-US" sz="5100" dirty="0" err="1"/>
              <a:t>por</a:t>
            </a:r>
            <a:r>
              <a:rPr lang="en-US" sz="5100" dirty="0"/>
              <a:t> la </a:t>
            </a:r>
            <a:r>
              <a:rPr lang="en-US" sz="5100" dirty="0" err="1"/>
              <a:t>Subparte</a:t>
            </a:r>
            <a:r>
              <a:rPr lang="en-US" sz="5100" dirty="0"/>
              <a:t> P que </a:t>
            </a:r>
            <a:r>
              <a:rPr lang="en-US" sz="5100" dirty="0" err="1"/>
              <a:t>los</a:t>
            </a:r>
            <a:r>
              <a:rPr lang="en-US" sz="5100" dirty="0"/>
              <a:t> </a:t>
            </a:r>
            <a:r>
              <a:rPr lang="en-US" sz="5100" dirty="0" err="1"/>
              <a:t>trabajadores</a:t>
            </a:r>
            <a:r>
              <a:rPr lang="en-US" sz="5100" dirty="0"/>
              <a:t> </a:t>
            </a:r>
            <a:r>
              <a:rPr lang="en-US" sz="5100" dirty="0" err="1"/>
              <a:t>necesitan</a:t>
            </a:r>
            <a:r>
              <a:rPr lang="en-US" sz="5100" dirty="0"/>
              <a:t> para </a:t>
            </a:r>
            <a:r>
              <a:rPr lang="en-US" sz="5100" dirty="0" err="1"/>
              <a:t>identificar</a:t>
            </a:r>
            <a:r>
              <a:rPr lang="en-US" sz="5100" dirty="0"/>
              <a:t> y </a:t>
            </a:r>
            <a:r>
              <a:rPr lang="en-US" sz="5100" dirty="0" err="1"/>
              <a:t>evitar</a:t>
            </a:r>
            <a:r>
              <a:rPr lang="en-US" sz="5100" dirty="0"/>
              <a:t> </a:t>
            </a:r>
            <a:r>
              <a:rPr lang="en-US" sz="5100" dirty="0" err="1"/>
              <a:t>los</a:t>
            </a:r>
            <a:r>
              <a:rPr lang="en-US" sz="5100" dirty="0"/>
              <a:t> </a:t>
            </a:r>
            <a:r>
              <a:rPr lang="en-US" sz="5100" dirty="0" err="1"/>
              <a:t>peligros</a:t>
            </a:r>
            <a:r>
              <a:rPr lang="en-US" sz="5100" dirty="0"/>
              <a:t>.</a:t>
            </a:r>
            <a:endParaRPr dirty="0"/>
          </a:p>
          <a:p>
            <a:pPr marL="457189" lvl="0" indent="-457189" algn="l" rtl="0">
              <a:lnSpc>
                <a:spcPct val="120000"/>
              </a:lnSpc>
              <a:spcBef>
                <a:spcPts val="1200"/>
              </a:spcBef>
              <a:spcAft>
                <a:spcPts val="0"/>
              </a:spcAft>
              <a:buClr>
                <a:schemeClr val="dk1"/>
              </a:buClr>
              <a:buSzPct val="100000"/>
              <a:buChar char="•"/>
            </a:pPr>
            <a:r>
              <a:rPr lang="en-US" sz="5100" dirty="0" err="1"/>
              <a:t>Determinar</a:t>
            </a:r>
            <a:r>
              <a:rPr lang="en-US" sz="5100" dirty="0"/>
              <a:t> </a:t>
            </a:r>
            <a:r>
              <a:rPr lang="en-US" sz="5100" dirty="0" err="1"/>
              <a:t>qué</a:t>
            </a:r>
            <a:r>
              <a:rPr lang="en-US" sz="5100" dirty="0"/>
              <a:t> personas </a:t>
            </a:r>
            <a:r>
              <a:rPr lang="en-US" sz="5100" dirty="0" err="1"/>
              <a:t>tienen</a:t>
            </a:r>
            <a:r>
              <a:rPr lang="en-US" sz="5100" dirty="0"/>
              <a:t> el </a:t>
            </a:r>
            <a:r>
              <a:rPr lang="en-US" sz="5100" dirty="0" err="1"/>
              <a:t>conocimiento</a:t>
            </a:r>
            <a:r>
              <a:rPr lang="en-US" sz="5100" dirty="0"/>
              <a:t>, la </a:t>
            </a:r>
            <a:r>
              <a:rPr lang="en-US" sz="5100" dirty="0" err="1"/>
              <a:t>experiencia</a:t>
            </a:r>
            <a:r>
              <a:rPr lang="en-US" sz="5100" dirty="0"/>
              <a:t> y las </a:t>
            </a:r>
            <a:r>
              <a:rPr lang="en-US" sz="5100" dirty="0" err="1"/>
              <a:t>calificaciones</a:t>
            </a:r>
            <a:r>
              <a:rPr lang="en-US" sz="5100" dirty="0"/>
              <a:t> para </a:t>
            </a:r>
            <a:r>
              <a:rPr lang="en-US" sz="5100" dirty="0" err="1"/>
              <a:t>actuar</a:t>
            </a:r>
            <a:r>
              <a:rPr lang="en-US" sz="5100" dirty="0"/>
              <a:t> </a:t>
            </a:r>
            <a:r>
              <a:rPr lang="en-US" sz="5100" dirty="0" err="1"/>
              <a:t>como</a:t>
            </a:r>
            <a:r>
              <a:rPr lang="en-US" sz="5100" dirty="0"/>
              <a:t> la persona </a:t>
            </a:r>
            <a:r>
              <a:rPr lang="en-US" sz="5100" dirty="0" err="1"/>
              <a:t>competente</a:t>
            </a:r>
            <a:r>
              <a:rPr lang="en-US" sz="5100" dirty="0"/>
              <a:t> y </a:t>
            </a:r>
            <a:r>
              <a:rPr lang="en-US" sz="5100" dirty="0" err="1"/>
              <a:t>discutir</a:t>
            </a:r>
            <a:r>
              <a:rPr lang="en-US" sz="5100" dirty="0"/>
              <a:t> </a:t>
            </a:r>
            <a:r>
              <a:rPr lang="en-US" sz="5100" dirty="0" err="1"/>
              <a:t>sus</a:t>
            </a:r>
            <a:r>
              <a:rPr lang="en-US" sz="5100" dirty="0"/>
              <a:t> </a:t>
            </a:r>
            <a:r>
              <a:rPr lang="en-US" sz="5100" dirty="0" err="1"/>
              <a:t>deberes</a:t>
            </a:r>
            <a:r>
              <a:rPr lang="en-US" sz="5100" dirty="0"/>
              <a:t> </a:t>
            </a:r>
            <a:r>
              <a:rPr lang="en-US" sz="5100" dirty="0" err="1"/>
              <a:t>como</a:t>
            </a:r>
            <a:r>
              <a:rPr lang="en-US" sz="5100" dirty="0"/>
              <a:t> persona </a:t>
            </a:r>
            <a:r>
              <a:rPr lang="en-US" sz="5100" dirty="0" err="1"/>
              <a:t>competente</a:t>
            </a:r>
            <a:r>
              <a:rPr lang="en-US" sz="5100" dirty="0"/>
              <a:t>.</a:t>
            </a:r>
            <a:endParaRPr sz="3200" dirty="0"/>
          </a:p>
        </p:txBody>
      </p:sp>
      <p:sp>
        <p:nvSpPr>
          <p:cNvPr id="126" name="Google Shape;126;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0"/>
          <p:cNvSpPr txBox="1">
            <a:spLocks noGrp="1"/>
          </p:cNvSpPr>
          <p:nvPr>
            <p:ph type="title"/>
          </p:nvPr>
        </p:nvSpPr>
        <p:spPr>
          <a:xfrm>
            <a:off x="291675" y="160325"/>
            <a:ext cx="115503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98858"/>
              <a:buFont typeface="Arial Black"/>
              <a:buNone/>
            </a:pPr>
            <a:r>
              <a:rPr lang="en-US" sz="5850" dirty="0" err="1">
                <a:latin typeface="Arial Black"/>
                <a:ea typeface="Arial Black"/>
                <a:cs typeface="Arial Black"/>
                <a:sym typeface="Arial Black"/>
              </a:rPr>
              <a:t>Próximo</a:t>
            </a:r>
            <a:r>
              <a:rPr lang="en-US" sz="5850" dirty="0">
                <a:latin typeface="Arial Black"/>
                <a:ea typeface="Arial Black"/>
                <a:cs typeface="Arial Black"/>
                <a:sym typeface="Arial Black"/>
              </a:rPr>
              <a:t>, </a:t>
            </a:r>
            <a:r>
              <a:rPr lang="en-US" sz="5850" dirty="0" err="1">
                <a:latin typeface="Arial Black"/>
                <a:ea typeface="Arial Black"/>
                <a:cs typeface="Arial Black"/>
                <a:sym typeface="Arial Black"/>
              </a:rPr>
              <a:t>Inversión</a:t>
            </a:r>
            <a:r>
              <a:rPr lang="en-US" sz="5850" dirty="0">
                <a:latin typeface="Arial Black"/>
                <a:ea typeface="Arial Black"/>
                <a:cs typeface="Arial Black"/>
                <a:sym typeface="Arial Black"/>
              </a:rPr>
              <a:t> Total</a:t>
            </a:r>
            <a:endParaRPr sz="5850" dirty="0">
              <a:latin typeface="Arial Black"/>
              <a:ea typeface="Arial Black"/>
              <a:cs typeface="Arial Black"/>
              <a:sym typeface="Arial Black"/>
            </a:endParaRPr>
          </a:p>
        </p:txBody>
      </p:sp>
      <p:sp>
        <p:nvSpPr>
          <p:cNvPr id="613" name="Google Shape;613;p60"/>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rgbClr val="FF0000"/>
              </a:buClr>
              <a:buSzPct val="99115"/>
              <a:buNone/>
            </a:pPr>
            <a:r>
              <a:rPr lang="en-US" sz="3700" b="1" i="1" dirty="0">
                <a:solidFill>
                  <a:srgbClr val="FF0000"/>
                </a:solidFill>
                <a:latin typeface="Arial"/>
                <a:ea typeface="Arial"/>
                <a:cs typeface="Arial"/>
                <a:sym typeface="Arial"/>
              </a:rPr>
              <a:t>El </a:t>
            </a:r>
            <a:r>
              <a:rPr lang="en-US" sz="3700" b="1" i="1" dirty="0" err="1">
                <a:solidFill>
                  <a:srgbClr val="FF0000"/>
                </a:solidFill>
                <a:latin typeface="Arial"/>
                <a:ea typeface="Arial"/>
                <a:cs typeface="Arial"/>
                <a:sym typeface="Arial"/>
              </a:rPr>
              <a:t>incidente</a:t>
            </a:r>
            <a:r>
              <a:rPr lang="en-US" sz="3700" b="1" i="1" dirty="0">
                <a:solidFill>
                  <a:srgbClr val="FF0000"/>
                </a:solidFill>
                <a:latin typeface="Arial"/>
                <a:ea typeface="Arial"/>
                <a:cs typeface="Arial"/>
                <a:sym typeface="Arial"/>
              </a:rPr>
              <a:t> que hay que </a:t>
            </a:r>
            <a:r>
              <a:rPr lang="en-US" sz="3700" b="1" i="1" dirty="0" err="1">
                <a:solidFill>
                  <a:srgbClr val="FF0000"/>
                </a:solidFill>
                <a:latin typeface="Arial"/>
                <a:ea typeface="Arial"/>
                <a:cs typeface="Arial"/>
                <a:sym typeface="Arial"/>
              </a:rPr>
              <a:t>prevenir</a:t>
            </a:r>
            <a:r>
              <a:rPr lang="en-US" sz="3700" b="1" i="1" dirty="0">
                <a:solidFill>
                  <a:srgbClr val="FF0000"/>
                </a:solidFill>
                <a:latin typeface="Arial"/>
                <a:ea typeface="Arial"/>
                <a:cs typeface="Arial"/>
                <a:sym typeface="Arial"/>
              </a:rPr>
              <a:t> es </a:t>
            </a:r>
            <a:r>
              <a:rPr lang="en-US" sz="3700" b="1" i="1" dirty="0" err="1">
                <a:solidFill>
                  <a:srgbClr val="FF0000"/>
                </a:solidFill>
                <a:latin typeface="Arial"/>
                <a:ea typeface="Arial"/>
                <a:cs typeface="Arial"/>
                <a:sym typeface="Arial"/>
              </a:rPr>
              <a:t>derrumbe</a:t>
            </a:r>
            <a:r>
              <a:rPr lang="en-US" sz="3700" b="1" i="1" dirty="0">
                <a:solidFill>
                  <a:srgbClr val="FF0000"/>
                </a:solidFill>
                <a:latin typeface="Arial"/>
                <a:ea typeface="Arial"/>
                <a:cs typeface="Arial"/>
                <a:sym typeface="Arial"/>
              </a:rPr>
              <a:t> No-Fatal (</a:t>
            </a:r>
            <a:r>
              <a:rPr lang="en-US" sz="3700" b="1" i="1" dirty="0" err="1">
                <a:solidFill>
                  <a:srgbClr val="FF0000"/>
                </a:solidFill>
                <a:latin typeface="Arial"/>
                <a:ea typeface="Arial"/>
                <a:cs typeface="Arial"/>
                <a:sym typeface="Arial"/>
              </a:rPr>
              <a:t>pierna</a:t>
            </a:r>
            <a:r>
              <a:rPr lang="en-US" sz="3700" b="1" i="1" dirty="0">
                <a:solidFill>
                  <a:srgbClr val="FF0000"/>
                </a:solidFill>
                <a:latin typeface="Arial"/>
                <a:ea typeface="Arial"/>
                <a:cs typeface="Arial"/>
                <a:sym typeface="Arial"/>
              </a:rPr>
              <a:t> </a:t>
            </a:r>
            <a:r>
              <a:rPr lang="en-US" sz="3700" b="1" i="1" dirty="0" err="1">
                <a:solidFill>
                  <a:srgbClr val="FF0000"/>
                </a:solidFill>
                <a:latin typeface="Arial"/>
                <a:ea typeface="Arial"/>
                <a:cs typeface="Arial"/>
                <a:sym typeface="Arial"/>
              </a:rPr>
              <a:t>rota</a:t>
            </a:r>
            <a:r>
              <a:rPr lang="en-US" sz="3700" b="1" i="1" dirty="0">
                <a:solidFill>
                  <a:srgbClr val="FF0000"/>
                </a:solidFill>
                <a:latin typeface="Arial"/>
                <a:ea typeface="Arial"/>
                <a:cs typeface="Arial"/>
                <a:sym typeface="Arial"/>
              </a:rPr>
              <a:t>)</a:t>
            </a:r>
            <a:endParaRPr sz="3700" dirty="0"/>
          </a:p>
          <a:p>
            <a:pPr marL="456565" lvl="0" indent="-474345" algn="l" rtl="0">
              <a:spcBef>
                <a:spcPts val="629"/>
              </a:spcBef>
              <a:spcAft>
                <a:spcPts val="0"/>
              </a:spcAft>
              <a:buClr>
                <a:schemeClr val="dk1"/>
              </a:buClr>
              <a:buSzPct val="99115"/>
              <a:buChar char="•"/>
            </a:pPr>
            <a:r>
              <a:rPr lang="en-US" sz="3700" dirty="0"/>
              <a:t>La </a:t>
            </a:r>
            <a:r>
              <a:rPr lang="en-US" sz="3700" dirty="0" err="1"/>
              <a:t>acción</a:t>
            </a:r>
            <a:r>
              <a:rPr lang="en-US" sz="3700" dirty="0"/>
              <a:t> </a:t>
            </a:r>
            <a:r>
              <a:rPr lang="en-US" sz="3700" dirty="0" err="1"/>
              <a:t>correctiva</a:t>
            </a:r>
            <a:r>
              <a:rPr lang="en-US" sz="3700" dirty="0"/>
              <a:t> </a:t>
            </a:r>
            <a:r>
              <a:rPr lang="en-US" sz="3700" dirty="0" err="1"/>
              <a:t>seleccionada</a:t>
            </a:r>
            <a:r>
              <a:rPr lang="en-US" sz="3700" dirty="0"/>
              <a:t> es </a:t>
            </a:r>
            <a:r>
              <a:rPr lang="en-US" sz="3700" dirty="0" err="1"/>
              <a:t>instalar</a:t>
            </a:r>
            <a:r>
              <a:rPr lang="en-US" sz="3700" dirty="0"/>
              <a:t> un protector de zanja.</a:t>
            </a:r>
            <a:endParaRPr sz="3700" dirty="0"/>
          </a:p>
          <a:p>
            <a:pPr marL="456565" indent="-474345">
              <a:spcBef>
                <a:spcPts val="629"/>
              </a:spcBef>
              <a:buSzPct val="99115"/>
            </a:pPr>
            <a:r>
              <a:rPr lang="en-US" sz="3700" dirty="0" err="1"/>
              <a:t>Calcule</a:t>
            </a:r>
            <a:r>
              <a:rPr lang="en-US" sz="3700" dirty="0"/>
              <a:t> el </a:t>
            </a:r>
            <a:r>
              <a:rPr lang="en-US" sz="3700" dirty="0" err="1"/>
              <a:t>costo</a:t>
            </a:r>
            <a:r>
              <a:rPr lang="en-US" sz="3700" dirty="0"/>
              <a:t> total de la  </a:t>
            </a:r>
            <a:r>
              <a:rPr lang="en-US" sz="3700" dirty="0" err="1"/>
              <a:t>inversión</a:t>
            </a:r>
            <a:r>
              <a:rPr lang="en-US" sz="3700" dirty="0"/>
              <a:t> (</a:t>
            </a:r>
            <a:r>
              <a:rPr lang="en-US" sz="3700" dirty="0" err="1"/>
              <a:t>añadir</a:t>
            </a:r>
            <a:r>
              <a:rPr lang="en-US" sz="3700" dirty="0"/>
              <a:t> </a:t>
            </a:r>
            <a:r>
              <a:rPr lang="en-US" sz="3700" dirty="0" err="1"/>
              <a:t>acciones</a:t>
            </a:r>
            <a:r>
              <a:rPr lang="en-US" sz="3700" dirty="0"/>
              <a:t> </a:t>
            </a:r>
            <a:r>
              <a:rPr lang="en-US" sz="3700" dirty="0" err="1"/>
              <a:t>correctivas</a:t>
            </a:r>
            <a:r>
              <a:rPr lang="en-US" sz="3700" dirty="0"/>
              <a:t> y </a:t>
            </a:r>
            <a:r>
              <a:rPr lang="en-US" sz="3700" dirty="0" err="1"/>
              <a:t>mejoras</a:t>
            </a:r>
            <a:r>
              <a:rPr lang="en-US" sz="3700" dirty="0"/>
              <a:t> del </a:t>
            </a:r>
            <a:r>
              <a:rPr lang="en-US" sz="3700" dirty="0" err="1"/>
              <a:t>sistema</a:t>
            </a:r>
            <a:r>
              <a:rPr lang="en-US" sz="3700" dirty="0"/>
              <a:t>)</a:t>
            </a:r>
            <a:endParaRPr sz="3700" dirty="0"/>
          </a:p>
        </p:txBody>
      </p:sp>
      <p:sp>
        <p:nvSpPr>
          <p:cNvPr id="614" name="Google Shape;614;p60"/>
          <p:cNvSpPr txBox="1">
            <a:spLocks noGrp="1"/>
          </p:cNvSpPr>
          <p:nvPr>
            <p:ph type="body" idx="2"/>
          </p:nvPr>
        </p:nvSpPr>
        <p:spPr>
          <a:xfrm>
            <a:off x="6197600" y="1600202"/>
            <a:ext cx="5384800" cy="3866744"/>
          </a:xfrm>
          <a:prstGeom prst="rect">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rmAutofit fontScale="92500" lnSpcReduction="10000"/>
          </a:bodyPr>
          <a:lstStyle/>
          <a:p>
            <a:pPr marL="457189" lvl="0" indent="-255703" algn="l" rtl="0">
              <a:spcBef>
                <a:spcPts val="0"/>
              </a:spcBef>
              <a:spcAft>
                <a:spcPts val="0"/>
              </a:spcAft>
              <a:buClr>
                <a:schemeClr val="dk1"/>
              </a:buClr>
              <a:buSzPct val="100000"/>
              <a:buFont typeface="Noto Sans Symbols"/>
              <a:buNone/>
            </a:pPr>
            <a:endParaRPr dirty="0"/>
          </a:p>
          <a:p>
            <a:pPr marL="457189" lvl="0" indent="-421946" algn="l" rtl="0">
              <a:spcBef>
                <a:spcPts val="1200"/>
              </a:spcBef>
              <a:spcAft>
                <a:spcPts val="0"/>
              </a:spcAft>
              <a:buClr>
                <a:schemeClr val="dk1"/>
              </a:buClr>
              <a:buSzPct val="99115"/>
              <a:buFont typeface="Noto Sans Symbols"/>
              <a:buChar char="✔"/>
            </a:pPr>
            <a:r>
              <a:rPr lang="en-US" b="1" dirty="0" err="1">
                <a:solidFill>
                  <a:srgbClr val="00B0F0"/>
                </a:solidFill>
                <a:latin typeface="Times New Roman"/>
                <a:ea typeface="Times New Roman"/>
                <a:cs typeface="Times New Roman"/>
                <a:sym typeface="Times New Roman"/>
              </a:rPr>
              <a:t>Costo</a:t>
            </a:r>
            <a:r>
              <a:rPr lang="en-US" b="1" dirty="0">
                <a:solidFill>
                  <a:srgbClr val="00B0F0"/>
                </a:solidFill>
              </a:rPr>
              <a:t> total </a:t>
            </a:r>
            <a:r>
              <a:rPr lang="en-US" b="1" dirty="0" err="1">
                <a:solidFill>
                  <a:schemeClr val="dk1"/>
                </a:solidFill>
                <a:latin typeface="Times New Roman"/>
                <a:ea typeface="Times New Roman"/>
                <a:cs typeface="Times New Roman"/>
                <a:sym typeface="Times New Roman"/>
              </a:rPr>
              <a:t>directo</a:t>
            </a:r>
            <a:r>
              <a:rPr lang="en-US" b="1" dirty="0">
                <a:solidFill>
                  <a:schemeClr val="dk1"/>
                </a:solidFill>
                <a:latin typeface="Times New Roman"/>
                <a:ea typeface="Times New Roman"/>
                <a:cs typeface="Times New Roman"/>
                <a:sym typeface="Times New Roman"/>
              </a:rPr>
              <a:t>/</a:t>
            </a:r>
            <a:r>
              <a:rPr lang="en-US" b="1" dirty="0" err="1">
                <a:solidFill>
                  <a:schemeClr val="dk1"/>
                </a:solidFill>
                <a:latin typeface="Times New Roman"/>
                <a:ea typeface="Times New Roman"/>
                <a:cs typeface="Times New Roman"/>
                <a:sym typeface="Times New Roman"/>
              </a:rPr>
              <a:t>indirect</a:t>
            </a:r>
            <a:r>
              <a:rPr lang="en-US" b="1" dirty="0" err="1"/>
              <a:t>o</a:t>
            </a:r>
            <a:r>
              <a:rPr lang="en-US" b="1" dirty="0">
                <a:solidFill>
                  <a:schemeClr val="dk1"/>
                </a:solidFill>
                <a:latin typeface="Times New Roman"/>
                <a:ea typeface="Times New Roman"/>
                <a:cs typeface="Times New Roman"/>
                <a:sym typeface="Times New Roman"/>
              </a:rPr>
              <a:t>: $84,090</a:t>
            </a:r>
            <a:endParaRPr dirty="0"/>
          </a:p>
          <a:p>
            <a:pPr marL="457189" lvl="0" indent="-426708" algn="l" rtl="0">
              <a:spcBef>
                <a:spcPts val="2400"/>
              </a:spcBef>
              <a:spcAft>
                <a:spcPts val="0"/>
              </a:spcAft>
              <a:buClr>
                <a:srgbClr val="FF0000"/>
              </a:buClr>
              <a:buSzPct val="100000"/>
              <a:buFont typeface="Noto Sans Symbols"/>
              <a:buChar char="✔"/>
            </a:pPr>
            <a:r>
              <a:rPr lang="en-US" sz="3200" b="1" i="1" dirty="0" err="1">
                <a:solidFill>
                  <a:srgbClr val="FF0000"/>
                </a:solidFill>
              </a:rPr>
              <a:t>Inversión</a:t>
            </a:r>
            <a:r>
              <a:rPr lang="en-US" sz="3200" b="1" i="1" dirty="0">
                <a:solidFill>
                  <a:srgbClr val="FF0000"/>
                </a:solidFill>
              </a:rPr>
              <a:t> Total </a:t>
            </a:r>
            <a:r>
              <a:rPr lang="en-US" sz="3200" b="1" i="1" dirty="0">
                <a:solidFill>
                  <a:srgbClr val="FF0000"/>
                </a:solidFill>
                <a:latin typeface="Times New Roman"/>
                <a:ea typeface="Times New Roman"/>
                <a:cs typeface="Times New Roman"/>
                <a:sym typeface="Times New Roman"/>
              </a:rPr>
              <a:t> (</a:t>
            </a:r>
            <a:r>
              <a:rPr lang="en-US" sz="3200" b="1" i="1" dirty="0" err="1">
                <a:solidFill>
                  <a:srgbClr val="FF0000"/>
                </a:solidFill>
              </a:rPr>
              <a:t>alquilar</a:t>
            </a:r>
            <a:r>
              <a:rPr lang="en-US" sz="3200" b="1" i="1" dirty="0">
                <a:solidFill>
                  <a:srgbClr val="FF0000"/>
                </a:solidFill>
                <a:latin typeface="Times New Roman"/>
                <a:ea typeface="Times New Roman"/>
                <a:cs typeface="Times New Roman"/>
                <a:sym typeface="Times New Roman"/>
              </a:rPr>
              <a:t> </a:t>
            </a:r>
            <a:r>
              <a:rPr lang="en-US" sz="3200" b="1" i="1" dirty="0">
                <a:solidFill>
                  <a:srgbClr val="FF0000"/>
                </a:solidFill>
              </a:rPr>
              <a:t>un escudo de </a:t>
            </a:r>
            <a:r>
              <a:rPr lang="en-US" sz="3200" b="1" i="1" dirty="0" err="1">
                <a:solidFill>
                  <a:srgbClr val="FF0000"/>
                </a:solidFill>
              </a:rPr>
              <a:t>zanja</a:t>
            </a:r>
            <a:r>
              <a:rPr lang="en-US" sz="3200" b="1" i="1" dirty="0">
                <a:solidFill>
                  <a:srgbClr val="FF0000"/>
                </a:solidFill>
              </a:rPr>
              <a:t> de </a:t>
            </a:r>
            <a:r>
              <a:rPr lang="en-US" sz="3200" b="1" i="1" dirty="0">
                <a:solidFill>
                  <a:srgbClr val="FF0000"/>
                </a:solidFill>
                <a:latin typeface="Times New Roman"/>
                <a:ea typeface="Times New Roman"/>
                <a:cs typeface="Times New Roman"/>
                <a:sym typeface="Times New Roman"/>
              </a:rPr>
              <a:t>6</a:t>
            </a:r>
            <a:r>
              <a:rPr lang="en-US" sz="3200" b="1" i="1" dirty="0">
                <a:solidFill>
                  <a:srgbClr val="FF0000"/>
                </a:solidFill>
              </a:rPr>
              <a:t> pies</a:t>
            </a:r>
            <a:r>
              <a:rPr lang="en-US" sz="3200" b="1" i="1" dirty="0">
                <a:solidFill>
                  <a:srgbClr val="FF0000"/>
                </a:solidFill>
                <a:latin typeface="Times New Roman"/>
                <a:ea typeface="Times New Roman"/>
                <a:cs typeface="Times New Roman"/>
                <a:sym typeface="Times New Roman"/>
              </a:rPr>
              <a:t>): $1,500</a:t>
            </a:r>
            <a:endParaRPr dirty="0"/>
          </a:p>
          <a:p>
            <a:pPr marL="457189" lvl="0" indent="-255703" algn="l" rtl="0">
              <a:spcBef>
                <a:spcPts val="1835"/>
              </a:spcBef>
              <a:spcAft>
                <a:spcPts val="0"/>
              </a:spcAft>
              <a:buClr>
                <a:schemeClr val="dk1"/>
              </a:buClr>
              <a:buSzPct val="100000"/>
              <a:buNone/>
            </a:pPr>
            <a:endParaRPr dirty="0"/>
          </a:p>
          <a:p>
            <a:pPr marL="457189" lvl="0" indent="-255703" algn="l" rtl="0">
              <a:spcBef>
                <a:spcPts val="635"/>
              </a:spcBef>
              <a:spcAft>
                <a:spcPts val="0"/>
              </a:spcAft>
              <a:buClr>
                <a:schemeClr val="dk1"/>
              </a:buClr>
              <a:buSzPct val="100000"/>
              <a:buNone/>
            </a:pPr>
            <a:endParaRPr dirty="0"/>
          </a:p>
          <a:p>
            <a:pPr marL="457189" lvl="0" indent="-255703" algn="l" rtl="0">
              <a:spcBef>
                <a:spcPts val="635"/>
              </a:spcBef>
              <a:spcAft>
                <a:spcPts val="0"/>
              </a:spcAft>
              <a:buClr>
                <a:schemeClr val="dk1"/>
              </a:buClr>
              <a:buSzPct val="100000"/>
              <a:buNone/>
            </a:pPr>
            <a:endParaRPr dirty="0"/>
          </a:p>
          <a:p>
            <a:pPr marL="457189" lvl="0" indent="-255703" algn="l" rtl="0">
              <a:spcBef>
                <a:spcPts val="635"/>
              </a:spcBef>
              <a:spcAft>
                <a:spcPts val="0"/>
              </a:spcAft>
              <a:buClr>
                <a:schemeClr val="dk1"/>
              </a:buClr>
              <a:buSzPct val="100000"/>
              <a:buNone/>
            </a:pPr>
            <a:endParaRPr dirty="0"/>
          </a:p>
        </p:txBody>
      </p:sp>
      <p:sp>
        <p:nvSpPr>
          <p:cNvPr id="615" name="Google Shape;615;p6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6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sp>
        <p:nvSpPr>
          <p:cNvPr id="621" name="Google Shape;621;p61"/>
          <p:cNvSpPr/>
          <p:nvPr/>
        </p:nvSpPr>
        <p:spPr>
          <a:xfrm>
            <a:off x="6344864" y="3571074"/>
            <a:ext cx="2604483" cy="3046988"/>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u="sng">
                <a:solidFill>
                  <a:srgbClr val="7F7F7F"/>
                </a:solidFill>
                <a:latin typeface="Times New Roman"/>
                <a:ea typeface="Times New Roman"/>
                <a:cs typeface="Times New Roman"/>
                <a:sym typeface="Times New Roman"/>
              </a:rPr>
              <a:t>$82,590</a:t>
            </a:r>
            <a:endParaRPr/>
          </a:p>
          <a:p>
            <a:pPr marL="0" marR="0" lvl="0" indent="0" algn="ctr" rtl="0">
              <a:spcBef>
                <a:spcPts val="0"/>
              </a:spcBef>
              <a:spcAft>
                <a:spcPts val="0"/>
              </a:spcAft>
              <a:buNone/>
            </a:pPr>
            <a:r>
              <a:rPr lang="en-US" sz="4800" b="1">
                <a:solidFill>
                  <a:srgbClr val="7F7F7F"/>
                </a:solidFill>
                <a:latin typeface="Times New Roman"/>
                <a:ea typeface="Times New Roman"/>
                <a:cs typeface="Times New Roman"/>
                <a:sym typeface="Times New Roman"/>
              </a:rPr>
              <a:t>$  1,500</a:t>
            </a:r>
            <a:endParaRPr/>
          </a:p>
          <a:p>
            <a:pPr marL="0" marR="0" lvl="0" indent="0" algn="ctr" rtl="0">
              <a:spcBef>
                <a:spcPts val="0"/>
              </a:spcBef>
              <a:spcAft>
                <a:spcPts val="0"/>
              </a:spcAft>
              <a:buNone/>
            </a:pPr>
            <a:r>
              <a:rPr lang="en-US" sz="4800" b="1">
                <a:solidFill>
                  <a:srgbClr val="7F7F7F"/>
                </a:solidFill>
                <a:latin typeface="Times New Roman"/>
                <a:ea typeface="Times New Roman"/>
                <a:cs typeface="Times New Roman"/>
                <a:sym typeface="Times New Roman"/>
              </a:rPr>
              <a:t>=55.06</a:t>
            </a:r>
            <a:endParaRPr/>
          </a:p>
          <a:p>
            <a:pPr marL="0" marR="0" lvl="0" indent="0" algn="ctr" rtl="0">
              <a:spcBef>
                <a:spcPts val="0"/>
              </a:spcBef>
              <a:spcAft>
                <a:spcPts val="0"/>
              </a:spcAft>
              <a:buNone/>
            </a:pPr>
            <a:r>
              <a:rPr lang="en-US" sz="4800" b="1">
                <a:solidFill>
                  <a:srgbClr val="7F7F7F"/>
                </a:solidFill>
                <a:latin typeface="Times New Roman"/>
                <a:ea typeface="Times New Roman"/>
                <a:cs typeface="Times New Roman"/>
                <a:sym typeface="Times New Roman"/>
              </a:rPr>
              <a:t>5506%</a:t>
            </a:r>
            <a:endParaRPr/>
          </a:p>
        </p:txBody>
      </p:sp>
      <p:sp>
        <p:nvSpPr>
          <p:cNvPr id="622" name="Google Shape;622;p61"/>
          <p:cNvSpPr txBox="1">
            <a:spLocks noGrp="1"/>
          </p:cNvSpPr>
          <p:nvPr>
            <p:ph type="body" idx="4"/>
          </p:nvPr>
        </p:nvSpPr>
        <p:spPr>
          <a:xfrm>
            <a:off x="6096000" y="2170925"/>
            <a:ext cx="5388900" cy="3708600"/>
          </a:xfrm>
          <a:prstGeom prst="rect">
            <a:avLst/>
          </a:prstGeom>
          <a:noFill/>
          <a:ln>
            <a:noFill/>
          </a:ln>
        </p:spPr>
        <p:txBody>
          <a:bodyPr spcFirstLastPara="1" wrap="square" lIns="91425" tIns="45700" rIns="91425" bIns="45700" anchor="t" anchorCtr="0">
            <a:normAutofit/>
          </a:bodyPr>
          <a:lstStyle/>
          <a:p>
            <a:pPr marL="457189" lvl="0" indent="-457189" algn="l" rtl="0">
              <a:spcBef>
                <a:spcPts val="0"/>
              </a:spcBef>
              <a:spcAft>
                <a:spcPts val="0"/>
              </a:spcAft>
              <a:buClr>
                <a:schemeClr val="dk1"/>
              </a:buClr>
              <a:buSzPts val="3200"/>
              <a:buChar char="•"/>
            </a:pPr>
            <a:r>
              <a:rPr lang="en-US"/>
              <a:t>Costo dividido entre Inversión Total</a:t>
            </a:r>
            <a:endParaRPr/>
          </a:p>
        </p:txBody>
      </p:sp>
      <p:sp>
        <p:nvSpPr>
          <p:cNvPr id="623" name="Google Shape;623;p61"/>
          <p:cNvSpPr txBox="1">
            <a:spLocks noGrp="1"/>
          </p:cNvSpPr>
          <p:nvPr>
            <p:ph type="body" idx="3"/>
          </p:nvPr>
        </p:nvSpPr>
        <p:spPr>
          <a:xfrm>
            <a:off x="6344864" y="1531152"/>
            <a:ext cx="5389033" cy="639763"/>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200"/>
              <a:buNone/>
            </a:pPr>
            <a:r>
              <a:rPr lang="en-US"/>
              <a:t>Retorno de la Inversión</a:t>
            </a:r>
            <a:endParaRPr/>
          </a:p>
        </p:txBody>
      </p:sp>
      <p:sp>
        <p:nvSpPr>
          <p:cNvPr id="624" name="Google Shape;624;p61"/>
          <p:cNvSpPr/>
          <p:nvPr/>
        </p:nvSpPr>
        <p:spPr>
          <a:xfrm>
            <a:off x="2514601" y="3571074"/>
            <a:ext cx="2286203" cy="2308324"/>
          </a:xfrm>
          <a:prstGeom prst="rect">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7F7F7F"/>
                </a:solidFill>
                <a:latin typeface="Times New Roman"/>
                <a:ea typeface="Times New Roman"/>
                <a:cs typeface="Times New Roman"/>
                <a:sym typeface="Times New Roman"/>
              </a:rPr>
              <a:t>$84,090</a:t>
            </a:r>
            <a:endParaRPr/>
          </a:p>
          <a:p>
            <a:pPr marL="685800" marR="0" lvl="0" indent="-685800" algn="ctr" rtl="0">
              <a:spcBef>
                <a:spcPts val="0"/>
              </a:spcBef>
              <a:spcAft>
                <a:spcPts val="0"/>
              </a:spcAft>
              <a:buClr>
                <a:srgbClr val="7F7F7F"/>
              </a:buClr>
              <a:buSzPts val="4800"/>
              <a:buFont typeface="Times New Roman"/>
              <a:buChar char="-"/>
            </a:pPr>
            <a:r>
              <a:rPr lang="en-US" sz="4800" b="1" u="sng">
                <a:solidFill>
                  <a:srgbClr val="7F7F7F"/>
                </a:solidFill>
                <a:latin typeface="Times New Roman"/>
                <a:ea typeface="Times New Roman"/>
                <a:cs typeface="Times New Roman"/>
                <a:sym typeface="Times New Roman"/>
              </a:rPr>
              <a:t>1,500</a:t>
            </a:r>
            <a:endParaRPr/>
          </a:p>
          <a:p>
            <a:pPr marL="0" marR="0" lvl="0" indent="0" algn="ctr" rtl="0">
              <a:spcBef>
                <a:spcPts val="0"/>
              </a:spcBef>
              <a:spcAft>
                <a:spcPts val="0"/>
              </a:spcAft>
              <a:buNone/>
            </a:pPr>
            <a:r>
              <a:rPr lang="en-US" sz="4800" b="1">
                <a:solidFill>
                  <a:srgbClr val="7F7F7F"/>
                </a:solidFill>
                <a:latin typeface="Times New Roman"/>
                <a:ea typeface="Times New Roman"/>
                <a:cs typeface="Times New Roman"/>
                <a:sym typeface="Times New Roman"/>
              </a:rPr>
              <a:t>$82,590</a:t>
            </a:r>
            <a:endParaRPr/>
          </a:p>
        </p:txBody>
      </p:sp>
      <p:sp>
        <p:nvSpPr>
          <p:cNvPr id="625" name="Google Shape;625;p6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p>
            <a:pPr marL="457189" lvl="0" indent="-457189" algn="l" rtl="0">
              <a:spcBef>
                <a:spcPts val="0"/>
              </a:spcBef>
              <a:spcAft>
                <a:spcPts val="0"/>
              </a:spcAft>
              <a:buClr>
                <a:schemeClr val="dk1"/>
              </a:buClr>
              <a:buSzPts val="3200"/>
              <a:buChar char="•"/>
            </a:pPr>
            <a:r>
              <a:rPr lang="en-US"/>
              <a:t>Costo Total menos Inversión Total</a:t>
            </a:r>
            <a:endParaRPr/>
          </a:p>
        </p:txBody>
      </p:sp>
      <p:sp>
        <p:nvSpPr>
          <p:cNvPr id="626" name="Google Shape;626;p61"/>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200"/>
              <a:buNone/>
            </a:pPr>
            <a:r>
              <a:rPr lang="en-US"/>
              <a:t>Costo</a:t>
            </a:r>
            <a:endParaRPr/>
          </a:p>
        </p:txBody>
      </p:sp>
      <p:sp>
        <p:nvSpPr>
          <p:cNvPr id="627" name="Google Shape;627;p61"/>
          <p:cNvSpPr txBox="1">
            <a:spLocks noGrp="1"/>
          </p:cNvSpPr>
          <p:nvPr>
            <p:ph type="title"/>
          </p:nvPr>
        </p:nvSpPr>
        <p:spPr>
          <a:xfrm>
            <a:off x="609600" y="265514"/>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Práctica</a:t>
            </a:r>
            <a:endParaRPr>
              <a:latin typeface="Arial Black"/>
              <a:ea typeface="Arial Black"/>
              <a:cs typeface="Arial Black"/>
              <a:sym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
                                        </p:tgtEl>
                                        <p:attrNameLst>
                                          <p:attrName>style.visibility</p:attrName>
                                        </p:attrNameLst>
                                      </p:cBhvr>
                                      <p:to>
                                        <p:strVal val="visible"/>
                                      </p:to>
                                    </p:set>
                                    <p:animEffect transition="in" filter="fade">
                                      <p:cBhvr>
                                        <p:cTn id="7" dur="500"/>
                                        <p:tgtEl>
                                          <p:spTgt spid="62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21"/>
                                        </p:tgtEl>
                                        <p:attrNameLst>
                                          <p:attrName>style.visibility</p:attrName>
                                        </p:attrNameLst>
                                      </p:cBhvr>
                                      <p:to>
                                        <p:strVal val="visible"/>
                                      </p:to>
                                    </p:set>
                                    <p:anim calcmode="lin" valueType="num">
                                      <p:cBhvr additive="base">
                                        <p:cTn id="12" dur="500"/>
                                        <p:tgtEl>
                                          <p:spTgt spid="621"/>
                                        </p:tgtEl>
                                        <p:attrNameLst>
                                          <p:attrName>ppt_w</p:attrName>
                                        </p:attrNameLst>
                                      </p:cBhvr>
                                      <p:tavLst>
                                        <p:tav tm="0">
                                          <p:val>
                                            <p:strVal val="0"/>
                                          </p:val>
                                        </p:tav>
                                        <p:tav tm="100000">
                                          <p:val>
                                            <p:strVal val="#ppt_w"/>
                                          </p:val>
                                        </p:tav>
                                      </p:tavLst>
                                    </p:anim>
                                    <p:anim calcmode="lin" valueType="num">
                                      <p:cBhvr additive="base">
                                        <p:cTn id="13" dur="500"/>
                                        <p:tgtEl>
                                          <p:spTgt spid="62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6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
        <p:nvSpPr>
          <p:cNvPr id="634" name="Google Shape;634;p62"/>
          <p:cNvSpPr txBox="1"/>
          <p:nvPr/>
        </p:nvSpPr>
        <p:spPr>
          <a:xfrm>
            <a:off x="7268666" y="4527030"/>
            <a:ext cx="3177900" cy="65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Esta imagen es cortesía de </a:t>
            </a:r>
            <a:r>
              <a:rPr lang="en-US" sz="18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MN Department of Public Safety</a:t>
            </a:r>
            <a:endParaRPr sz="1800">
              <a:solidFill>
                <a:schemeClr val="dk1"/>
              </a:solidFill>
              <a:latin typeface="Times New Roman"/>
              <a:ea typeface="Times New Roman"/>
              <a:cs typeface="Times New Roman"/>
              <a:sym typeface="Times New Roman"/>
            </a:endParaRPr>
          </a:p>
        </p:txBody>
      </p:sp>
      <p:pic>
        <p:nvPicPr>
          <p:cNvPr id="635" name="Google Shape;635;p62"/>
          <p:cNvPicPr preferRelativeResize="0"/>
          <p:nvPr/>
        </p:nvPicPr>
        <p:blipFill rotWithShape="1">
          <a:blip r:embed="rId4">
            <a:alphaModFix/>
          </a:blip>
          <a:srcRect t="583" b="583"/>
          <a:stretch/>
        </p:blipFill>
        <p:spPr>
          <a:xfrm>
            <a:off x="6096000" y="2050175"/>
            <a:ext cx="5957451" cy="2476850"/>
          </a:xfrm>
          <a:prstGeom prst="rect">
            <a:avLst/>
          </a:prstGeom>
          <a:noFill/>
          <a:ln>
            <a:noFill/>
          </a:ln>
        </p:spPr>
      </p:pic>
      <p:sp>
        <p:nvSpPr>
          <p:cNvPr id="636" name="Google Shape;636;p62"/>
          <p:cNvSpPr txBox="1"/>
          <p:nvPr/>
        </p:nvSpPr>
        <p:spPr>
          <a:xfrm>
            <a:off x="1535711" y="6118454"/>
            <a:ext cx="4072200" cy="37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Esta imagen es cortesía de </a:t>
            </a:r>
            <a:r>
              <a:rPr lang="en-US" sz="1800" u="sng">
                <a:solidFill>
                  <a:schemeClr val="dk1"/>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OSHA</a:t>
            </a:r>
            <a:r>
              <a:rPr lang="en-US" sz="1800">
                <a:solidFill>
                  <a:schemeClr val="dk1"/>
                </a:solidFill>
                <a:latin typeface="Times New Roman"/>
                <a:ea typeface="Times New Roman"/>
                <a:cs typeface="Times New Roman"/>
                <a:sym typeface="Times New Roman"/>
              </a:rPr>
              <a:t>.</a:t>
            </a:r>
            <a:endParaRPr/>
          </a:p>
        </p:txBody>
      </p:sp>
      <p:pic>
        <p:nvPicPr>
          <p:cNvPr id="637" name="Google Shape;637;p62" descr="Personnel working in a trench with visible utilities in it. "/>
          <p:cNvPicPr preferRelativeResize="0"/>
          <p:nvPr/>
        </p:nvPicPr>
        <p:blipFill rotWithShape="1">
          <a:blip r:embed="rId6">
            <a:alphaModFix/>
          </a:blip>
          <a:srcRect/>
          <a:stretch/>
        </p:blipFill>
        <p:spPr>
          <a:xfrm>
            <a:off x="676274" y="2050180"/>
            <a:ext cx="5131632" cy="3936195"/>
          </a:xfrm>
          <a:prstGeom prst="rect">
            <a:avLst/>
          </a:prstGeom>
          <a:noFill/>
          <a:ln>
            <a:noFill/>
          </a:ln>
        </p:spPr>
      </p:pic>
      <p:sp>
        <p:nvSpPr>
          <p:cNvPr id="638" name="Google Shape;638;p62"/>
          <p:cNvSpPr txBox="1">
            <a:spLocks noGrp="1"/>
          </p:cNvSpPr>
          <p:nvPr>
            <p:ph type="body" idx="1"/>
          </p:nvPr>
        </p:nvSpPr>
        <p:spPr>
          <a:xfrm>
            <a:off x="686534" y="1292857"/>
            <a:ext cx="6592392" cy="6436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None/>
            </a:pPr>
            <a:r>
              <a:rPr lang="en-US" sz="3600"/>
              <a:t>Servicios públicos subterráneos</a:t>
            </a:r>
            <a:endParaRPr sz="3600"/>
          </a:p>
          <a:p>
            <a:pPr marL="0" lvl="0" indent="0" algn="l" rtl="0">
              <a:spcBef>
                <a:spcPts val="720"/>
              </a:spcBef>
              <a:spcAft>
                <a:spcPts val="0"/>
              </a:spcAft>
              <a:buClr>
                <a:schemeClr val="dk1"/>
              </a:buClr>
              <a:buSzPts val="3600"/>
              <a:buNone/>
            </a:pPr>
            <a:endParaRPr sz="3600"/>
          </a:p>
        </p:txBody>
      </p:sp>
      <p:sp>
        <p:nvSpPr>
          <p:cNvPr id="639" name="Google Shape;639;p62"/>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Peligro, Causa, Remedio</a:t>
            </a:r>
            <a:endParaRPr>
              <a:latin typeface="Arial Black"/>
              <a:ea typeface="Arial Black"/>
              <a:cs typeface="Arial Black"/>
              <a:sym typeface="Arial Black"/>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pic>
        <p:nvPicPr>
          <p:cNvPr id="645" name="Google Shape;645;p63" descr="Personnel working in a trench with visible utilities in it. "/>
          <p:cNvPicPr preferRelativeResize="0"/>
          <p:nvPr/>
        </p:nvPicPr>
        <p:blipFill rotWithShape="1">
          <a:blip r:embed="rId3">
            <a:alphaModFix/>
          </a:blip>
          <a:srcRect l="1590" t="1123" r="1384"/>
          <a:stretch/>
        </p:blipFill>
        <p:spPr>
          <a:xfrm>
            <a:off x="456325" y="561783"/>
            <a:ext cx="7653403" cy="5982440"/>
          </a:xfrm>
          <a:prstGeom prst="rect">
            <a:avLst/>
          </a:prstGeom>
          <a:noFill/>
          <a:ln>
            <a:noFill/>
          </a:ln>
        </p:spPr>
      </p:pic>
      <p:sp>
        <p:nvSpPr>
          <p:cNvPr id="646" name="Google Shape;646;p63"/>
          <p:cNvSpPr txBox="1"/>
          <p:nvPr/>
        </p:nvSpPr>
        <p:spPr>
          <a:xfrm>
            <a:off x="8569554" y="3337157"/>
            <a:ext cx="2289900" cy="37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Sin protección lateral</a:t>
            </a:r>
            <a:endParaRPr sz="1800">
              <a:solidFill>
                <a:schemeClr val="dk1"/>
              </a:solidFill>
              <a:latin typeface="Times New Roman"/>
              <a:ea typeface="Times New Roman"/>
              <a:cs typeface="Times New Roman"/>
              <a:sym typeface="Times New Roman"/>
            </a:endParaRPr>
          </a:p>
        </p:txBody>
      </p:sp>
      <p:cxnSp>
        <p:nvCxnSpPr>
          <p:cNvPr id="647" name="Google Shape;647;p63" descr="An arrow pointing out that there is no sidewall protection in a trench."/>
          <p:cNvCxnSpPr/>
          <p:nvPr/>
        </p:nvCxnSpPr>
        <p:spPr>
          <a:xfrm rot="10800000">
            <a:off x="3194137" y="2570878"/>
            <a:ext cx="5375417" cy="982126"/>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648" name="Google Shape;648;p63"/>
          <p:cNvSpPr txBox="1"/>
          <p:nvPr/>
        </p:nvSpPr>
        <p:spPr>
          <a:xfrm>
            <a:off x="8404344" y="2814340"/>
            <a:ext cx="22899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Sin acceso / salida</a:t>
            </a:r>
            <a:endParaRPr sz="1800">
              <a:solidFill>
                <a:schemeClr val="dk1"/>
              </a:solidFill>
              <a:latin typeface="Times New Roman"/>
              <a:ea typeface="Times New Roman"/>
              <a:cs typeface="Times New Roman"/>
              <a:sym typeface="Times New Roman"/>
            </a:endParaRPr>
          </a:p>
        </p:txBody>
      </p:sp>
      <p:cxnSp>
        <p:nvCxnSpPr>
          <p:cNvPr id="649" name="Google Shape;649;p63" descr="An arrow pointing out that there is no Access/Egress in a trench."/>
          <p:cNvCxnSpPr/>
          <p:nvPr/>
        </p:nvCxnSpPr>
        <p:spPr>
          <a:xfrm rot="10800000">
            <a:off x="6012493" y="2514080"/>
            <a:ext cx="2401315" cy="469323"/>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650" name="Google Shape;650;p63"/>
          <p:cNvSpPr txBox="1"/>
          <p:nvPr/>
        </p:nvSpPr>
        <p:spPr>
          <a:xfrm>
            <a:off x="8263003" y="2077220"/>
            <a:ext cx="3401700" cy="65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tx1"/>
                </a:solidFill>
                <a:latin typeface="Times New Roman"/>
                <a:ea typeface="Times New Roman"/>
                <a:cs typeface="Times New Roman"/>
                <a:sym typeface="Times New Roman"/>
              </a:rPr>
              <a:t>Los </a:t>
            </a:r>
            <a:r>
              <a:rPr lang="en-US" sz="1800" dirty="0" err="1">
                <a:solidFill>
                  <a:schemeClr val="tx1"/>
                </a:solidFill>
                <a:latin typeface="Times New Roman"/>
                <a:ea typeface="Times New Roman"/>
                <a:cs typeface="Times New Roman"/>
                <a:sym typeface="Times New Roman"/>
              </a:rPr>
              <a:t>escombros</a:t>
            </a:r>
            <a:r>
              <a:rPr lang="en-US" sz="1800" dirty="0">
                <a:solidFill>
                  <a:schemeClr val="tx1"/>
                </a:solidFill>
                <a:latin typeface="Times New Roman"/>
                <a:ea typeface="Times New Roman"/>
                <a:cs typeface="Times New Roman"/>
                <a:sym typeface="Times New Roman"/>
              </a:rPr>
              <a:t> </a:t>
            </a:r>
            <a:r>
              <a:rPr lang="en-US" sz="1800" dirty="0" err="1">
                <a:solidFill>
                  <a:schemeClr val="tx1"/>
                </a:solidFill>
                <a:latin typeface="Times New Roman"/>
                <a:ea typeface="Times New Roman"/>
                <a:cs typeface="Times New Roman"/>
                <a:sym typeface="Times New Roman"/>
              </a:rPr>
              <a:t>están</a:t>
            </a:r>
            <a:r>
              <a:rPr lang="en-US" sz="1800" dirty="0">
                <a:solidFill>
                  <a:schemeClr val="tx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demasiado</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cerca</a:t>
            </a:r>
            <a:r>
              <a:rPr lang="en-US" sz="1800" dirty="0">
                <a:solidFill>
                  <a:schemeClr val="dk1"/>
                </a:solidFill>
                <a:latin typeface="Times New Roman"/>
                <a:ea typeface="Times New Roman"/>
                <a:cs typeface="Times New Roman"/>
                <a:sym typeface="Times New Roman"/>
              </a:rPr>
              <a:t> del </a:t>
            </a:r>
            <a:r>
              <a:rPr lang="en-US" sz="1800" dirty="0" err="1">
                <a:solidFill>
                  <a:schemeClr val="dk1"/>
                </a:solidFill>
                <a:latin typeface="Times New Roman"/>
                <a:ea typeface="Times New Roman"/>
                <a:cs typeface="Times New Roman"/>
                <a:sym typeface="Times New Roman"/>
              </a:rPr>
              <a:t>borde</a:t>
            </a:r>
            <a:r>
              <a:rPr lang="en-US" sz="1800" dirty="0">
                <a:solidFill>
                  <a:schemeClr val="dk1"/>
                </a:solidFill>
                <a:latin typeface="Times New Roman"/>
                <a:ea typeface="Times New Roman"/>
                <a:cs typeface="Times New Roman"/>
                <a:sym typeface="Times New Roman"/>
              </a:rPr>
              <a:t> de la </a:t>
            </a:r>
            <a:r>
              <a:rPr lang="en-US" sz="1800" dirty="0" err="1">
                <a:solidFill>
                  <a:schemeClr val="dk1"/>
                </a:solidFill>
                <a:latin typeface="Times New Roman"/>
                <a:ea typeface="Times New Roman"/>
                <a:cs typeface="Times New Roman"/>
                <a:sym typeface="Times New Roman"/>
              </a:rPr>
              <a:t>zanja</a:t>
            </a:r>
            <a:endParaRPr sz="1800" dirty="0">
              <a:solidFill>
                <a:schemeClr val="dk1"/>
              </a:solidFill>
              <a:latin typeface="Times New Roman"/>
              <a:ea typeface="Times New Roman"/>
              <a:cs typeface="Times New Roman"/>
              <a:sym typeface="Times New Roman"/>
            </a:endParaRPr>
          </a:p>
        </p:txBody>
      </p:sp>
      <p:cxnSp>
        <p:nvCxnSpPr>
          <p:cNvPr id="651" name="Google Shape;651;p63" descr="An arrow pointing out that spoils are too close to the edge of the trench."/>
          <p:cNvCxnSpPr/>
          <p:nvPr/>
        </p:nvCxnSpPr>
        <p:spPr>
          <a:xfrm rot="10800000">
            <a:off x="6187858" y="1011964"/>
            <a:ext cx="2009006" cy="1269481"/>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652" name="Google Shape;652;p63"/>
          <p:cNvSpPr txBox="1">
            <a:spLocks noGrp="1"/>
          </p:cNvSpPr>
          <p:nvPr>
            <p:ph type="title"/>
          </p:nvPr>
        </p:nvSpPr>
        <p:spPr>
          <a:xfrm>
            <a:off x="8366731" y="561783"/>
            <a:ext cx="3586537" cy="950243"/>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Black"/>
              <a:buNone/>
            </a:pPr>
            <a:r>
              <a:rPr lang="en-US" sz="3200">
                <a:latin typeface="Arial Black"/>
                <a:ea typeface="Arial Black"/>
                <a:cs typeface="Arial Black"/>
                <a:sym typeface="Arial Black"/>
              </a:rPr>
              <a:t>Peligro, causa, remedio</a:t>
            </a:r>
            <a:endParaRPr sz="3200">
              <a:latin typeface="Arial Black"/>
              <a:ea typeface="Arial Black"/>
              <a:cs typeface="Arial Black"/>
              <a:sym typeface="Arial Black"/>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graphicFrame>
        <p:nvGraphicFramePr>
          <p:cNvPr id="659" name="Google Shape;659;p64"/>
          <p:cNvGraphicFramePr/>
          <p:nvPr>
            <p:extLst>
              <p:ext uri="{D42A27DB-BD31-4B8C-83A1-F6EECF244321}">
                <p14:modId xmlns:p14="http://schemas.microsoft.com/office/powerpoint/2010/main" val="4114181871"/>
              </p:ext>
            </p:extLst>
          </p:nvPr>
        </p:nvGraphicFramePr>
        <p:xfrm>
          <a:off x="1066799" y="2123825"/>
          <a:ext cx="10515600" cy="3342475"/>
        </p:xfrm>
        <a:graphic>
          <a:graphicData uri="http://schemas.openxmlformats.org/drawingml/2006/table">
            <a:tbl>
              <a:tblPr firstRow="1" bandRow="1">
                <a:noFill/>
                <a:tableStyleId>{C100C54B-946D-4CC3-84B2-70A306FFFFFB}</a:tableStyleId>
              </a:tblPr>
              <a:tblGrid>
                <a:gridCol w="3505200">
                  <a:extLst>
                    <a:ext uri="{9D8B030D-6E8A-4147-A177-3AD203B41FA5}">
                      <a16:colId xmlns:a16="http://schemas.microsoft.com/office/drawing/2014/main" val="20000"/>
                    </a:ext>
                  </a:extLst>
                </a:gridCol>
                <a:gridCol w="3075300">
                  <a:extLst>
                    <a:ext uri="{9D8B030D-6E8A-4147-A177-3AD203B41FA5}">
                      <a16:colId xmlns:a16="http://schemas.microsoft.com/office/drawing/2014/main" val="20001"/>
                    </a:ext>
                  </a:extLst>
                </a:gridCol>
                <a:gridCol w="3935100">
                  <a:extLst>
                    <a:ext uri="{9D8B030D-6E8A-4147-A177-3AD203B41FA5}">
                      <a16:colId xmlns:a16="http://schemas.microsoft.com/office/drawing/2014/main" val="20002"/>
                    </a:ext>
                  </a:extLst>
                </a:gridCol>
              </a:tblGrid>
              <a:tr h="675900">
                <a:tc>
                  <a:txBody>
                    <a:bodyPr/>
                    <a:lstStyle/>
                    <a:p>
                      <a:pPr marL="0" marR="0" lvl="0" indent="0" algn="l" rtl="0">
                        <a:spcBef>
                          <a:spcPts val="0"/>
                        </a:spcBef>
                        <a:spcAft>
                          <a:spcPts val="0"/>
                        </a:spcAft>
                        <a:buNone/>
                      </a:pPr>
                      <a:r>
                        <a:rPr lang="en-US" sz="3200" dirty="0" err="1"/>
                        <a:t>Peligro</a:t>
                      </a:r>
                      <a:endParaRPr sz="3200" dirty="0"/>
                    </a:p>
                  </a:txBody>
                  <a:tcPr marL="91450" marR="91450" marT="45725" marB="45725"/>
                </a:tc>
                <a:tc>
                  <a:txBody>
                    <a:bodyPr/>
                    <a:lstStyle/>
                    <a:p>
                      <a:pPr marL="0" marR="0" lvl="0" indent="0" algn="l" rtl="0">
                        <a:spcBef>
                          <a:spcPts val="0"/>
                        </a:spcBef>
                        <a:spcAft>
                          <a:spcPts val="0"/>
                        </a:spcAft>
                        <a:buNone/>
                      </a:pPr>
                      <a:r>
                        <a:rPr lang="en-US" sz="3200"/>
                        <a:t>Causas</a:t>
                      </a:r>
                      <a:endParaRPr sz="3200"/>
                    </a:p>
                  </a:txBody>
                  <a:tcPr marL="91450" marR="91450" marT="45725" marB="45725"/>
                </a:tc>
                <a:tc>
                  <a:txBody>
                    <a:bodyPr/>
                    <a:lstStyle/>
                    <a:p>
                      <a:pPr marL="0" marR="0" lvl="0" indent="0" algn="l" rtl="0">
                        <a:spcBef>
                          <a:spcPts val="0"/>
                        </a:spcBef>
                        <a:spcAft>
                          <a:spcPts val="0"/>
                        </a:spcAft>
                        <a:buNone/>
                      </a:pPr>
                      <a:r>
                        <a:rPr lang="en-US" sz="3200"/>
                        <a:t>Remedio</a:t>
                      </a:r>
                      <a:endParaRPr sz="3200"/>
                    </a:p>
                  </a:txBody>
                  <a:tcPr marL="91450" marR="91450" marT="45725" marB="45725"/>
                </a:tc>
                <a:extLst>
                  <a:ext uri="{0D108BD9-81ED-4DB2-BD59-A6C34878D82A}">
                    <a16:rowId xmlns:a16="http://schemas.microsoft.com/office/drawing/2014/main" val="10000"/>
                  </a:ext>
                </a:extLst>
              </a:tr>
              <a:tr h="2666575">
                <a:tc>
                  <a:txBody>
                    <a:bodyPr/>
                    <a:lstStyle/>
                    <a:p>
                      <a:pPr marL="0" marR="0" lvl="0" indent="0" algn="l" rtl="0">
                        <a:spcBef>
                          <a:spcPts val="0"/>
                        </a:spcBef>
                        <a:spcAft>
                          <a:spcPts val="0"/>
                        </a:spcAft>
                        <a:buNone/>
                      </a:pPr>
                      <a:r>
                        <a:rPr lang="en-US" sz="3200"/>
                        <a:t>Liberación de energía, debilita las caras de la excavación.</a:t>
                      </a:r>
                      <a:endParaRPr sz="3200"/>
                    </a:p>
                  </a:txBody>
                  <a:tcPr marL="91450" marR="91450" marT="45725" marB="45725"/>
                </a:tc>
                <a:tc>
                  <a:txBody>
                    <a:bodyPr/>
                    <a:lstStyle/>
                    <a:p>
                      <a:pPr marL="0" marR="0" lvl="0" indent="0" algn="l" rtl="0">
                        <a:spcBef>
                          <a:spcPts val="0"/>
                        </a:spcBef>
                        <a:spcAft>
                          <a:spcPts val="0"/>
                        </a:spcAft>
                        <a:buNone/>
                      </a:pPr>
                      <a:r>
                        <a:rPr lang="en-US" sz="3200"/>
                        <a:t>Daño o contacto con el servicio público </a:t>
                      </a:r>
                      <a:endParaRPr/>
                    </a:p>
                  </a:txBody>
                  <a:tcPr marL="91450" marR="91450" marT="45725" marB="45725"/>
                </a:tc>
                <a:tc>
                  <a:txBody>
                    <a:bodyPr/>
                    <a:lstStyle/>
                    <a:p>
                      <a:pPr marL="0" marR="0" lvl="0" indent="0" algn="l" rtl="0">
                        <a:spcBef>
                          <a:spcPts val="0"/>
                        </a:spcBef>
                        <a:spcAft>
                          <a:spcPts val="0"/>
                        </a:spcAft>
                        <a:buNone/>
                      </a:pPr>
                      <a:r>
                        <a:rPr lang="en-US" sz="3200" dirty="0" err="1"/>
                        <a:t>Evitar</a:t>
                      </a:r>
                      <a:r>
                        <a:rPr lang="en-US" sz="3200" dirty="0"/>
                        <a:t> el </a:t>
                      </a:r>
                      <a:r>
                        <a:rPr lang="en-US" sz="3200" dirty="0" err="1"/>
                        <a:t>área</a:t>
                      </a:r>
                      <a:r>
                        <a:rPr lang="en-US" sz="3200" dirty="0"/>
                        <a:t>, </a:t>
                      </a:r>
                      <a:r>
                        <a:rPr lang="en-US" sz="3200" dirty="0" err="1"/>
                        <a:t>localizar</a:t>
                      </a:r>
                      <a:r>
                        <a:rPr lang="en-US" sz="3200" dirty="0"/>
                        <a:t>, </a:t>
                      </a:r>
                      <a:r>
                        <a:rPr lang="en-US" sz="3200" dirty="0" err="1"/>
                        <a:t>purgar</a:t>
                      </a:r>
                      <a:r>
                        <a:rPr lang="en-US" sz="3200" dirty="0"/>
                        <a:t> o </a:t>
                      </a:r>
                      <a:r>
                        <a:rPr lang="en-US" sz="3200" dirty="0" err="1"/>
                        <a:t>desconectar</a:t>
                      </a:r>
                      <a:r>
                        <a:rPr lang="en-US" sz="3200" dirty="0"/>
                        <a:t> el </a:t>
                      </a:r>
                      <a:r>
                        <a:rPr lang="en-US" sz="3200" dirty="0" err="1"/>
                        <a:t>soporte</a:t>
                      </a:r>
                      <a:r>
                        <a:rPr lang="en-US" sz="3200" dirty="0"/>
                        <a:t> de </a:t>
                      </a:r>
                      <a:r>
                        <a:rPr lang="en-US" sz="3200" dirty="0" err="1"/>
                        <a:t>los</a:t>
                      </a:r>
                      <a:r>
                        <a:rPr lang="en-US" sz="3200" dirty="0"/>
                        <a:t> </a:t>
                      </a:r>
                      <a:r>
                        <a:rPr lang="en-US" sz="3200" dirty="0" err="1"/>
                        <a:t>servicios</a:t>
                      </a:r>
                      <a:r>
                        <a:rPr lang="en-US" sz="3200" dirty="0"/>
                        <a:t> </a:t>
                      </a:r>
                      <a:r>
                        <a:rPr lang="en-US" sz="3200" dirty="0" err="1"/>
                        <a:t>públicos</a:t>
                      </a:r>
                      <a:r>
                        <a:rPr lang="en-US" sz="3200" dirty="0"/>
                        <a:t> o </a:t>
                      </a:r>
                      <a:r>
                        <a:rPr lang="en-US" sz="3200" dirty="0" err="1"/>
                        <a:t>protegerlos</a:t>
                      </a:r>
                      <a:r>
                        <a:rPr lang="en-US" sz="3200" dirty="0"/>
                        <a:t>.</a:t>
                      </a:r>
                      <a:endParaRPr sz="3200" dirty="0"/>
                    </a:p>
                  </a:txBody>
                  <a:tcPr marL="91450" marR="91450" marT="45725" marB="45725"/>
                </a:tc>
                <a:extLst>
                  <a:ext uri="{0D108BD9-81ED-4DB2-BD59-A6C34878D82A}">
                    <a16:rowId xmlns:a16="http://schemas.microsoft.com/office/drawing/2014/main" val="10001"/>
                  </a:ext>
                </a:extLst>
              </a:tr>
            </a:tbl>
          </a:graphicData>
        </a:graphic>
      </p:graphicFrame>
      <p:sp>
        <p:nvSpPr>
          <p:cNvPr id="660" name="Google Shape;660;p64"/>
          <p:cNvSpPr txBox="1">
            <a:spLocks noGrp="1"/>
          </p:cNvSpPr>
          <p:nvPr>
            <p:ph type="body" idx="1"/>
          </p:nvPr>
        </p:nvSpPr>
        <p:spPr>
          <a:xfrm>
            <a:off x="969962" y="1391697"/>
            <a:ext cx="6592392" cy="79173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None/>
            </a:pPr>
            <a:r>
              <a:rPr lang="en-US" sz="3600"/>
              <a:t> Servicios públicos subterráneos</a:t>
            </a:r>
            <a:endParaRPr sz="3600"/>
          </a:p>
          <a:p>
            <a:pPr marL="0" lvl="0" indent="0" algn="l" rtl="0">
              <a:spcBef>
                <a:spcPts val="720"/>
              </a:spcBef>
              <a:spcAft>
                <a:spcPts val="0"/>
              </a:spcAft>
              <a:buClr>
                <a:schemeClr val="dk1"/>
              </a:buClr>
              <a:buSzPts val="3600"/>
              <a:buNone/>
            </a:pPr>
            <a:endParaRPr sz="3600"/>
          </a:p>
        </p:txBody>
      </p:sp>
      <p:sp>
        <p:nvSpPr>
          <p:cNvPr id="661" name="Google Shape;661;p64"/>
          <p:cNvSpPr txBox="1">
            <a:spLocks noGrp="1"/>
          </p:cNvSpPr>
          <p:nvPr>
            <p:ph type="title"/>
          </p:nvPr>
        </p:nvSpPr>
        <p:spPr>
          <a:xfrm>
            <a:off x="1066800" y="319083"/>
            <a:ext cx="10515600" cy="1325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Peligro, Causa, Remedio</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6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sp>
        <p:nvSpPr>
          <p:cNvPr id="668" name="Google Shape;668;p65"/>
          <p:cNvSpPr txBox="1"/>
          <p:nvPr/>
        </p:nvSpPr>
        <p:spPr>
          <a:xfrm>
            <a:off x="6506436" y="5567009"/>
            <a:ext cx="4847400" cy="37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Esta imagen es cortesía de </a:t>
            </a:r>
            <a:r>
              <a:rPr lang="en-US" sz="18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MNOSHA</a:t>
            </a:r>
            <a:r>
              <a:rPr lang="en-US" sz="1800">
                <a:solidFill>
                  <a:schemeClr val="dk1"/>
                </a:solidFill>
                <a:latin typeface="Times New Roman"/>
                <a:ea typeface="Times New Roman"/>
                <a:cs typeface="Times New Roman"/>
                <a:sym typeface="Times New Roman"/>
              </a:rPr>
              <a:t>. </a:t>
            </a:r>
            <a:endParaRPr/>
          </a:p>
        </p:txBody>
      </p:sp>
      <p:pic>
        <p:nvPicPr>
          <p:cNvPr id="669" name="Google Shape;669;p65" descr="Excavation at a jobsite showing workers exiting a hole using a ladder. "/>
          <p:cNvPicPr preferRelativeResize="0"/>
          <p:nvPr/>
        </p:nvPicPr>
        <p:blipFill rotWithShape="1">
          <a:blip r:embed="rId4">
            <a:alphaModFix/>
          </a:blip>
          <a:srcRect/>
          <a:stretch/>
        </p:blipFill>
        <p:spPr>
          <a:xfrm>
            <a:off x="6298244" y="1896528"/>
            <a:ext cx="4847364" cy="3616879"/>
          </a:xfrm>
          <a:prstGeom prst="rect">
            <a:avLst/>
          </a:prstGeom>
          <a:noFill/>
          <a:ln>
            <a:noFill/>
          </a:ln>
        </p:spPr>
      </p:pic>
      <p:pic>
        <p:nvPicPr>
          <p:cNvPr id="670" name="Google Shape;670;p65" descr="A hole with a platform and latter installed for access and egress."/>
          <p:cNvPicPr preferRelativeResize="0"/>
          <p:nvPr/>
        </p:nvPicPr>
        <p:blipFill rotWithShape="1">
          <a:blip r:embed="rId5">
            <a:alphaModFix/>
          </a:blip>
          <a:srcRect/>
          <a:stretch/>
        </p:blipFill>
        <p:spPr>
          <a:xfrm>
            <a:off x="1004342" y="2051546"/>
            <a:ext cx="4889415" cy="4669940"/>
          </a:xfrm>
          <a:prstGeom prst="rect">
            <a:avLst/>
          </a:prstGeom>
          <a:noFill/>
          <a:ln>
            <a:noFill/>
          </a:ln>
        </p:spPr>
      </p:pic>
      <p:sp>
        <p:nvSpPr>
          <p:cNvPr id="671" name="Google Shape;671;p65"/>
          <p:cNvSpPr txBox="1">
            <a:spLocks noGrp="1"/>
          </p:cNvSpPr>
          <p:nvPr>
            <p:ph type="body" idx="1"/>
          </p:nvPr>
        </p:nvSpPr>
        <p:spPr>
          <a:xfrm>
            <a:off x="644524" y="1208836"/>
            <a:ext cx="6592392" cy="6436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None/>
            </a:pPr>
            <a:r>
              <a:rPr lang="en-US" sz="3600"/>
              <a:t>Acceso y salida</a:t>
            </a:r>
            <a:endParaRPr sz="3600"/>
          </a:p>
          <a:p>
            <a:pPr marL="0" lvl="0" indent="0" algn="l" rtl="0">
              <a:spcBef>
                <a:spcPts val="720"/>
              </a:spcBef>
              <a:spcAft>
                <a:spcPts val="0"/>
              </a:spcAft>
              <a:buClr>
                <a:schemeClr val="dk1"/>
              </a:buClr>
              <a:buSzPts val="3600"/>
              <a:buNone/>
            </a:pPr>
            <a:endParaRPr sz="3600"/>
          </a:p>
        </p:txBody>
      </p:sp>
      <p:sp>
        <p:nvSpPr>
          <p:cNvPr id="672" name="Google Shape;672;p65"/>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Peligro, Causa, Remedio</a:t>
            </a:r>
            <a:endParaRPr>
              <a:latin typeface="Arial Black"/>
              <a:ea typeface="Arial Black"/>
              <a:cs typeface="Arial Black"/>
              <a:sym typeface="Arial Black"/>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6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sp>
        <p:nvSpPr>
          <p:cNvPr id="678" name="Google Shape;678;p66"/>
          <p:cNvSpPr txBox="1"/>
          <p:nvPr/>
        </p:nvSpPr>
        <p:spPr>
          <a:xfrm>
            <a:off x="9190421" y="3808209"/>
            <a:ext cx="2289900" cy="37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Sin protección lateral</a:t>
            </a:r>
            <a:endParaRPr sz="1800">
              <a:solidFill>
                <a:schemeClr val="dk1"/>
              </a:solidFill>
              <a:latin typeface="Times New Roman"/>
              <a:ea typeface="Times New Roman"/>
              <a:cs typeface="Times New Roman"/>
              <a:sym typeface="Times New Roman"/>
            </a:endParaRPr>
          </a:p>
        </p:txBody>
      </p:sp>
      <p:pic>
        <p:nvPicPr>
          <p:cNvPr id="679" name="Google Shape;679;p66" descr="Excavation at a jobsite showing workers exiting a hole using a ladder. "/>
          <p:cNvPicPr preferRelativeResize="0"/>
          <p:nvPr/>
        </p:nvPicPr>
        <p:blipFill rotWithShape="1">
          <a:blip r:embed="rId3">
            <a:alphaModFix/>
          </a:blip>
          <a:srcRect/>
          <a:stretch/>
        </p:blipFill>
        <p:spPr>
          <a:xfrm>
            <a:off x="609600" y="671067"/>
            <a:ext cx="7292912" cy="5441634"/>
          </a:xfrm>
          <a:prstGeom prst="rect">
            <a:avLst/>
          </a:prstGeom>
          <a:noFill/>
          <a:ln>
            <a:noFill/>
          </a:ln>
        </p:spPr>
      </p:pic>
      <p:cxnSp>
        <p:nvCxnSpPr>
          <p:cNvPr id="680" name="Google Shape;680;p66" descr="An arrow pointing out there is no sidewall protection in an excavation. "/>
          <p:cNvCxnSpPr/>
          <p:nvPr/>
        </p:nvCxnSpPr>
        <p:spPr>
          <a:xfrm rot="10800000">
            <a:off x="6186961" y="3992876"/>
            <a:ext cx="3003460" cy="0"/>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681" name="Google Shape;681;p66"/>
          <p:cNvSpPr txBox="1"/>
          <p:nvPr/>
        </p:nvSpPr>
        <p:spPr>
          <a:xfrm>
            <a:off x="8175230" y="2614066"/>
            <a:ext cx="5477100" cy="37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tx1"/>
                </a:solidFill>
                <a:latin typeface="Times New Roman"/>
                <a:ea typeface="Times New Roman"/>
                <a:cs typeface="Times New Roman"/>
                <a:sym typeface="Times New Roman"/>
              </a:rPr>
              <a:t>Uso</a:t>
            </a:r>
            <a:r>
              <a:rPr lang="en-US" sz="1800" dirty="0">
                <a:solidFill>
                  <a:schemeClr val="tx1"/>
                </a:solidFill>
                <a:latin typeface="Times New Roman"/>
                <a:ea typeface="Times New Roman"/>
                <a:cs typeface="Times New Roman"/>
                <a:sym typeface="Times New Roman"/>
              </a:rPr>
              <a:t> </a:t>
            </a:r>
            <a:r>
              <a:rPr lang="en-US" sz="1800" dirty="0" err="1">
                <a:solidFill>
                  <a:schemeClr val="tx1"/>
                </a:solidFill>
                <a:latin typeface="Times New Roman"/>
                <a:ea typeface="Times New Roman"/>
                <a:cs typeface="Times New Roman"/>
                <a:sym typeface="Times New Roman"/>
              </a:rPr>
              <a:t>inadecuado</a:t>
            </a:r>
            <a:r>
              <a:rPr lang="en-US" sz="1800" dirty="0">
                <a:solidFill>
                  <a:schemeClr val="tx1"/>
                </a:solidFill>
                <a:latin typeface="Times New Roman"/>
                <a:ea typeface="Times New Roman"/>
                <a:cs typeface="Times New Roman"/>
                <a:sym typeface="Times New Roman"/>
              </a:rPr>
              <a:t> de la </a:t>
            </a:r>
            <a:r>
              <a:rPr lang="en-US" sz="1800" dirty="0" err="1">
                <a:solidFill>
                  <a:schemeClr val="tx1"/>
                </a:solidFill>
                <a:latin typeface="Times New Roman"/>
                <a:ea typeface="Times New Roman"/>
                <a:cs typeface="Times New Roman"/>
                <a:sym typeface="Times New Roman"/>
              </a:rPr>
              <a:t>escalera</a:t>
            </a:r>
            <a:r>
              <a:rPr lang="en-US" sz="1800" dirty="0">
                <a:solidFill>
                  <a:schemeClr val="tx1"/>
                </a:solidFill>
                <a:latin typeface="Times New Roman"/>
                <a:ea typeface="Times New Roman"/>
                <a:cs typeface="Times New Roman"/>
                <a:sym typeface="Times New Roman"/>
              </a:rPr>
              <a:t>.</a:t>
            </a:r>
            <a:endParaRPr sz="1800" dirty="0">
              <a:solidFill>
                <a:schemeClr val="tx1"/>
              </a:solidFill>
              <a:latin typeface="Times New Roman"/>
              <a:ea typeface="Times New Roman"/>
              <a:cs typeface="Times New Roman"/>
              <a:sym typeface="Times New Roman"/>
            </a:endParaRPr>
          </a:p>
        </p:txBody>
      </p:sp>
      <p:cxnSp>
        <p:nvCxnSpPr>
          <p:cNvPr id="682" name="Google Shape;682;p66" descr="An arrow pointing out that a ladder is not being used as intended. (A step ladder used for access/egress leaning against a vertical surface.)"/>
          <p:cNvCxnSpPr/>
          <p:nvPr/>
        </p:nvCxnSpPr>
        <p:spPr>
          <a:xfrm rot="10800000">
            <a:off x="2768252" y="2091847"/>
            <a:ext cx="5422854" cy="706885"/>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683" name="Google Shape;683;p66"/>
          <p:cNvSpPr txBox="1">
            <a:spLocks noGrp="1"/>
          </p:cNvSpPr>
          <p:nvPr>
            <p:ph type="title"/>
          </p:nvPr>
        </p:nvSpPr>
        <p:spPr>
          <a:xfrm>
            <a:off x="7993293" y="587179"/>
            <a:ext cx="4068567" cy="118772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Arial Black"/>
              <a:buNone/>
            </a:pPr>
            <a:r>
              <a:rPr lang="en-US" sz="3200">
                <a:latin typeface="Arial Black"/>
                <a:ea typeface="Arial Black"/>
                <a:cs typeface="Arial Black"/>
                <a:sym typeface="Arial Black"/>
              </a:rPr>
              <a:t>Peligro, Causa, Remedio</a:t>
            </a:r>
            <a:endParaRPr sz="3200">
              <a:latin typeface="Arial Black"/>
              <a:ea typeface="Arial Black"/>
              <a:cs typeface="Arial Black"/>
              <a:sym typeface="Arial Black"/>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6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graphicFrame>
        <p:nvGraphicFramePr>
          <p:cNvPr id="690" name="Google Shape;690;p67"/>
          <p:cNvGraphicFramePr/>
          <p:nvPr>
            <p:extLst>
              <p:ext uri="{D42A27DB-BD31-4B8C-83A1-F6EECF244321}">
                <p14:modId xmlns:p14="http://schemas.microsoft.com/office/powerpoint/2010/main" val="790293840"/>
              </p:ext>
            </p:extLst>
          </p:nvPr>
        </p:nvGraphicFramePr>
        <p:xfrm>
          <a:off x="1511215" y="2097635"/>
          <a:ext cx="9169575" cy="3657255"/>
        </p:xfrm>
        <a:graphic>
          <a:graphicData uri="http://schemas.openxmlformats.org/drawingml/2006/table">
            <a:tbl>
              <a:tblPr firstRow="1" bandRow="1">
                <a:noFill/>
                <a:tableStyleId>{C100C54B-946D-4CC3-84B2-70A306FFFFFB}</a:tableStyleId>
              </a:tblPr>
              <a:tblGrid>
                <a:gridCol w="3056525">
                  <a:extLst>
                    <a:ext uri="{9D8B030D-6E8A-4147-A177-3AD203B41FA5}">
                      <a16:colId xmlns:a16="http://schemas.microsoft.com/office/drawing/2014/main" val="20000"/>
                    </a:ext>
                  </a:extLst>
                </a:gridCol>
                <a:gridCol w="3056525">
                  <a:extLst>
                    <a:ext uri="{9D8B030D-6E8A-4147-A177-3AD203B41FA5}">
                      <a16:colId xmlns:a16="http://schemas.microsoft.com/office/drawing/2014/main" val="20001"/>
                    </a:ext>
                  </a:extLst>
                </a:gridCol>
                <a:gridCol w="3056525">
                  <a:extLst>
                    <a:ext uri="{9D8B030D-6E8A-4147-A177-3AD203B41FA5}">
                      <a16:colId xmlns:a16="http://schemas.microsoft.com/office/drawing/2014/main" val="20002"/>
                    </a:ext>
                  </a:extLst>
                </a:gridCol>
              </a:tblGrid>
              <a:tr h="639725">
                <a:tc>
                  <a:txBody>
                    <a:bodyPr/>
                    <a:lstStyle/>
                    <a:p>
                      <a:pPr marL="0" marR="0" lvl="0" indent="0" algn="l" rtl="0">
                        <a:spcBef>
                          <a:spcPts val="0"/>
                        </a:spcBef>
                        <a:spcAft>
                          <a:spcPts val="0"/>
                        </a:spcAft>
                        <a:buNone/>
                      </a:pPr>
                      <a:r>
                        <a:rPr lang="en-US" sz="3200" dirty="0" err="1"/>
                        <a:t>Peligro</a:t>
                      </a:r>
                      <a:endParaRPr sz="3200" dirty="0"/>
                    </a:p>
                  </a:txBody>
                  <a:tcPr marL="91450" marR="91450" marT="45725" marB="45725"/>
                </a:tc>
                <a:tc>
                  <a:txBody>
                    <a:bodyPr/>
                    <a:lstStyle/>
                    <a:p>
                      <a:pPr marL="0" marR="0" lvl="0" indent="0" algn="l" rtl="0">
                        <a:spcBef>
                          <a:spcPts val="0"/>
                        </a:spcBef>
                        <a:spcAft>
                          <a:spcPts val="0"/>
                        </a:spcAft>
                        <a:buNone/>
                      </a:pPr>
                      <a:r>
                        <a:rPr lang="en-US" sz="3200"/>
                        <a:t>Causas</a:t>
                      </a:r>
                      <a:endParaRPr sz="3200"/>
                    </a:p>
                  </a:txBody>
                  <a:tcPr marL="91450" marR="91450" marT="45725" marB="45725"/>
                </a:tc>
                <a:tc>
                  <a:txBody>
                    <a:bodyPr/>
                    <a:lstStyle/>
                    <a:p>
                      <a:pPr marL="0" marR="0" lvl="0" indent="0" algn="l" rtl="0">
                        <a:spcBef>
                          <a:spcPts val="0"/>
                        </a:spcBef>
                        <a:spcAft>
                          <a:spcPts val="0"/>
                        </a:spcAft>
                        <a:buNone/>
                      </a:pPr>
                      <a:r>
                        <a:rPr lang="en-US" sz="3200" dirty="0"/>
                        <a:t>Remedios</a:t>
                      </a:r>
                      <a:endParaRPr sz="3200" dirty="0"/>
                    </a:p>
                  </a:txBody>
                  <a:tcPr marL="91450" marR="91450" marT="45725" marB="45725"/>
                </a:tc>
                <a:extLst>
                  <a:ext uri="{0D108BD9-81ED-4DB2-BD59-A6C34878D82A}">
                    <a16:rowId xmlns:a16="http://schemas.microsoft.com/office/drawing/2014/main" val="10000"/>
                  </a:ext>
                </a:extLst>
              </a:tr>
              <a:tr h="2809325">
                <a:tc>
                  <a:txBody>
                    <a:bodyPr/>
                    <a:lstStyle/>
                    <a:p>
                      <a:pPr marL="0" marR="0" lvl="0" indent="0" algn="l" rtl="0">
                        <a:spcBef>
                          <a:spcPts val="0"/>
                        </a:spcBef>
                        <a:spcAft>
                          <a:spcPts val="0"/>
                        </a:spcAft>
                        <a:buNone/>
                      </a:pPr>
                      <a:r>
                        <a:rPr lang="en-US" sz="3200" dirty="0">
                          <a:solidFill>
                            <a:schemeClr val="tx1"/>
                          </a:solidFill>
                        </a:rPr>
                        <a:t>No </a:t>
                      </a:r>
                      <a:r>
                        <a:rPr lang="en-US" sz="3200" dirty="0" err="1">
                          <a:solidFill>
                            <a:schemeClr val="tx1"/>
                          </a:solidFill>
                        </a:rPr>
                        <a:t>poder</a:t>
                      </a:r>
                      <a:r>
                        <a:rPr lang="en-US" sz="3200" dirty="0">
                          <a:solidFill>
                            <a:schemeClr val="tx1"/>
                          </a:solidFill>
                        </a:rPr>
                        <a:t> </a:t>
                      </a:r>
                      <a:r>
                        <a:rPr lang="en-US" sz="3200" dirty="0" err="1">
                          <a:solidFill>
                            <a:schemeClr val="tx1"/>
                          </a:solidFill>
                        </a:rPr>
                        <a:t>salir</a:t>
                      </a:r>
                      <a:r>
                        <a:rPr lang="en-US" sz="3200" dirty="0">
                          <a:solidFill>
                            <a:schemeClr val="tx1"/>
                          </a:solidFill>
                        </a:rPr>
                        <a:t>, </a:t>
                      </a:r>
                      <a:r>
                        <a:rPr lang="en-US" sz="3200" dirty="0" err="1"/>
                        <a:t>resbalar</a:t>
                      </a:r>
                      <a:r>
                        <a:rPr lang="en-US" sz="3200" dirty="0"/>
                        <a:t>, </a:t>
                      </a:r>
                      <a:r>
                        <a:rPr lang="en-US" sz="3200" dirty="0" err="1"/>
                        <a:t>tropezar</a:t>
                      </a:r>
                      <a:r>
                        <a:rPr lang="en-US" sz="3200" dirty="0"/>
                        <a:t>, </a:t>
                      </a:r>
                      <a:r>
                        <a:rPr lang="en-US" sz="3200" dirty="0" err="1"/>
                        <a:t>caer</a:t>
                      </a:r>
                      <a:r>
                        <a:rPr lang="en-US" sz="3200" dirty="0"/>
                        <a:t>, </a:t>
                      </a:r>
                      <a:r>
                        <a:rPr lang="en-US" sz="3200" dirty="0" err="1"/>
                        <a:t>colapsar</a:t>
                      </a:r>
                      <a:r>
                        <a:rPr lang="en-US" sz="3200" dirty="0"/>
                        <a:t>, </a:t>
                      </a:r>
                      <a:r>
                        <a:rPr lang="en-US" sz="3200" dirty="0" err="1"/>
                        <a:t>entrar</a:t>
                      </a:r>
                      <a:r>
                        <a:rPr lang="en-US" sz="3200" dirty="0"/>
                        <a:t> </a:t>
                      </a:r>
                      <a:r>
                        <a:rPr lang="en-US" sz="3200" dirty="0" err="1"/>
                        <a:t>en</a:t>
                      </a:r>
                      <a:r>
                        <a:rPr lang="en-US" sz="3200" dirty="0"/>
                        <a:t> </a:t>
                      </a:r>
                      <a:r>
                        <a:rPr lang="en-US" sz="3200" dirty="0" err="1"/>
                        <a:t>contacto</a:t>
                      </a:r>
                      <a:r>
                        <a:rPr lang="en-US" sz="3200" dirty="0"/>
                        <a:t> con el </a:t>
                      </a:r>
                      <a:r>
                        <a:rPr lang="en-US" sz="3200" dirty="0" err="1"/>
                        <a:t>equipo</a:t>
                      </a:r>
                      <a:endParaRPr sz="3200" dirty="0"/>
                    </a:p>
                  </a:txBody>
                  <a:tcPr marL="91450" marR="91450" marT="45725" marB="45725"/>
                </a:tc>
                <a:tc>
                  <a:txBody>
                    <a:bodyPr/>
                    <a:lstStyle/>
                    <a:p>
                      <a:pPr marL="0" marR="0" lvl="0" indent="0" algn="l" rtl="0">
                        <a:spcBef>
                          <a:spcPts val="0"/>
                        </a:spcBef>
                        <a:spcAft>
                          <a:spcPts val="0"/>
                        </a:spcAft>
                        <a:buNone/>
                      </a:pPr>
                      <a:r>
                        <a:rPr lang="en-US" sz="3200" dirty="0" err="1"/>
                        <a:t>Medios</a:t>
                      </a:r>
                      <a:r>
                        <a:rPr lang="en-US" sz="3200" dirty="0"/>
                        <a:t> o </a:t>
                      </a:r>
                      <a:r>
                        <a:rPr lang="en-US" sz="3200" dirty="0" err="1">
                          <a:solidFill>
                            <a:schemeClr val="tx1"/>
                          </a:solidFill>
                        </a:rPr>
                        <a:t>estructuras</a:t>
                      </a:r>
                      <a:r>
                        <a:rPr lang="en-US" sz="3200" dirty="0"/>
                        <a:t> </a:t>
                      </a:r>
                      <a:r>
                        <a:rPr lang="en-US" sz="3200" dirty="0" err="1"/>
                        <a:t>inexistentes</a:t>
                      </a:r>
                      <a:r>
                        <a:rPr lang="en-US" sz="3200" dirty="0"/>
                        <a:t> o </a:t>
                      </a:r>
                      <a:r>
                        <a:rPr lang="en-US" sz="3200" dirty="0" err="1"/>
                        <a:t>deficientes</a:t>
                      </a:r>
                      <a:endParaRPr sz="3200" dirty="0"/>
                    </a:p>
                  </a:txBody>
                  <a:tcPr marL="91450" marR="91450" marT="45725" marB="45725"/>
                </a:tc>
                <a:tc>
                  <a:txBody>
                    <a:bodyPr/>
                    <a:lstStyle/>
                    <a:p>
                      <a:pPr marL="0" marR="0" lvl="0" indent="0" algn="l" rtl="0">
                        <a:spcBef>
                          <a:spcPts val="0"/>
                        </a:spcBef>
                        <a:spcAft>
                          <a:spcPts val="0"/>
                        </a:spcAft>
                        <a:buNone/>
                      </a:pPr>
                      <a:r>
                        <a:rPr lang="en-US" sz="3200" dirty="0" err="1"/>
                        <a:t>Garantizar</a:t>
                      </a:r>
                      <a:r>
                        <a:rPr lang="en-US" sz="3200" dirty="0"/>
                        <a:t> la </a:t>
                      </a:r>
                      <a:r>
                        <a:rPr lang="en-US" sz="3200" dirty="0" err="1"/>
                        <a:t>cantidad</a:t>
                      </a:r>
                      <a:r>
                        <a:rPr lang="en-US" sz="3200" dirty="0"/>
                        <a:t> e </a:t>
                      </a:r>
                      <a:r>
                        <a:rPr lang="en-US" sz="3200" dirty="0" err="1"/>
                        <a:t>integridad</a:t>
                      </a:r>
                      <a:r>
                        <a:rPr lang="en-US" sz="3200" dirty="0"/>
                        <a:t> del </a:t>
                      </a:r>
                      <a:r>
                        <a:rPr lang="en-US" sz="3200" dirty="0" err="1"/>
                        <a:t>equipo</a:t>
                      </a:r>
                      <a:r>
                        <a:rPr lang="en-US" sz="3200" dirty="0"/>
                        <a:t>, </a:t>
                      </a:r>
                      <a:r>
                        <a:rPr lang="en-US" sz="3200" dirty="0" err="1"/>
                        <a:t>separar</a:t>
                      </a:r>
                      <a:r>
                        <a:rPr lang="en-US" sz="3200" dirty="0"/>
                        <a:t> </a:t>
                      </a:r>
                      <a:r>
                        <a:rPr lang="en-US" sz="3200" dirty="0" err="1"/>
                        <a:t>los</a:t>
                      </a:r>
                      <a:r>
                        <a:rPr lang="en-US" sz="3200" dirty="0"/>
                        <a:t> </a:t>
                      </a:r>
                      <a:r>
                        <a:rPr lang="en-US" sz="3200" dirty="0" err="1"/>
                        <a:t>vehículos</a:t>
                      </a:r>
                      <a:r>
                        <a:rPr lang="en-US" sz="3200" dirty="0"/>
                        <a:t> del personal</a:t>
                      </a:r>
                      <a:endParaRPr sz="3200" dirty="0"/>
                    </a:p>
                  </a:txBody>
                  <a:tcPr marL="91450" marR="91450" marT="45725" marB="45725"/>
                </a:tc>
                <a:extLst>
                  <a:ext uri="{0D108BD9-81ED-4DB2-BD59-A6C34878D82A}">
                    <a16:rowId xmlns:a16="http://schemas.microsoft.com/office/drawing/2014/main" val="10001"/>
                  </a:ext>
                </a:extLst>
              </a:tr>
            </a:tbl>
          </a:graphicData>
        </a:graphic>
      </p:graphicFrame>
      <p:sp>
        <p:nvSpPr>
          <p:cNvPr id="691" name="Google Shape;691;p67"/>
          <p:cNvSpPr txBox="1">
            <a:spLocks noGrp="1"/>
          </p:cNvSpPr>
          <p:nvPr>
            <p:ph type="body" idx="1"/>
          </p:nvPr>
        </p:nvSpPr>
        <p:spPr>
          <a:xfrm>
            <a:off x="1511215" y="1458031"/>
            <a:ext cx="6592392" cy="6436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None/>
            </a:pPr>
            <a:r>
              <a:rPr lang="en-US" sz="3600"/>
              <a:t>Acceso y salida</a:t>
            </a:r>
            <a:endParaRPr sz="3600"/>
          </a:p>
          <a:p>
            <a:pPr marL="0" lvl="0" indent="0" algn="l" rtl="0">
              <a:spcBef>
                <a:spcPts val="720"/>
              </a:spcBef>
              <a:spcAft>
                <a:spcPts val="0"/>
              </a:spcAft>
              <a:buClr>
                <a:schemeClr val="dk1"/>
              </a:buClr>
              <a:buSzPts val="3600"/>
              <a:buNone/>
            </a:pPr>
            <a:endParaRPr sz="3600"/>
          </a:p>
        </p:txBody>
      </p:sp>
      <p:sp>
        <p:nvSpPr>
          <p:cNvPr id="692" name="Google Shape;692;p67"/>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Peligro, Causa, Remedio</a:t>
            </a:r>
            <a:endParaRPr>
              <a:latin typeface="Arial Black"/>
              <a:ea typeface="Arial Black"/>
              <a:cs typeface="Arial Black"/>
              <a:sym typeface="Arial Black"/>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6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sp>
        <p:nvSpPr>
          <p:cNvPr id="699" name="Google Shape;699;p68"/>
          <p:cNvSpPr txBox="1"/>
          <p:nvPr/>
        </p:nvSpPr>
        <p:spPr>
          <a:xfrm>
            <a:off x="6897446" y="5757706"/>
            <a:ext cx="3262500" cy="37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Imagen cortesía de </a:t>
            </a:r>
            <a:r>
              <a:rPr lang="en-US" sz="18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OSHA</a:t>
            </a:r>
            <a:r>
              <a:rPr lang="en-US" sz="1800">
                <a:solidFill>
                  <a:schemeClr val="dk1"/>
                </a:solidFill>
                <a:latin typeface="Times New Roman"/>
                <a:ea typeface="Times New Roman"/>
                <a:cs typeface="Times New Roman"/>
                <a:sym typeface="Times New Roman"/>
              </a:rPr>
              <a:t>. </a:t>
            </a:r>
            <a:endParaRPr/>
          </a:p>
        </p:txBody>
      </p:sp>
      <p:pic>
        <p:nvPicPr>
          <p:cNvPr id="700" name="Google Shape;700;p68" descr="A photo showing various issues with a trench (Explained in detailed in the next slide)."/>
          <p:cNvPicPr preferRelativeResize="0"/>
          <p:nvPr/>
        </p:nvPicPr>
        <p:blipFill rotWithShape="1">
          <a:blip r:embed="rId4">
            <a:alphaModFix/>
          </a:blip>
          <a:srcRect/>
          <a:stretch/>
        </p:blipFill>
        <p:spPr>
          <a:xfrm>
            <a:off x="6934578" y="2025106"/>
            <a:ext cx="2973943" cy="3768226"/>
          </a:xfrm>
          <a:prstGeom prst="rect">
            <a:avLst/>
          </a:prstGeom>
          <a:noFill/>
          <a:ln>
            <a:noFill/>
          </a:ln>
        </p:spPr>
      </p:pic>
      <p:pic>
        <p:nvPicPr>
          <p:cNvPr id="701" name="Google Shape;701;p68" descr="A hardhat and high visibility safety vest. "/>
          <p:cNvPicPr preferRelativeResize="0"/>
          <p:nvPr/>
        </p:nvPicPr>
        <p:blipFill rotWithShape="1">
          <a:blip r:embed="rId5">
            <a:alphaModFix/>
          </a:blip>
          <a:srcRect t="12021" r="16868" b="13880"/>
          <a:stretch/>
        </p:blipFill>
        <p:spPr>
          <a:xfrm>
            <a:off x="1063054" y="2304242"/>
            <a:ext cx="4194370" cy="3953656"/>
          </a:xfrm>
          <a:prstGeom prst="rect">
            <a:avLst/>
          </a:prstGeom>
          <a:noFill/>
          <a:ln>
            <a:noFill/>
          </a:ln>
        </p:spPr>
      </p:pic>
      <p:sp>
        <p:nvSpPr>
          <p:cNvPr id="702" name="Google Shape;702;p68"/>
          <p:cNvSpPr txBox="1">
            <a:spLocks noGrp="1"/>
          </p:cNvSpPr>
          <p:nvPr>
            <p:ph type="body" idx="1"/>
          </p:nvPr>
        </p:nvSpPr>
        <p:spPr>
          <a:xfrm>
            <a:off x="676274" y="1272336"/>
            <a:ext cx="6592500" cy="643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None/>
            </a:pPr>
            <a:r>
              <a:rPr lang="en-US" sz="3600"/>
              <a:t>Vehículo y equipo</a:t>
            </a:r>
            <a:endParaRPr sz="3600"/>
          </a:p>
          <a:p>
            <a:pPr marL="0" lvl="0" indent="0" algn="l" rtl="0">
              <a:spcBef>
                <a:spcPts val="720"/>
              </a:spcBef>
              <a:spcAft>
                <a:spcPts val="0"/>
              </a:spcAft>
              <a:buClr>
                <a:schemeClr val="dk1"/>
              </a:buClr>
              <a:buSzPts val="3600"/>
              <a:buNone/>
            </a:pPr>
            <a:endParaRPr sz="3600"/>
          </a:p>
          <a:p>
            <a:pPr marL="0" lvl="0" indent="0" algn="l" rtl="0">
              <a:spcBef>
                <a:spcPts val="720"/>
              </a:spcBef>
              <a:spcAft>
                <a:spcPts val="0"/>
              </a:spcAft>
              <a:buClr>
                <a:schemeClr val="dk1"/>
              </a:buClr>
              <a:buSzPts val="3600"/>
              <a:buNone/>
            </a:pPr>
            <a:endParaRPr sz="3600"/>
          </a:p>
        </p:txBody>
      </p:sp>
      <p:sp>
        <p:nvSpPr>
          <p:cNvPr id="703" name="Google Shape;703;p68"/>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Peligro, Causa, Remedio</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6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pic>
        <p:nvPicPr>
          <p:cNvPr id="709" name="Google Shape;709;p69" descr="Enlarged photo showing various issues with a trench."/>
          <p:cNvPicPr preferRelativeResize="0"/>
          <p:nvPr/>
        </p:nvPicPr>
        <p:blipFill rotWithShape="1">
          <a:blip r:embed="rId3">
            <a:alphaModFix/>
          </a:blip>
          <a:srcRect/>
          <a:stretch/>
        </p:blipFill>
        <p:spPr>
          <a:xfrm>
            <a:off x="884507" y="382618"/>
            <a:ext cx="5002726" cy="6338858"/>
          </a:xfrm>
          <a:prstGeom prst="rect">
            <a:avLst/>
          </a:prstGeom>
          <a:noFill/>
          <a:ln>
            <a:noFill/>
          </a:ln>
        </p:spPr>
      </p:pic>
      <p:sp>
        <p:nvSpPr>
          <p:cNvPr id="710" name="Google Shape;710;p69"/>
          <p:cNvSpPr txBox="1"/>
          <p:nvPr/>
        </p:nvSpPr>
        <p:spPr>
          <a:xfrm>
            <a:off x="7530484" y="5371685"/>
            <a:ext cx="2289900" cy="37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Sin protección lateral</a:t>
            </a:r>
            <a:endParaRPr sz="1800">
              <a:solidFill>
                <a:schemeClr val="dk1"/>
              </a:solidFill>
              <a:latin typeface="Times New Roman"/>
              <a:ea typeface="Times New Roman"/>
              <a:cs typeface="Times New Roman"/>
              <a:sym typeface="Times New Roman"/>
            </a:endParaRPr>
          </a:p>
        </p:txBody>
      </p:sp>
      <p:cxnSp>
        <p:nvCxnSpPr>
          <p:cNvPr id="711" name="Google Shape;711;p69" descr="An arrow pointing out there is no sidewall protection in a trench."/>
          <p:cNvCxnSpPr/>
          <p:nvPr/>
        </p:nvCxnSpPr>
        <p:spPr>
          <a:xfrm rot="10800000">
            <a:off x="4527024" y="5556352"/>
            <a:ext cx="3003460" cy="0"/>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712" name="Google Shape;712;p69"/>
          <p:cNvSpPr txBox="1"/>
          <p:nvPr/>
        </p:nvSpPr>
        <p:spPr>
          <a:xfrm>
            <a:off x="6174586" y="3080388"/>
            <a:ext cx="54771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tx1"/>
                </a:solidFill>
                <a:latin typeface="Times New Roman"/>
                <a:ea typeface="Times New Roman"/>
                <a:cs typeface="Times New Roman"/>
                <a:sym typeface="Times New Roman"/>
              </a:rPr>
              <a:t> </a:t>
            </a:r>
            <a:r>
              <a:rPr lang="en-US" sz="1800" dirty="0" err="1">
                <a:solidFill>
                  <a:schemeClr val="tx1"/>
                </a:solidFill>
                <a:latin typeface="Times New Roman"/>
                <a:ea typeface="Times New Roman"/>
                <a:cs typeface="Times New Roman"/>
                <a:sym typeface="Times New Roman"/>
              </a:rPr>
              <a:t>Uso</a:t>
            </a:r>
            <a:r>
              <a:rPr lang="en-US" sz="1800" dirty="0">
                <a:solidFill>
                  <a:schemeClr val="tx1"/>
                </a:solidFill>
                <a:latin typeface="Times New Roman"/>
                <a:ea typeface="Times New Roman"/>
                <a:cs typeface="Times New Roman"/>
                <a:sym typeface="Times New Roman"/>
              </a:rPr>
              <a:t> </a:t>
            </a:r>
            <a:r>
              <a:rPr lang="en-US" sz="1800" dirty="0" err="1">
                <a:solidFill>
                  <a:schemeClr val="tx1"/>
                </a:solidFill>
                <a:latin typeface="Times New Roman"/>
                <a:ea typeface="Times New Roman"/>
                <a:cs typeface="Times New Roman"/>
                <a:sym typeface="Times New Roman"/>
              </a:rPr>
              <a:t>inadecuado</a:t>
            </a:r>
            <a:r>
              <a:rPr lang="en-US" sz="1800" dirty="0">
                <a:solidFill>
                  <a:schemeClr val="tx1"/>
                </a:solidFill>
                <a:latin typeface="Times New Roman"/>
                <a:ea typeface="Times New Roman"/>
                <a:cs typeface="Times New Roman"/>
                <a:sym typeface="Times New Roman"/>
              </a:rPr>
              <a:t> de la </a:t>
            </a:r>
            <a:r>
              <a:rPr lang="en-US" sz="1800" dirty="0" err="1">
                <a:solidFill>
                  <a:schemeClr val="tx1"/>
                </a:solidFill>
                <a:latin typeface="Times New Roman"/>
                <a:ea typeface="Times New Roman"/>
                <a:cs typeface="Times New Roman"/>
                <a:sym typeface="Times New Roman"/>
              </a:rPr>
              <a:t>escalera</a:t>
            </a:r>
            <a:r>
              <a:rPr lang="en-US" sz="1800" dirty="0">
                <a:solidFill>
                  <a:schemeClr val="tx1"/>
                </a:solidFill>
                <a:latin typeface="Times New Roman"/>
                <a:ea typeface="Times New Roman"/>
                <a:cs typeface="Times New Roman"/>
                <a:sym typeface="Times New Roman"/>
              </a:rPr>
              <a:t>(</a:t>
            </a:r>
            <a:r>
              <a:rPr lang="en-US" sz="1800" dirty="0" err="1">
                <a:solidFill>
                  <a:schemeClr val="tx1"/>
                </a:solidFill>
                <a:latin typeface="Times New Roman"/>
                <a:ea typeface="Times New Roman"/>
                <a:cs typeface="Times New Roman"/>
                <a:sym typeface="Times New Roman"/>
              </a:rPr>
              <a:t>parece</a:t>
            </a:r>
            <a:r>
              <a:rPr lang="en-US" sz="1800" dirty="0">
                <a:solidFill>
                  <a:schemeClr val="tx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una</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escalera</a:t>
            </a:r>
            <a:r>
              <a:rPr lang="en-US" sz="1800" dirty="0">
                <a:solidFill>
                  <a:schemeClr val="dk1"/>
                </a:solidFill>
                <a:latin typeface="Times New Roman"/>
                <a:ea typeface="Times New Roman"/>
                <a:cs typeface="Times New Roman"/>
                <a:sym typeface="Times New Roman"/>
              </a:rPr>
              <a:t> de </a:t>
            </a:r>
            <a:r>
              <a:rPr lang="en-US" sz="1800" dirty="0" err="1">
                <a:solidFill>
                  <a:schemeClr val="dk1"/>
                </a:solidFill>
                <a:latin typeface="Times New Roman"/>
                <a:ea typeface="Times New Roman"/>
                <a:cs typeface="Times New Roman"/>
                <a:sym typeface="Times New Roman"/>
              </a:rPr>
              <a:t>extensión</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desmontada</a:t>
            </a:r>
            <a:r>
              <a:rPr lang="en-US" sz="1800" dirty="0">
                <a:solidFill>
                  <a:schemeClr val="dk1"/>
                </a:solidFill>
                <a:latin typeface="Times New Roman"/>
                <a:ea typeface="Times New Roman"/>
                <a:cs typeface="Times New Roman"/>
                <a:sym typeface="Times New Roman"/>
              </a:rPr>
              <a:t>)</a:t>
            </a:r>
            <a:endParaRPr sz="1800" dirty="0">
              <a:solidFill>
                <a:schemeClr val="dk1"/>
              </a:solidFill>
              <a:latin typeface="Times New Roman"/>
              <a:ea typeface="Times New Roman"/>
              <a:cs typeface="Times New Roman"/>
              <a:sym typeface="Times New Roman"/>
            </a:endParaRPr>
          </a:p>
        </p:txBody>
      </p:sp>
      <p:cxnSp>
        <p:nvCxnSpPr>
          <p:cNvPr id="713" name="Google Shape;713;p69" descr="An arrow pointing out a ladder is not used as intended. (An extension ladder taken apart.)"/>
          <p:cNvCxnSpPr/>
          <p:nvPr/>
        </p:nvCxnSpPr>
        <p:spPr>
          <a:xfrm rot="10800000">
            <a:off x="3218751" y="3217430"/>
            <a:ext cx="3003460" cy="0"/>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714" name="Google Shape;714;p69"/>
          <p:cNvSpPr txBox="1"/>
          <p:nvPr/>
        </p:nvSpPr>
        <p:spPr>
          <a:xfrm>
            <a:off x="6162151" y="2047975"/>
            <a:ext cx="5781900" cy="37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tx1"/>
                </a:solidFill>
                <a:latin typeface="Times New Roman"/>
                <a:ea typeface="Times New Roman"/>
                <a:cs typeface="Times New Roman"/>
                <a:sym typeface="Times New Roman"/>
              </a:rPr>
              <a:t> Los </a:t>
            </a:r>
            <a:r>
              <a:rPr lang="en-US" sz="1800" dirty="0" err="1">
                <a:solidFill>
                  <a:schemeClr val="tx1"/>
                </a:solidFill>
                <a:latin typeface="Times New Roman"/>
                <a:ea typeface="Times New Roman"/>
                <a:cs typeface="Times New Roman"/>
                <a:sym typeface="Times New Roman"/>
              </a:rPr>
              <a:t>escombros</a:t>
            </a:r>
            <a:r>
              <a:rPr lang="en-US" sz="1800" dirty="0">
                <a:solidFill>
                  <a:schemeClr val="tx1"/>
                </a:solidFill>
                <a:latin typeface="Times New Roman"/>
                <a:ea typeface="Times New Roman"/>
                <a:cs typeface="Times New Roman"/>
                <a:sym typeface="Times New Roman"/>
              </a:rPr>
              <a:t> </a:t>
            </a:r>
            <a:r>
              <a:rPr lang="en-US" sz="1800" dirty="0" err="1">
                <a:solidFill>
                  <a:schemeClr val="tx1"/>
                </a:solidFill>
                <a:latin typeface="Times New Roman"/>
                <a:ea typeface="Times New Roman"/>
                <a:cs typeface="Times New Roman"/>
                <a:sym typeface="Times New Roman"/>
              </a:rPr>
              <a:t>están</a:t>
            </a:r>
            <a:r>
              <a:rPr lang="en-US" sz="1800" dirty="0">
                <a:solidFill>
                  <a:schemeClr val="tx1"/>
                </a:solidFill>
                <a:latin typeface="Times New Roman"/>
                <a:ea typeface="Times New Roman"/>
                <a:cs typeface="Times New Roman"/>
                <a:sym typeface="Times New Roman"/>
              </a:rPr>
              <a:t> </a:t>
            </a:r>
            <a:r>
              <a:rPr lang="en-US" sz="1800" dirty="0" err="1">
                <a:solidFill>
                  <a:schemeClr val="tx1"/>
                </a:solidFill>
                <a:latin typeface="Times New Roman"/>
                <a:ea typeface="Times New Roman"/>
                <a:cs typeface="Times New Roman"/>
                <a:sym typeface="Times New Roman"/>
              </a:rPr>
              <a:t>demasiado</a:t>
            </a:r>
            <a:r>
              <a:rPr lang="en-US" sz="1800" dirty="0">
                <a:solidFill>
                  <a:schemeClr val="tx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cerca</a:t>
            </a:r>
            <a:r>
              <a:rPr lang="en-US" sz="1800" dirty="0">
                <a:solidFill>
                  <a:schemeClr val="dk1"/>
                </a:solidFill>
                <a:latin typeface="Times New Roman"/>
                <a:ea typeface="Times New Roman"/>
                <a:cs typeface="Times New Roman"/>
                <a:sym typeface="Times New Roman"/>
              </a:rPr>
              <a:t> del </a:t>
            </a:r>
            <a:r>
              <a:rPr lang="en-US" sz="1800" dirty="0" err="1">
                <a:solidFill>
                  <a:schemeClr val="dk1"/>
                </a:solidFill>
                <a:latin typeface="Times New Roman"/>
                <a:ea typeface="Times New Roman"/>
                <a:cs typeface="Times New Roman"/>
                <a:sym typeface="Times New Roman"/>
              </a:rPr>
              <a:t>borde</a:t>
            </a:r>
            <a:r>
              <a:rPr lang="en-US" sz="1800" dirty="0">
                <a:solidFill>
                  <a:schemeClr val="dk1"/>
                </a:solidFill>
                <a:latin typeface="Times New Roman"/>
                <a:ea typeface="Times New Roman"/>
                <a:cs typeface="Times New Roman"/>
                <a:sym typeface="Times New Roman"/>
              </a:rPr>
              <a:t> de la </a:t>
            </a:r>
            <a:r>
              <a:rPr lang="en-US" sz="1800" dirty="0" err="1">
                <a:solidFill>
                  <a:schemeClr val="dk1"/>
                </a:solidFill>
                <a:latin typeface="Times New Roman"/>
                <a:ea typeface="Times New Roman"/>
                <a:cs typeface="Times New Roman"/>
                <a:sym typeface="Times New Roman"/>
              </a:rPr>
              <a:t>zanja</a:t>
            </a:r>
            <a:endParaRPr sz="1800" dirty="0">
              <a:solidFill>
                <a:schemeClr val="dk1"/>
              </a:solidFill>
              <a:latin typeface="Times New Roman"/>
              <a:ea typeface="Times New Roman"/>
              <a:cs typeface="Times New Roman"/>
              <a:sym typeface="Times New Roman"/>
            </a:endParaRPr>
          </a:p>
        </p:txBody>
      </p:sp>
      <p:cxnSp>
        <p:nvCxnSpPr>
          <p:cNvPr id="715" name="Google Shape;715;p69" descr="An arrow pointing out spoils are too close to the edge of a trench."/>
          <p:cNvCxnSpPr/>
          <p:nvPr/>
        </p:nvCxnSpPr>
        <p:spPr>
          <a:xfrm rot="10800000">
            <a:off x="2856557" y="1958943"/>
            <a:ext cx="3239443" cy="293250"/>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716" name="Google Shape;716;p69"/>
          <p:cNvSpPr txBox="1">
            <a:spLocks noGrp="1"/>
          </p:cNvSpPr>
          <p:nvPr>
            <p:ph type="title"/>
          </p:nvPr>
        </p:nvSpPr>
        <p:spPr>
          <a:xfrm>
            <a:off x="6096000" y="382618"/>
            <a:ext cx="5486400" cy="14318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Arial Black"/>
              <a:buNone/>
            </a:pPr>
            <a:r>
              <a:rPr lang="en-US" sz="4800">
                <a:latin typeface="Arial Black"/>
                <a:ea typeface="Arial Black"/>
                <a:cs typeface="Arial Black"/>
                <a:sym typeface="Arial Black"/>
              </a:rPr>
              <a:t>Peligro, Causa, Remedio</a:t>
            </a:r>
            <a:endParaRPr sz="4800">
              <a:latin typeface="Arial Black"/>
              <a:ea typeface="Arial Black"/>
              <a:cs typeface="Arial Black"/>
              <a:sym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98858"/>
              <a:buFont typeface="Arial Black"/>
              <a:buNone/>
            </a:pPr>
            <a:r>
              <a:rPr lang="en-US">
                <a:latin typeface="Arial Black"/>
                <a:ea typeface="Arial Black"/>
                <a:cs typeface="Arial Black"/>
                <a:sym typeface="Arial Black"/>
              </a:rPr>
              <a:t>Pongamos a prueba nuestro conocimiento</a:t>
            </a:r>
            <a:endParaRPr>
              <a:latin typeface="Arial Black"/>
              <a:ea typeface="Arial Black"/>
              <a:cs typeface="Arial Black"/>
              <a:sym typeface="Arial Black"/>
            </a:endParaRPr>
          </a:p>
        </p:txBody>
      </p:sp>
      <p:sp>
        <p:nvSpPr>
          <p:cNvPr id="132" name="Google Shape;132;p7"/>
          <p:cNvSpPr txBox="1">
            <a:spLocks noGrp="1"/>
          </p:cNvSpPr>
          <p:nvPr>
            <p:ph type="body" idx="1"/>
          </p:nvPr>
        </p:nvSpPr>
        <p:spPr>
          <a:xfrm>
            <a:off x="609600" y="1996630"/>
            <a:ext cx="10972800" cy="3375055"/>
          </a:xfrm>
          <a:prstGeom prst="rect">
            <a:avLst/>
          </a:prstGeom>
          <a:noFill/>
          <a:ln>
            <a:noFill/>
          </a:ln>
        </p:spPr>
        <p:txBody>
          <a:bodyPr spcFirstLastPara="1" wrap="square" lIns="91425" tIns="45700" rIns="91425" bIns="45700" anchor="t" anchorCtr="0">
            <a:normAutofit/>
          </a:bodyPr>
          <a:lstStyle/>
          <a:p>
            <a:pPr marL="457189" lvl="0" indent="-457189" algn="l" rtl="0">
              <a:spcBef>
                <a:spcPts val="0"/>
              </a:spcBef>
              <a:spcAft>
                <a:spcPts val="0"/>
              </a:spcAft>
              <a:buClr>
                <a:schemeClr val="dk1"/>
              </a:buClr>
              <a:buSzPts val="4200"/>
              <a:buChar char="•"/>
            </a:pPr>
            <a:r>
              <a:rPr lang="en-US" dirty="0" err="1">
                <a:solidFill>
                  <a:schemeClr val="tx1"/>
                </a:solidFill>
              </a:rPr>
              <a:t>Prueba</a:t>
            </a:r>
            <a:r>
              <a:rPr lang="en-US" dirty="0">
                <a:solidFill>
                  <a:schemeClr val="tx1"/>
                </a:solidFill>
              </a:rPr>
              <a:t> posterior a </a:t>
            </a:r>
            <a:r>
              <a:rPr lang="en-US" dirty="0"/>
              <a:t>la </a:t>
            </a:r>
            <a:r>
              <a:rPr lang="en-US" dirty="0" err="1"/>
              <a:t>clase</a:t>
            </a:r>
            <a:endParaRPr dirty="0"/>
          </a:p>
        </p:txBody>
      </p:sp>
      <p:sp>
        <p:nvSpPr>
          <p:cNvPr id="133" name="Google Shape;13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7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graphicFrame>
        <p:nvGraphicFramePr>
          <p:cNvPr id="723" name="Google Shape;723;p70"/>
          <p:cNvGraphicFramePr/>
          <p:nvPr>
            <p:extLst>
              <p:ext uri="{D42A27DB-BD31-4B8C-83A1-F6EECF244321}">
                <p14:modId xmlns:p14="http://schemas.microsoft.com/office/powerpoint/2010/main" val="56402318"/>
              </p:ext>
            </p:extLst>
          </p:nvPr>
        </p:nvGraphicFramePr>
        <p:xfrm>
          <a:off x="1433089" y="2064734"/>
          <a:ext cx="9600000" cy="3421650"/>
        </p:xfrm>
        <a:graphic>
          <a:graphicData uri="http://schemas.openxmlformats.org/drawingml/2006/table">
            <a:tbl>
              <a:tblPr firstRow="1" bandRow="1">
                <a:noFill/>
                <a:tableStyleId>{C100C54B-946D-4CC3-84B2-70A306FFFFFB}</a:tableStyleId>
              </a:tblPr>
              <a:tblGrid>
                <a:gridCol w="3200000">
                  <a:extLst>
                    <a:ext uri="{9D8B030D-6E8A-4147-A177-3AD203B41FA5}">
                      <a16:colId xmlns:a16="http://schemas.microsoft.com/office/drawing/2014/main" val="20000"/>
                    </a:ext>
                  </a:extLst>
                </a:gridCol>
                <a:gridCol w="3200000">
                  <a:extLst>
                    <a:ext uri="{9D8B030D-6E8A-4147-A177-3AD203B41FA5}">
                      <a16:colId xmlns:a16="http://schemas.microsoft.com/office/drawing/2014/main" val="20001"/>
                    </a:ext>
                  </a:extLst>
                </a:gridCol>
                <a:gridCol w="3200000">
                  <a:extLst>
                    <a:ext uri="{9D8B030D-6E8A-4147-A177-3AD203B41FA5}">
                      <a16:colId xmlns:a16="http://schemas.microsoft.com/office/drawing/2014/main" val="20002"/>
                    </a:ext>
                  </a:extLst>
                </a:gridCol>
              </a:tblGrid>
              <a:tr h="623200">
                <a:tc>
                  <a:txBody>
                    <a:bodyPr/>
                    <a:lstStyle/>
                    <a:p>
                      <a:pPr marL="0" marR="0" lvl="0" indent="0" algn="l" rtl="0">
                        <a:spcBef>
                          <a:spcPts val="0"/>
                        </a:spcBef>
                        <a:spcAft>
                          <a:spcPts val="0"/>
                        </a:spcAft>
                        <a:buNone/>
                      </a:pPr>
                      <a:r>
                        <a:rPr lang="en-US" sz="2400" dirty="0" err="1"/>
                        <a:t>Peligro</a:t>
                      </a:r>
                      <a:endParaRPr sz="2400" dirty="0" err="1"/>
                    </a:p>
                  </a:txBody>
                  <a:tcPr marL="91450" marR="91450" marT="45725" marB="45725"/>
                </a:tc>
                <a:tc>
                  <a:txBody>
                    <a:bodyPr/>
                    <a:lstStyle/>
                    <a:p>
                      <a:pPr marL="0" marR="0" lvl="0" indent="0" algn="l" rtl="0">
                        <a:spcBef>
                          <a:spcPts val="0"/>
                        </a:spcBef>
                        <a:spcAft>
                          <a:spcPts val="0"/>
                        </a:spcAft>
                        <a:buNone/>
                      </a:pPr>
                      <a:r>
                        <a:rPr lang="en-US" sz="2400" dirty="0"/>
                        <a:t>Causas</a:t>
                      </a:r>
                      <a:endParaRPr sz="2400" dirty="0"/>
                    </a:p>
                  </a:txBody>
                  <a:tcPr marL="91450" marR="91450" marT="45725" marB="45725"/>
                </a:tc>
                <a:tc>
                  <a:txBody>
                    <a:bodyPr/>
                    <a:lstStyle/>
                    <a:p>
                      <a:pPr marL="0" marR="0" lvl="0" indent="0" algn="l" rtl="0">
                        <a:spcBef>
                          <a:spcPts val="0"/>
                        </a:spcBef>
                        <a:spcAft>
                          <a:spcPts val="0"/>
                        </a:spcAft>
                        <a:buNone/>
                      </a:pPr>
                      <a:r>
                        <a:rPr lang="en-US" sz="2400" dirty="0"/>
                        <a:t>Remedios</a:t>
                      </a:r>
                      <a:endParaRPr sz="2400" dirty="0"/>
                    </a:p>
                  </a:txBody>
                  <a:tcPr marL="91450" marR="91450" marT="45725" marB="45725"/>
                </a:tc>
                <a:extLst>
                  <a:ext uri="{0D108BD9-81ED-4DB2-BD59-A6C34878D82A}">
                    <a16:rowId xmlns:a16="http://schemas.microsoft.com/office/drawing/2014/main" val="10000"/>
                  </a:ext>
                </a:extLst>
              </a:tr>
              <a:tr h="2798450">
                <a:tc>
                  <a:txBody>
                    <a:bodyPr/>
                    <a:lstStyle/>
                    <a:p>
                      <a:pPr marL="0" marR="0" lvl="0" indent="0" algn="l" rtl="0">
                        <a:spcBef>
                          <a:spcPts val="0"/>
                        </a:spcBef>
                        <a:spcAft>
                          <a:spcPts val="0"/>
                        </a:spcAft>
                        <a:buNone/>
                      </a:pPr>
                      <a:r>
                        <a:rPr lang="en-US" sz="2400"/>
                        <a:t>Entrada de </a:t>
                      </a:r>
                      <a:r>
                        <a:rPr lang="en-US" sz="2400" err="1"/>
                        <a:t>vehículo</a:t>
                      </a:r>
                      <a:r>
                        <a:rPr lang="en-US" sz="2400" dirty="0"/>
                        <a:t>, </a:t>
                      </a:r>
                      <a:r>
                        <a:rPr lang="en-US" sz="2400" err="1"/>
                        <a:t>golpeado</a:t>
                      </a:r>
                      <a:r>
                        <a:rPr lang="en-US" sz="2400" dirty="0"/>
                        <a:t> por la carga o el </a:t>
                      </a:r>
                      <a:r>
                        <a:rPr lang="en-US" sz="2400" err="1"/>
                        <a:t>equipo</a:t>
                      </a:r>
                      <a:endParaRPr sz="2400" err="1"/>
                    </a:p>
                  </a:txBody>
                  <a:tcPr marL="91450" marR="91450" marT="45725" marB="45725"/>
                </a:tc>
                <a:tc>
                  <a:txBody>
                    <a:bodyPr/>
                    <a:lstStyle/>
                    <a:p>
                      <a:pPr marL="0" marR="0" lvl="0" indent="0" algn="l" rtl="0">
                        <a:spcBef>
                          <a:spcPts val="0"/>
                        </a:spcBef>
                        <a:spcAft>
                          <a:spcPts val="0"/>
                        </a:spcAft>
                        <a:buNone/>
                      </a:pPr>
                      <a:r>
                        <a:rPr lang="en-US" sz="2400" dirty="0"/>
                        <a:t> </a:t>
                      </a:r>
                      <a:r>
                        <a:rPr lang="en-US" sz="2400" dirty="0" err="1"/>
                        <a:t>Advertencias</a:t>
                      </a:r>
                      <a:r>
                        <a:rPr lang="en-US" sz="2400" dirty="0"/>
                        <a:t> y barreras </a:t>
                      </a:r>
                      <a:r>
                        <a:rPr lang="en-US" sz="2400" dirty="0" err="1"/>
                        <a:t>insuficientes</a:t>
                      </a:r>
                      <a:r>
                        <a:rPr lang="en-US" sz="2400" dirty="0"/>
                        <a:t>, personal dentro del </a:t>
                      </a:r>
                      <a:r>
                        <a:rPr lang="en-US" sz="2400" dirty="0" err="1"/>
                        <a:t>área</a:t>
                      </a:r>
                      <a:r>
                        <a:rPr lang="en-US" sz="2400" dirty="0"/>
                        <a:t> de </a:t>
                      </a:r>
                      <a:r>
                        <a:rPr lang="en-US" sz="2400" dirty="0" err="1"/>
                        <a:t>trabajo</a:t>
                      </a:r>
                      <a:r>
                        <a:rPr lang="en-US" sz="2400" dirty="0"/>
                        <a:t> del </a:t>
                      </a:r>
                      <a:r>
                        <a:rPr lang="en-US" sz="2400" dirty="0" err="1"/>
                        <a:t>equipo</a:t>
                      </a:r>
                      <a:endParaRPr sz="2400" dirty="0" err="1"/>
                    </a:p>
                  </a:txBody>
                  <a:tcPr marL="91450" marR="91450" marT="45725" marB="45725"/>
                </a:tc>
                <a:tc>
                  <a:txBody>
                    <a:bodyPr/>
                    <a:lstStyle/>
                    <a:p>
                      <a:pPr marL="0" marR="0" lvl="0" indent="0" algn="l" rtl="0">
                        <a:spcBef>
                          <a:spcPts val="0"/>
                        </a:spcBef>
                        <a:spcAft>
                          <a:spcPts val="0"/>
                        </a:spcAft>
                        <a:buNone/>
                      </a:pPr>
                      <a:r>
                        <a:rPr lang="en-US" sz="2400" dirty="0" err="1"/>
                        <a:t>Designar</a:t>
                      </a:r>
                      <a:r>
                        <a:rPr lang="en-US" sz="2400" dirty="0"/>
                        <a:t> y </a:t>
                      </a:r>
                      <a:r>
                        <a:rPr lang="en-US" sz="2400" dirty="0" err="1"/>
                        <a:t>marcar</a:t>
                      </a:r>
                      <a:r>
                        <a:rPr lang="en-US" sz="2400" dirty="0"/>
                        <a:t> </a:t>
                      </a:r>
                      <a:r>
                        <a:rPr lang="en-US" sz="2400" dirty="0" err="1"/>
                        <a:t>rutas</a:t>
                      </a:r>
                      <a:r>
                        <a:rPr lang="en-US" sz="2400" dirty="0"/>
                        <a:t> de </a:t>
                      </a:r>
                      <a:r>
                        <a:rPr lang="en-US" sz="2400" dirty="0" err="1"/>
                        <a:t>vehículos</a:t>
                      </a:r>
                      <a:r>
                        <a:rPr lang="en-US" sz="2400" dirty="0"/>
                        <a:t>, </a:t>
                      </a:r>
                      <a:r>
                        <a:rPr lang="en-US" sz="2400" dirty="0" err="1"/>
                        <a:t>establecer</a:t>
                      </a:r>
                      <a:r>
                        <a:rPr lang="en-US" sz="2400" dirty="0"/>
                        <a:t> zonas de </a:t>
                      </a:r>
                      <a:r>
                        <a:rPr lang="en-US" sz="2400" dirty="0" err="1"/>
                        <a:t>acceso</a:t>
                      </a:r>
                      <a:r>
                        <a:rPr lang="en-US" sz="2400" dirty="0"/>
                        <a:t> </a:t>
                      </a:r>
                      <a:r>
                        <a:rPr lang="en-US" sz="2400" dirty="0" err="1"/>
                        <a:t>restringido</a:t>
                      </a:r>
                      <a:r>
                        <a:rPr lang="en-US" sz="2400" dirty="0"/>
                        <a:t> para </a:t>
                      </a:r>
                      <a:r>
                        <a:rPr lang="en-US" sz="2400" dirty="0" err="1"/>
                        <a:t>peatones</a:t>
                      </a:r>
                      <a:endParaRPr sz="2400" dirty="0" err="1"/>
                    </a:p>
                  </a:txBody>
                  <a:tcPr marL="91450" marR="91450" marT="45725" marB="45725"/>
                </a:tc>
                <a:extLst>
                  <a:ext uri="{0D108BD9-81ED-4DB2-BD59-A6C34878D82A}">
                    <a16:rowId xmlns:a16="http://schemas.microsoft.com/office/drawing/2014/main" val="10001"/>
                  </a:ext>
                </a:extLst>
              </a:tr>
            </a:tbl>
          </a:graphicData>
        </a:graphic>
      </p:graphicFrame>
      <p:sp>
        <p:nvSpPr>
          <p:cNvPr id="724" name="Google Shape;724;p70"/>
          <p:cNvSpPr txBox="1">
            <a:spLocks noGrp="1"/>
          </p:cNvSpPr>
          <p:nvPr>
            <p:ph type="body" idx="1"/>
          </p:nvPr>
        </p:nvSpPr>
        <p:spPr>
          <a:xfrm>
            <a:off x="1433100" y="1371601"/>
            <a:ext cx="6592500" cy="9471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spcBef>
                <a:spcPts val="0"/>
              </a:spcBef>
              <a:spcAft>
                <a:spcPts val="0"/>
              </a:spcAft>
              <a:buClr>
                <a:schemeClr val="dk1"/>
              </a:buClr>
              <a:buSzPts val="900"/>
              <a:buNone/>
            </a:pPr>
            <a:r>
              <a:rPr lang="en-US" sz="14600"/>
              <a:t>Vehículos y Equipo</a:t>
            </a:r>
            <a:endParaRPr sz="14600"/>
          </a:p>
          <a:p>
            <a:pPr marL="0" lvl="0" indent="0" algn="l" rtl="0">
              <a:spcBef>
                <a:spcPts val="720"/>
              </a:spcBef>
              <a:spcAft>
                <a:spcPts val="0"/>
              </a:spcAft>
              <a:buClr>
                <a:schemeClr val="dk1"/>
              </a:buClr>
              <a:buSzPct val="100000"/>
              <a:buNone/>
            </a:pPr>
            <a:endParaRPr sz="3600"/>
          </a:p>
          <a:p>
            <a:pPr marL="0" lvl="0" indent="0" algn="l" rtl="0">
              <a:spcBef>
                <a:spcPts val="720"/>
              </a:spcBef>
              <a:spcAft>
                <a:spcPts val="0"/>
              </a:spcAft>
              <a:buClr>
                <a:schemeClr val="dk1"/>
              </a:buClr>
              <a:buSzPct val="100000"/>
              <a:buNone/>
            </a:pPr>
            <a:endParaRPr sz="3600"/>
          </a:p>
        </p:txBody>
      </p:sp>
      <p:sp>
        <p:nvSpPr>
          <p:cNvPr id="725" name="Google Shape;725;p70"/>
          <p:cNvSpPr txBox="1">
            <a:spLocks noGrp="1"/>
          </p:cNvSpPr>
          <p:nvPr>
            <p:ph type="title"/>
          </p:nvPr>
        </p:nvSpPr>
        <p:spPr>
          <a:xfrm>
            <a:off x="838200" y="136525"/>
            <a:ext cx="10515600" cy="1235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800"/>
              <a:buFont typeface="Arial Black"/>
              <a:buNone/>
            </a:pPr>
            <a:r>
              <a:rPr lang="en-US">
                <a:latin typeface="Arial Black"/>
                <a:ea typeface="Arial Black"/>
                <a:cs typeface="Arial Black"/>
                <a:sym typeface="Arial Black"/>
              </a:rPr>
              <a:t>Peligro, Causa, Remedio</a:t>
            </a:r>
            <a:endParaRPr>
              <a:latin typeface="Arial Black"/>
              <a:ea typeface="Arial Black"/>
              <a:cs typeface="Arial Black"/>
              <a:sym typeface="Arial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5800"/>
              <a:buFont typeface="Arial Black"/>
              <a:buNone/>
            </a:pPr>
            <a:r>
              <a:rPr lang="en-US">
                <a:solidFill>
                  <a:srgbClr val="000000"/>
                </a:solidFill>
                <a:latin typeface="Arial Black"/>
                <a:ea typeface="Arial Black"/>
                <a:cs typeface="Arial Black"/>
                <a:sym typeface="Arial Black"/>
              </a:rPr>
              <a:t>Evaluación previa (P1)</a:t>
            </a:r>
            <a:endParaRPr/>
          </a:p>
        </p:txBody>
      </p:sp>
      <p:sp>
        <p:nvSpPr>
          <p:cNvPr id="140" name="Google Shape;140;p8"/>
          <p:cNvSpPr txBox="1">
            <a:spLocks noGrp="1"/>
          </p:cNvSpPr>
          <p:nvPr>
            <p:ph type="body" idx="1"/>
          </p:nvPr>
        </p:nvSpPr>
        <p:spPr>
          <a:xfrm>
            <a:off x="450850" y="1901380"/>
            <a:ext cx="10972800" cy="3375055"/>
          </a:xfrm>
          <a:prstGeom prst="rect">
            <a:avLst/>
          </a:prstGeom>
          <a:noFill/>
          <a:ln>
            <a:noFill/>
          </a:ln>
        </p:spPr>
        <p:txBody>
          <a:bodyPr spcFirstLastPara="1" wrap="square" lIns="91425" tIns="45700" rIns="91425" bIns="45700" anchor="t" anchorCtr="0">
            <a:normAutofit fontScale="70000" lnSpcReduction="20000"/>
          </a:bodyPr>
          <a:lstStyle/>
          <a:p>
            <a:pPr marL="342900" marR="0" lvl="0" indent="-165100" algn="l" rtl="0">
              <a:lnSpc>
                <a:spcPct val="107000"/>
              </a:lnSpc>
              <a:spcBef>
                <a:spcPts val="0"/>
              </a:spcBef>
              <a:spcAft>
                <a:spcPts val="0"/>
              </a:spcAft>
              <a:buClr>
                <a:schemeClr val="dk1"/>
              </a:buClr>
              <a:buSzPct val="100000"/>
              <a:buFont typeface="Arial"/>
              <a:buNone/>
            </a:pPr>
            <a:endParaRPr sz="4000"/>
          </a:p>
          <a:p>
            <a:pPr marL="342900" marR="0" lvl="0" indent="-342900" algn="l" rtl="0">
              <a:lnSpc>
                <a:spcPct val="107000"/>
              </a:lnSpc>
              <a:spcBef>
                <a:spcPts val="0"/>
              </a:spcBef>
              <a:spcAft>
                <a:spcPts val="0"/>
              </a:spcAft>
              <a:buClr>
                <a:schemeClr val="dk1"/>
              </a:buClr>
              <a:buSzPct val="100000"/>
              <a:buFont typeface="Arial"/>
              <a:buAutoNum type="arabicPeriod"/>
            </a:pPr>
            <a:r>
              <a:rPr lang="en-US" sz="4000"/>
              <a:t>Las rampas estructurales utilizadas únicamente por los empleados como medio de acceso y salida de las excavaciones deberán ser diseñadas por:</a:t>
            </a:r>
            <a:endParaRPr sz="4000"/>
          </a:p>
          <a:p>
            <a:pPr marL="0" lvl="0" indent="0" algn="l" rtl="0">
              <a:lnSpc>
                <a:spcPct val="107000"/>
              </a:lnSpc>
              <a:spcBef>
                <a:spcPts val="0"/>
              </a:spcBef>
              <a:spcAft>
                <a:spcPts val="0"/>
              </a:spcAft>
              <a:buClr>
                <a:schemeClr val="dk1"/>
              </a:buClr>
              <a:buSzPct val="100000"/>
              <a:buNone/>
            </a:pPr>
            <a:r>
              <a:rPr lang="en-US" sz="4000"/>
              <a:t> a. Ingeniero/a Calificado/a</a:t>
            </a:r>
            <a:endParaRPr/>
          </a:p>
          <a:p>
            <a:pPr marL="0" marR="0" lvl="0" indent="0" algn="l" rtl="0">
              <a:lnSpc>
                <a:spcPct val="107000"/>
              </a:lnSpc>
              <a:spcBef>
                <a:spcPts val="0"/>
              </a:spcBef>
              <a:spcAft>
                <a:spcPts val="0"/>
              </a:spcAft>
              <a:buClr>
                <a:schemeClr val="dk1"/>
              </a:buClr>
              <a:buSzPct val="100000"/>
              <a:buNone/>
            </a:pPr>
            <a:r>
              <a:rPr lang="en-US" sz="4000"/>
              <a:t> b. Persona Competente</a:t>
            </a:r>
            <a:endParaRPr/>
          </a:p>
          <a:p>
            <a:pPr marL="0" marR="0" lvl="0" indent="0" algn="l" rtl="0">
              <a:lnSpc>
                <a:spcPct val="107000"/>
              </a:lnSpc>
              <a:spcBef>
                <a:spcPts val="0"/>
              </a:spcBef>
              <a:spcAft>
                <a:spcPts val="0"/>
              </a:spcAft>
              <a:buClr>
                <a:schemeClr val="dk1"/>
              </a:buClr>
              <a:buSzPct val="100000"/>
              <a:buNone/>
            </a:pPr>
            <a:r>
              <a:rPr lang="en-US" sz="4000"/>
              <a:t> c. Arquitecto/a</a:t>
            </a:r>
            <a:endParaRPr/>
          </a:p>
          <a:p>
            <a:pPr marL="0" marR="0" lvl="0" indent="0" algn="l" rtl="0">
              <a:lnSpc>
                <a:spcPct val="107000"/>
              </a:lnSpc>
              <a:spcBef>
                <a:spcPts val="0"/>
              </a:spcBef>
              <a:spcAft>
                <a:spcPts val="0"/>
              </a:spcAft>
              <a:buClr>
                <a:schemeClr val="dk1"/>
              </a:buClr>
              <a:buSzPct val="100000"/>
              <a:buNone/>
            </a:pPr>
            <a:r>
              <a:rPr lang="en-US" sz="4000"/>
              <a:t> d. Empleados/as</a:t>
            </a:r>
            <a:endParaRPr sz="4000"/>
          </a:p>
          <a:p>
            <a:pPr marL="457189" lvl="0" indent="-267578" algn="l" rtl="0">
              <a:spcBef>
                <a:spcPts val="1397"/>
              </a:spcBef>
              <a:spcAft>
                <a:spcPts val="0"/>
              </a:spcAft>
              <a:buClr>
                <a:schemeClr val="dk1"/>
              </a:buClr>
              <a:buSzPct val="100000"/>
              <a:buNone/>
            </a:pPr>
            <a:endParaRPr/>
          </a:p>
        </p:txBody>
      </p:sp>
      <p:sp>
        <p:nvSpPr>
          <p:cNvPr id="141" name="Google Shape;141;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609600" y="671067"/>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5800"/>
              <a:buFont typeface="Arial Black"/>
              <a:buNone/>
            </a:pPr>
            <a:r>
              <a:rPr lang="en-US">
                <a:solidFill>
                  <a:srgbClr val="000000"/>
                </a:solidFill>
                <a:latin typeface="Arial Black"/>
                <a:ea typeface="Arial Black"/>
                <a:cs typeface="Arial Black"/>
                <a:sym typeface="Arial Black"/>
              </a:rPr>
              <a:t>Evaluación previa (P2)</a:t>
            </a:r>
            <a:endParaRPr/>
          </a:p>
        </p:txBody>
      </p:sp>
      <p:sp>
        <p:nvSpPr>
          <p:cNvPr id="148" name="Google Shape;148;p9"/>
          <p:cNvSpPr txBox="1">
            <a:spLocks noGrp="1"/>
          </p:cNvSpPr>
          <p:nvPr>
            <p:ph type="body" idx="1"/>
          </p:nvPr>
        </p:nvSpPr>
        <p:spPr>
          <a:xfrm>
            <a:off x="609600" y="1996630"/>
            <a:ext cx="10972800" cy="3375055"/>
          </a:xfrm>
          <a:prstGeom prst="rect">
            <a:avLst/>
          </a:prstGeom>
          <a:noFill/>
          <a:ln>
            <a:noFill/>
          </a:ln>
        </p:spPr>
        <p:txBody>
          <a:bodyPr spcFirstLastPara="1" wrap="square" lIns="91425" tIns="45700" rIns="91425" bIns="45700" anchor="t" anchorCtr="0">
            <a:normAutofit/>
          </a:bodyPr>
          <a:lstStyle/>
          <a:p>
            <a:pPr marL="0" marR="0" lvl="0" indent="0" algn="l" rtl="0">
              <a:lnSpc>
                <a:spcPct val="107000"/>
              </a:lnSpc>
              <a:spcBef>
                <a:spcPts val="0"/>
              </a:spcBef>
              <a:spcAft>
                <a:spcPts val="0"/>
              </a:spcAft>
              <a:buClr>
                <a:schemeClr val="dk1"/>
              </a:buClr>
              <a:buSzPts val="3600"/>
              <a:buNone/>
            </a:pPr>
            <a:r>
              <a:rPr lang="en-US" sz="3600"/>
              <a:t>2. Las excavaciones deben ser inspeccionadas diariamente por una Persona Autorizada.</a:t>
            </a:r>
            <a:endParaRPr/>
          </a:p>
          <a:p>
            <a:pPr marL="0" lvl="0" indent="0" algn="l" rtl="0">
              <a:lnSpc>
                <a:spcPct val="107000"/>
              </a:lnSpc>
              <a:spcBef>
                <a:spcPts val="0"/>
              </a:spcBef>
              <a:spcAft>
                <a:spcPts val="0"/>
              </a:spcAft>
              <a:buClr>
                <a:schemeClr val="dk1"/>
              </a:buClr>
              <a:buSzPts val="3600"/>
              <a:buNone/>
            </a:pPr>
            <a:r>
              <a:rPr lang="en-US" sz="3600"/>
              <a:t>a.Cierto</a:t>
            </a:r>
            <a:endParaRPr sz="3600"/>
          </a:p>
          <a:p>
            <a:pPr marL="0" lvl="0" indent="0" algn="l" rtl="0">
              <a:lnSpc>
                <a:spcPct val="107000"/>
              </a:lnSpc>
              <a:spcBef>
                <a:spcPts val="0"/>
              </a:spcBef>
              <a:spcAft>
                <a:spcPts val="0"/>
              </a:spcAft>
              <a:buClr>
                <a:schemeClr val="dk1"/>
              </a:buClr>
              <a:buSzPts val="3600"/>
              <a:buNone/>
            </a:pPr>
            <a:r>
              <a:rPr lang="en-US" sz="3600"/>
              <a:t>b.Falso</a:t>
            </a:r>
            <a:endParaRPr/>
          </a:p>
        </p:txBody>
      </p:sp>
      <p:sp>
        <p:nvSpPr>
          <p:cNvPr id="149" name="Google Shape;149;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Theme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6005</Words>
  <Application>Microsoft Office PowerPoint</Application>
  <PresentationFormat>Widescreen</PresentationFormat>
  <Paragraphs>651</Paragraphs>
  <Slides>70</Slides>
  <Notes>70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8" baseType="lpstr">
      <vt:lpstr>Times New Roman</vt:lpstr>
      <vt:lpstr>Calibri</vt:lpstr>
      <vt:lpstr>Arial</vt:lpstr>
      <vt:lpstr>Arial Black</vt:lpstr>
      <vt:lpstr>Noto Sans Symbols</vt:lpstr>
      <vt:lpstr>Georgia</vt:lpstr>
      <vt:lpstr>Theme2</vt:lpstr>
      <vt:lpstr>MS_ClipArt_Gallery.2</vt:lpstr>
      <vt:lpstr> Zanjas y Excavaciones a Nivel del Empleador   Departamento de Ciencias Medioambientales y Salud Pública de la Universidad de Cincinnati</vt:lpstr>
      <vt:lpstr>Aviso de Responsabilidad</vt:lpstr>
      <vt:lpstr>Introducción</vt:lpstr>
      <vt:lpstr>Objetivos de aprendizaje</vt:lpstr>
      <vt:lpstr>Objetivos de aprendizaje </vt:lpstr>
      <vt:lpstr>Objetivos de aprendizaje </vt:lpstr>
      <vt:lpstr>Pongamos a prueba nuestro conocimiento</vt:lpstr>
      <vt:lpstr>Evaluación previa (P1)</vt:lpstr>
      <vt:lpstr>Evaluación previa (P2)</vt:lpstr>
      <vt:lpstr>Evaluación previa (P3)</vt:lpstr>
      <vt:lpstr>Evaluación previa (P4)</vt:lpstr>
      <vt:lpstr>Evaluación previa (P5)</vt:lpstr>
      <vt:lpstr>Evaluación previa (P6)</vt:lpstr>
      <vt:lpstr>Evaluación previa (P7)</vt:lpstr>
      <vt:lpstr>Evaluación previa (P8)</vt:lpstr>
      <vt:lpstr>Evaluación previa (P9)</vt:lpstr>
      <vt:lpstr>Evaluación previa (P10)</vt:lpstr>
      <vt:lpstr>Derechos del Trabajador</vt:lpstr>
      <vt:lpstr>Derechos del Trabajador</vt:lpstr>
      <vt:lpstr>Derechos del Trabajador</vt:lpstr>
      <vt:lpstr>PÓSTER GRATUITO DE OSHA DEL LUGAR DE TRABAJO  </vt:lpstr>
      <vt:lpstr>Responsabilidades del Empleador</vt:lpstr>
      <vt:lpstr>Responsabilidades del Empleador</vt:lpstr>
      <vt:lpstr>Responsabilidades del Empleador</vt:lpstr>
      <vt:lpstr>Responsabilidades del Empleador</vt:lpstr>
      <vt:lpstr>Definición </vt:lpstr>
      <vt:lpstr>Ejemplo</vt:lpstr>
      <vt:lpstr>Definición</vt:lpstr>
      <vt:lpstr>Ejemplo</vt:lpstr>
      <vt:lpstr>Definición</vt:lpstr>
      <vt:lpstr>Ejemplo </vt:lpstr>
      <vt:lpstr>Definición</vt:lpstr>
      <vt:lpstr>Sistemas de Protección</vt:lpstr>
      <vt:lpstr>Imagen</vt:lpstr>
      <vt:lpstr>Definición</vt:lpstr>
      <vt:lpstr>Definición</vt:lpstr>
      <vt:lpstr>Definición</vt:lpstr>
      <vt:lpstr>Definición</vt:lpstr>
      <vt:lpstr>Definición</vt:lpstr>
      <vt:lpstr>Definición</vt:lpstr>
      <vt:lpstr>Definición</vt:lpstr>
      <vt:lpstr>Definición</vt:lpstr>
      <vt:lpstr>Definición </vt:lpstr>
      <vt:lpstr>Definición</vt:lpstr>
      <vt:lpstr>Definición</vt:lpstr>
      <vt:lpstr>Definición</vt:lpstr>
      <vt:lpstr>Definición</vt:lpstr>
      <vt:lpstr>Definición</vt:lpstr>
      <vt:lpstr>Definición</vt:lpstr>
      <vt:lpstr>Definición</vt:lpstr>
      <vt:lpstr>Datos y Estadísticas </vt:lpstr>
      <vt:lpstr>Datos y Estadísticas </vt:lpstr>
      <vt:lpstr>Datos y Estadísticas </vt:lpstr>
      <vt:lpstr>Datos y Estadísticas </vt:lpstr>
      <vt:lpstr>Costos Directos de las lesiones laborales</vt:lpstr>
      <vt:lpstr> Costos Indirectos de las lesiones laborales</vt:lpstr>
      <vt:lpstr>Práctica: Escenario</vt:lpstr>
      <vt:lpstr>Práctica: Determine Costo Total</vt:lpstr>
      <vt:lpstr>Empezar con el Costo Total</vt:lpstr>
      <vt:lpstr>Próximo, Inversión Total</vt:lpstr>
      <vt:lpstr>Práctica</vt:lpstr>
      <vt:lpstr>Peligro, Causa, Remedio</vt:lpstr>
      <vt:lpstr>Peligro, causa, remedio</vt:lpstr>
      <vt:lpstr>Peligro, Causa, Remedio</vt:lpstr>
      <vt:lpstr>Peligro, Causa, Remedio</vt:lpstr>
      <vt:lpstr>Peligro, Causa, Remedio</vt:lpstr>
      <vt:lpstr>Peligro, Causa, Remedio</vt:lpstr>
      <vt:lpstr>Peligro, Causa, Remedio</vt:lpstr>
      <vt:lpstr>Peligro, Causa, Remedio</vt:lpstr>
      <vt:lpstr>Peligro, Causa, Remedio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Zanjas y Excavaciones a Nivel del Empleador   Departamento de Ciencias Medioambientales y Salud Pública de la Universidad de Cincinnati</dc:title>
  <dc:creator>Guzzardo, Jeffrey</dc:creator>
  <cp:lastModifiedBy>Workman, Brandon (workmabn)</cp:lastModifiedBy>
  <cp:revision>528</cp:revision>
  <dcterms:created xsi:type="dcterms:W3CDTF">2019-05-20T14:47:58Z</dcterms:created>
  <dcterms:modified xsi:type="dcterms:W3CDTF">2021-09-07T17:23:36Z</dcterms:modified>
</cp:coreProperties>
</file>