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media/image21.jpg" ContentType="image/png"/>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5787" r:id="rId2"/>
  </p:sldMasterIdLst>
  <p:notesMasterIdLst>
    <p:notesMasterId r:id="rId40"/>
  </p:notesMasterIdLst>
  <p:sldIdLst>
    <p:sldId id="717" r:id="rId3"/>
    <p:sldId id="1700" r:id="rId4"/>
    <p:sldId id="708" r:id="rId5"/>
    <p:sldId id="531" r:id="rId6"/>
    <p:sldId id="534" r:id="rId7"/>
    <p:sldId id="1706" r:id="rId8"/>
    <p:sldId id="262" r:id="rId9"/>
    <p:sldId id="1708" r:id="rId10"/>
    <p:sldId id="332" r:id="rId11"/>
    <p:sldId id="1731" r:id="rId12"/>
    <p:sldId id="1732" r:id="rId13"/>
    <p:sldId id="1733" r:id="rId14"/>
    <p:sldId id="1734" r:id="rId15"/>
    <p:sldId id="1747" r:id="rId16"/>
    <p:sldId id="1749" r:id="rId17"/>
    <p:sldId id="1750" r:id="rId18"/>
    <p:sldId id="1735" r:id="rId19"/>
    <p:sldId id="1736" r:id="rId20"/>
    <p:sldId id="1751" r:id="rId21"/>
    <p:sldId id="1738" r:id="rId22"/>
    <p:sldId id="1739" r:id="rId23"/>
    <p:sldId id="263" r:id="rId24"/>
    <p:sldId id="1740" r:id="rId25"/>
    <p:sldId id="265" r:id="rId26"/>
    <p:sldId id="267" r:id="rId27"/>
    <p:sldId id="268" r:id="rId28"/>
    <p:sldId id="269" r:id="rId29"/>
    <p:sldId id="270" r:id="rId30"/>
    <p:sldId id="1742" r:id="rId31"/>
    <p:sldId id="1748" r:id="rId32"/>
    <p:sldId id="272" r:id="rId33"/>
    <p:sldId id="273" r:id="rId34"/>
    <p:sldId id="271" r:id="rId35"/>
    <p:sldId id="1743" r:id="rId36"/>
    <p:sldId id="707" r:id="rId37"/>
    <p:sldId id="1701" r:id="rId38"/>
    <p:sldId id="1727" r:id="rId39"/>
  </p:sldIdLst>
  <p:sldSz cx="9144000" cy="6858000" type="screen4x3"/>
  <p:notesSz cx="6858000" cy="91440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852B6-CE99-4EE8-BE8C-2E025D50AE18}" v="1" dt="2024-06-10T16:04:00.977"/>
    <p1510:client id="{788C21F7-7D13-4B31-9D41-2ABEB181DFD4}" v="21" dt="2024-06-10T14:09:46.102"/>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1"/>
    <p:restoredTop sz="94431" autoAdjust="0"/>
  </p:normalViewPr>
  <p:slideViewPr>
    <p:cSldViewPr>
      <p:cViewPr varScale="1">
        <p:scale>
          <a:sx n="68" d="100"/>
          <a:sy n="68" d="100"/>
        </p:scale>
        <p:origin x="76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5" d="100"/>
          <a:sy n="75" d="100"/>
        </p:scale>
        <p:origin x="-1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e, Jennifer" userId="61a2c370-e11a-4c15-8b3b-d548eafeda1b" providerId="ADAL" clId="{0BA71179-3920-45F9-99CC-036480BE00B1}"/>
    <pc:docChg chg="modSld">
      <pc:chgData name="Rowe, Jennifer" userId="61a2c370-e11a-4c15-8b3b-d548eafeda1b" providerId="ADAL" clId="{0BA71179-3920-45F9-99CC-036480BE00B1}" dt="2024-06-11T13:43:33.060" v="1" actId="20577"/>
      <pc:docMkLst>
        <pc:docMk/>
      </pc:docMkLst>
      <pc:sldChg chg="modSp mod">
        <pc:chgData name="Rowe, Jennifer" userId="61a2c370-e11a-4c15-8b3b-d548eafeda1b" providerId="ADAL" clId="{0BA71179-3920-45F9-99CC-036480BE00B1}" dt="2024-06-11T13:43:33.060" v="1" actId="20577"/>
        <pc:sldMkLst>
          <pc:docMk/>
          <pc:sldMk cId="0" sldId="717"/>
        </pc:sldMkLst>
        <pc:spChg chg="mod">
          <ac:chgData name="Rowe, Jennifer" userId="61a2c370-e11a-4c15-8b3b-d548eafeda1b" providerId="ADAL" clId="{0BA71179-3920-45F9-99CC-036480BE00B1}" dt="2024-06-11T13:43:33.060" v="1" actId="20577"/>
          <ac:spMkLst>
            <pc:docMk/>
            <pc:sldMk cId="0" sldId="717"/>
            <ac:spMk id="9219" creationId="{E928383D-C556-4F7A-AE35-5A51842AACE4}"/>
          </ac:spMkLst>
        </pc:spChg>
      </pc:sldChg>
    </pc:docChg>
  </pc:docChgLst>
  <pc:docChgLst>
    <pc:chgData name="Rowe, Jennifer" userId="61a2c370-e11a-4c15-8b3b-d548eafeda1b" providerId="ADAL" clId="{28B852B6-CE99-4EE8-BE8C-2E025D50AE18}"/>
    <pc:docChg chg="delSld">
      <pc:chgData name="Rowe, Jennifer" userId="61a2c370-e11a-4c15-8b3b-d548eafeda1b" providerId="ADAL" clId="{28B852B6-CE99-4EE8-BE8C-2E025D50AE18}" dt="2024-06-10T16:04:55.065" v="0" actId="47"/>
      <pc:docMkLst>
        <pc:docMk/>
      </pc:docMkLst>
      <pc:sldChg chg="del">
        <pc:chgData name="Rowe, Jennifer" userId="61a2c370-e11a-4c15-8b3b-d548eafeda1b" providerId="ADAL" clId="{28B852B6-CE99-4EE8-BE8C-2E025D50AE18}" dt="2024-06-10T16:04:55.065" v="0" actId="47"/>
        <pc:sldMkLst>
          <pc:docMk/>
          <pc:sldMk cId="446592713" sldId="17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99D867-606B-4527-95EB-8F985F0C1E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A2E99999-D6D7-424F-A6F8-A709C796687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Verdana" pitchFamily="-107" charset="0"/>
                <a:ea typeface="+mn-ea"/>
                <a:cs typeface="+mn-cs"/>
              </a:defRPr>
            </a:lvl1pPr>
          </a:lstStyle>
          <a:p>
            <a:pPr>
              <a:defRPr/>
            </a:pPr>
            <a:endParaRPr lang="en-US" dirty="0"/>
          </a:p>
        </p:txBody>
      </p:sp>
      <p:sp>
        <p:nvSpPr>
          <p:cNvPr id="8196" name="Rectangle 4">
            <a:extLst>
              <a:ext uri="{FF2B5EF4-FFF2-40B4-BE49-F238E27FC236}">
                <a16:creationId xmlns:a16="http://schemas.microsoft.com/office/drawing/2014/main" id="{293100A1-EFE2-4241-9A54-83204113E9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2B6A95-6E5E-489C-8805-1FD888985E0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AFBB12C-935E-40AB-9052-B4EF15E4B36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id="{C0CE8E41-3D92-4F02-94CA-4B2F49A21A8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154DBC6-0302-4196-8623-95E42A19A2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9411CC1-2BDC-4878-B6AB-73480C1BE88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FBB2552-F1AF-4EE4-8A79-90DC60D4C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1268" name="Slide Number Placeholder 3">
            <a:extLst>
              <a:ext uri="{FF2B5EF4-FFF2-40B4-BE49-F238E27FC236}">
                <a16:creationId xmlns:a16="http://schemas.microsoft.com/office/drawing/2014/main" id="{5A8931CE-6A68-43BB-967A-A6FD1CE74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BC9C47-3F16-45DA-8EF7-B9C915CC0239}" type="slidenum">
              <a:rPr lang="en-US" altLang="en-US" smtClean="0">
                <a:solidFill>
                  <a:srgbClr val="000000"/>
                </a:solidFill>
                <a:latin typeface="Century Gothic" panose="020B0502020202020204" pitchFamily="34" charset="0"/>
                <a:cs typeface="Arial" panose="020B0604020202020204" pitchFamily="34" charset="0"/>
              </a:rPr>
              <a:pPr/>
              <a:t>2</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recommends everyone get tested at least once, all pregnant patients, anyone with multiple sexual partners, anyone sharing needles, infection with other STIs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2205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24454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die with the disease, not from the disease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90754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risk of transmission if you have HIV</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34491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doubled from 2014-2021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385474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58712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541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28294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is a swab, hepatitis is a blood test</a:t>
            </a:r>
          </a:p>
          <a:p>
            <a:r>
              <a:rPr lang="en-US" dirty="0"/>
              <a:t>Universal testing for hepatitis started Jan 2024</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2249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332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BE785F9-15B5-464E-AAF7-4BAB43E56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11FBD2E-0B58-486A-B5CF-DB26ED15B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id="{EB5B1B5A-1F84-4235-9921-B08BB7AF4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9C58DE5A-C494-4410-B4FF-045922C64945}" type="slidenum">
              <a:rPr lang="en-US" altLang="en-US">
                <a:solidFill>
                  <a:srgbClr val="000000"/>
                </a:solidFill>
              </a:rPr>
              <a:pPr/>
              <a:t>3</a:t>
            </a:fld>
            <a:endParaRPr lang="en-US"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545894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135" name="Google Shape;13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entury Gothic"/>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1200"/>
                <a:buFont typeface="Century Gothic"/>
                <a:buNone/>
                <a:tabLst/>
                <a:defRPr/>
              </a:pPr>
              <a:t>22</a:t>
            </a:fld>
            <a:endParaRPr kumimoji="0"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424765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24</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25</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26</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27</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28</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080461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31</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7420F78-3119-468E-97ED-CE0D65FABDB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BC8F1CD5-82A6-45E7-980F-9632E0E972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3316" name="Slide Number Placeholder 3">
            <a:extLst>
              <a:ext uri="{FF2B5EF4-FFF2-40B4-BE49-F238E27FC236}">
                <a16:creationId xmlns:a16="http://schemas.microsoft.com/office/drawing/2014/main" id="{F76B0CB3-4E5C-422C-A50A-E5CE5C014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7D3240-B262-4C00-A9EF-4F0D58B5614B}" type="slidenum">
              <a:rPr lang="en-US" altLang="en-US" smtClean="0">
                <a:solidFill>
                  <a:srgbClr val="000000"/>
                </a:solidFill>
                <a:latin typeface="Century Gothic" panose="020B0502020202020204" pitchFamily="34" charset="0"/>
                <a:cs typeface="Arial" panose="020B0604020202020204" pitchFamily="34" charset="0"/>
              </a:rPr>
              <a:pPr/>
              <a:t>4</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32</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33</a:t>
            </a:fld>
            <a:endParaRPr sz="1200" b="0" i="0" u="none" strike="noStrike" cap="none" dirty="0">
              <a:solidFill>
                <a:srgbClr val="000000"/>
              </a:solidFill>
              <a:latin typeface="Verdana"/>
              <a:ea typeface="Verdana"/>
              <a:cs typeface="Verdana"/>
              <a:sym typeface="Verdan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171655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707A403-0105-4364-97E0-982ABEB002D4}"/>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D839619-1F9E-40FD-BB45-5DABE445B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73732" name="Slide Number Placeholder 3">
            <a:extLst>
              <a:ext uri="{FF2B5EF4-FFF2-40B4-BE49-F238E27FC236}">
                <a16:creationId xmlns:a16="http://schemas.microsoft.com/office/drawing/2014/main" id="{950491A8-FFD2-47CF-BB89-15C0C577CF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610" indent="-294465">
              <a:defRPr>
                <a:solidFill>
                  <a:schemeClr val="tx1"/>
                </a:solidFill>
                <a:latin typeface="Verdana" panose="020B0604030504040204" pitchFamily="34" charset="0"/>
                <a:ea typeface="MS PGothic" panose="020B0600070205080204" pitchFamily="34" charset="-128"/>
              </a:defRPr>
            </a:lvl2pPr>
            <a:lvl3pPr marL="1177862" indent="-235572">
              <a:defRPr>
                <a:solidFill>
                  <a:schemeClr val="tx1"/>
                </a:solidFill>
                <a:latin typeface="Verdana" panose="020B0604030504040204" pitchFamily="34" charset="0"/>
                <a:ea typeface="MS PGothic" panose="020B0600070205080204" pitchFamily="34" charset="-128"/>
              </a:defRPr>
            </a:lvl3pPr>
            <a:lvl4pPr marL="1649006" indent="-235572">
              <a:defRPr>
                <a:solidFill>
                  <a:schemeClr val="tx1"/>
                </a:solidFill>
                <a:latin typeface="Verdana" panose="020B0604030504040204" pitchFamily="34" charset="0"/>
                <a:ea typeface="MS PGothic" panose="020B0600070205080204" pitchFamily="34" charset="-128"/>
              </a:defRPr>
            </a:lvl4pPr>
            <a:lvl5pPr marL="2120151" indent="-235572">
              <a:defRPr>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42289" rtl="0" eaLnBrk="1" fontAlgn="base" latinLnBrk="0" hangingPunct="1">
              <a:lnSpc>
                <a:spcPct val="100000"/>
              </a:lnSpc>
              <a:spcBef>
                <a:spcPct val="0"/>
              </a:spcBef>
              <a:spcAft>
                <a:spcPct val="0"/>
              </a:spcAft>
              <a:buClrTx/>
              <a:buSzTx/>
              <a:buFontTx/>
              <a:buNone/>
              <a:tabLst/>
              <a:defRPr/>
            </a:pPr>
            <a:fld id="{C3851816-46A2-4533-8D23-3B58BBAAB49A}" type="slidenum">
              <a:rPr kumimoji="0" lang="en-US" altLang="en-US" sz="12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42289"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07EFD4-3C62-4600-AE89-CA51165B84D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D941D8-4C01-4BB3-A1FA-5B6126C9E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5364" name="Slide Number Placeholder 3">
            <a:extLst>
              <a:ext uri="{FF2B5EF4-FFF2-40B4-BE49-F238E27FC236}">
                <a16:creationId xmlns:a16="http://schemas.microsoft.com/office/drawing/2014/main" id="{1D91317B-0D31-4B62-93F6-8F1481D8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5CD036-7805-4B9B-9A67-B1CB051F8D83}" type="slidenum">
              <a:rPr lang="en-US" altLang="en-US" smtClean="0">
                <a:solidFill>
                  <a:srgbClr val="000000"/>
                </a:solidFill>
                <a:latin typeface="Century Gothic" panose="020B0502020202020204" pitchFamily="34" charset="0"/>
                <a:cs typeface="Arial" panose="020B0604020202020204" pitchFamily="34" charset="0"/>
              </a:rPr>
              <a:pPr/>
              <a:t>5</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7123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128" name="Google Shape;12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entury Gothic"/>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1200"/>
                <a:buFont typeface="Century Gothic"/>
                <a:buNone/>
                <a:tabLst/>
                <a:defRPr/>
              </a:pPr>
              <a:t>7</a:t>
            </a:fld>
            <a:endParaRPr kumimoji="0"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BF6073-3355-46E1-AC8D-A48C7BAACF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051B61E-0635-490D-8A74-4FFD8EC16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9460" name="Slide Number Placeholder 3">
            <a:extLst>
              <a:ext uri="{FF2B5EF4-FFF2-40B4-BE49-F238E27FC236}">
                <a16:creationId xmlns:a16="http://schemas.microsoft.com/office/drawing/2014/main" id="{52865BD6-1574-4AFF-A3DB-8B02DF3F0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024165-3870-454E-9E6D-7C0187719F07}"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89820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as a program to test for HIV- provide education, screening and linkage to care</a:t>
            </a:r>
          </a:p>
          <a:p>
            <a:r>
              <a:rPr lang="en-US" dirty="0"/>
              <a:t>Expanded over the years to include testing for hepatitis, other STIs, more recently SUD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20136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semen, vaginal fluids, anal fluids, breastmilk (not in urine or sweat- can’t get it from touching)</a:t>
            </a:r>
          </a:p>
          <a:p>
            <a:r>
              <a:rPr lang="en-US" dirty="0"/>
              <a:t>CD4 T cells preferentially affected- direct destruction, cleared by other cells</a:t>
            </a:r>
          </a:p>
          <a:p>
            <a:r>
              <a:rPr lang="en-US" dirty="0"/>
              <a:t>Reverse transcriptase- RNA to DNA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63758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6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646C7-3E35-4CD8-8AA2-B33ECB8FD1A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53AC099C-0B8B-4459-AB61-952CFE25893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FA6A94FC-4FDC-4292-B8F8-328E6958A8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DCE65E-3015-40B6-9289-30AA94678CE2}" type="slidenum">
              <a:rPr lang="en-US" altLang="en-US"/>
              <a:pPr>
                <a:defRPr/>
              </a:pPr>
              <a:t>‹#›</a:t>
            </a:fld>
            <a:endParaRPr lang="en-US" altLang="en-US" dirty="0"/>
          </a:p>
        </p:txBody>
      </p:sp>
    </p:spTree>
    <p:extLst>
      <p:ext uri="{BB962C8B-B14F-4D97-AF65-F5344CB8AC3E}">
        <p14:creationId xmlns:p14="http://schemas.microsoft.com/office/powerpoint/2010/main" val="129687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812A0-085F-457F-8C6D-3A71123D366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BBD2D961-DFB1-44DD-8DEB-44F5D8737D3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22AFA949-001D-4114-9C8D-91966AAB014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D94C1D-8D8F-44CF-A67B-D1BA562DF5B6}" type="slidenum">
              <a:rPr lang="en-US" altLang="en-US"/>
              <a:pPr>
                <a:defRPr/>
              </a:pPr>
              <a:t>‹#›</a:t>
            </a:fld>
            <a:endParaRPr lang="en-US" altLang="en-US" dirty="0"/>
          </a:p>
        </p:txBody>
      </p:sp>
    </p:spTree>
    <p:extLst>
      <p:ext uri="{BB962C8B-B14F-4D97-AF65-F5344CB8AC3E}">
        <p14:creationId xmlns:p14="http://schemas.microsoft.com/office/powerpoint/2010/main" val="16852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5470EAC9-8E47-45EB-8451-997F1809DE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5BED656-EBA0-41E0-AAB9-D467B12A4E6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C05D3B01-F1A1-4689-AF6A-5E294B59F1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78C4F9-D60E-4470-A6D6-1A33AF63CB96}" type="slidenum">
              <a:rPr lang="en-US" altLang="en-US"/>
              <a:pPr>
                <a:defRPr/>
              </a:pPr>
              <a:t>‹#›</a:t>
            </a:fld>
            <a:endParaRPr lang="en-US" altLang="en-US" dirty="0"/>
          </a:p>
        </p:txBody>
      </p:sp>
    </p:spTree>
    <p:extLst>
      <p:ext uri="{BB962C8B-B14F-4D97-AF65-F5344CB8AC3E}">
        <p14:creationId xmlns:p14="http://schemas.microsoft.com/office/powerpoint/2010/main" val="36227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5348B-9D0A-4C0C-BC20-6D17674EC59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4" name="Footer Placeholder 5">
            <a:extLst>
              <a:ext uri="{FF2B5EF4-FFF2-40B4-BE49-F238E27FC236}">
                <a16:creationId xmlns:a16="http://schemas.microsoft.com/office/drawing/2014/main" id="{C06BBB5C-C5E3-4781-997B-A61E84D452F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Slide Number Placeholder 6">
            <a:extLst>
              <a:ext uri="{FF2B5EF4-FFF2-40B4-BE49-F238E27FC236}">
                <a16:creationId xmlns:a16="http://schemas.microsoft.com/office/drawing/2014/main" id="{DBBDA537-EF05-4BE2-B464-71FC97F47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921FB-23E9-43EA-842E-0EE6294034B5}" type="slidenum">
              <a:rPr lang="en-US" altLang="en-US"/>
              <a:pPr>
                <a:defRPr/>
              </a:pPr>
              <a:t>‹#›</a:t>
            </a:fld>
            <a:endParaRPr lang="en-US" altLang="en-US" dirty="0"/>
          </a:p>
        </p:txBody>
      </p:sp>
    </p:spTree>
    <p:extLst>
      <p:ext uri="{BB962C8B-B14F-4D97-AF65-F5344CB8AC3E}">
        <p14:creationId xmlns:p14="http://schemas.microsoft.com/office/powerpoint/2010/main" val="202931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Verdana"/>
              <a:buNone/>
              <a:defRPr/>
            </a:lvl6pPr>
            <a:lvl7pPr lvl="6" algn="ctr">
              <a:spcBef>
                <a:spcPts val="400"/>
              </a:spcBef>
              <a:spcAft>
                <a:spcPts val="0"/>
              </a:spcAft>
              <a:buClr>
                <a:schemeClr val="dk1"/>
              </a:buClr>
              <a:buSzPts val="2000"/>
              <a:buFont typeface="Verdana"/>
              <a:buNone/>
              <a:defRPr/>
            </a:lvl7pPr>
            <a:lvl8pPr lvl="7" algn="ctr">
              <a:spcBef>
                <a:spcPts val="400"/>
              </a:spcBef>
              <a:spcAft>
                <a:spcPts val="0"/>
              </a:spcAft>
              <a:buClr>
                <a:schemeClr val="dk1"/>
              </a:buClr>
              <a:buSzPts val="2000"/>
              <a:buFont typeface="Verdana"/>
              <a:buNone/>
              <a:defRPr/>
            </a:lvl8pPr>
            <a:lvl9pPr lvl="8" algn="ctr">
              <a:spcBef>
                <a:spcPts val="400"/>
              </a:spcBef>
              <a:spcAft>
                <a:spcPts val="0"/>
              </a:spcAft>
              <a:buClr>
                <a:schemeClr val="dk1"/>
              </a:buClr>
              <a:buSzPts val="2000"/>
              <a:buFont typeface="Verdana"/>
              <a:buNone/>
              <a:defRPr/>
            </a:lvl9pPr>
          </a:lstStyle>
          <a:p>
            <a:endParaRPr/>
          </a:p>
        </p:txBody>
      </p:sp>
    </p:spTree>
    <p:extLst>
      <p:ext uri="{BB962C8B-B14F-4D97-AF65-F5344CB8AC3E}">
        <p14:creationId xmlns:p14="http://schemas.microsoft.com/office/powerpoint/2010/main" val="292751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404726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31"/>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25824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Verdana"/>
              <a:buNone/>
              <a:defRPr sz="1400"/>
            </a:lvl6pPr>
            <a:lvl7pPr marL="3200400" lvl="6" indent="-228600" algn="l">
              <a:spcBef>
                <a:spcPts val="280"/>
              </a:spcBef>
              <a:spcAft>
                <a:spcPts val="0"/>
              </a:spcAft>
              <a:buClr>
                <a:schemeClr val="dk1"/>
              </a:buClr>
              <a:buSzPts val="1400"/>
              <a:buFont typeface="Verdana"/>
              <a:buNone/>
              <a:defRPr sz="1400"/>
            </a:lvl7pPr>
            <a:lvl8pPr marL="3657600" lvl="7" indent="-228600" algn="l">
              <a:spcBef>
                <a:spcPts val="280"/>
              </a:spcBef>
              <a:spcAft>
                <a:spcPts val="0"/>
              </a:spcAft>
              <a:buClr>
                <a:schemeClr val="dk1"/>
              </a:buClr>
              <a:buSzPts val="1400"/>
              <a:buFont typeface="Verdana"/>
              <a:buNone/>
              <a:defRPr sz="1400"/>
            </a:lvl8pPr>
            <a:lvl9pPr marL="4114800" lvl="8" indent="-228600" algn="l">
              <a:spcBef>
                <a:spcPts val="280"/>
              </a:spcBef>
              <a:spcAft>
                <a:spcPts val="0"/>
              </a:spcAft>
              <a:buClr>
                <a:schemeClr val="dk1"/>
              </a:buClr>
              <a:buSzPts val="1400"/>
              <a:buFont typeface="Verdana"/>
              <a:buNone/>
              <a:defRPr sz="1400"/>
            </a:lvl9pPr>
          </a:lstStyle>
          <a:p>
            <a:endParaRPr/>
          </a:p>
        </p:txBody>
      </p:sp>
    </p:spTree>
    <p:extLst>
      <p:ext uri="{BB962C8B-B14F-4D97-AF65-F5344CB8AC3E}">
        <p14:creationId xmlns:p14="http://schemas.microsoft.com/office/powerpoint/2010/main" val="6942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4"/>
        <p:cNvGrpSpPr/>
        <p:nvPr/>
      </p:nvGrpSpPr>
      <p:grpSpPr>
        <a:xfrm>
          <a:off x="0" y="0"/>
          <a:ext cx="0" cy="0"/>
          <a:chOff x="0" y="0"/>
          <a:chExt cx="0" cy="0"/>
        </a:xfrm>
      </p:grpSpPr>
      <p:sp>
        <p:nvSpPr>
          <p:cNvPr id="25" name="Google Shape;25;p33"/>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Verdana"/>
              <a:buChar char="»"/>
              <a:defRPr sz="1800"/>
            </a:lvl6pPr>
            <a:lvl7pPr marL="3200400" lvl="6" indent="-342900" algn="l">
              <a:spcBef>
                <a:spcPts val="360"/>
              </a:spcBef>
              <a:spcAft>
                <a:spcPts val="0"/>
              </a:spcAft>
              <a:buClr>
                <a:schemeClr val="dk1"/>
              </a:buClr>
              <a:buSzPts val="1800"/>
              <a:buFont typeface="Verdana"/>
              <a:buChar char="»"/>
              <a:defRPr sz="1800"/>
            </a:lvl7pPr>
            <a:lvl8pPr marL="3657600" lvl="7" indent="-342900" algn="l">
              <a:spcBef>
                <a:spcPts val="360"/>
              </a:spcBef>
              <a:spcAft>
                <a:spcPts val="0"/>
              </a:spcAft>
              <a:buClr>
                <a:schemeClr val="dk1"/>
              </a:buClr>
              <a:buSzPts val="1800"/>
              <a:buFont typeface="Verdana"/>
              <a:buChar char="»"/>
              <a:defRPr sz="1800"/>
            </a:lvl8pPr>
            <a:lvl9pPr marL="4114800" lvl="8" indent="-342900" algn="l">
              <a:spcBef>
                <a:spcPts val="360"/>
              </a:spcBef>
              <a:spcAft>
                <a:spcPts val="0"/>
              </a:spcAft>
              <a:buClr>
                <a:schemeClr val="dk1"/>
              </a:buClr>
              <a:buSzPts val="1800"/>
              <a:buFont typeface="Verdana"/>
              <a:buChar char="»"/>
              <a:defRPr sz="1800"/>
            </a:lvl9pPr>
          </a:lstStyle>
          <a:p>
            <a:endParaRPr/>
          </a:p>
        </p:txBody>
      </p:sp>
      <p:sp>
        <p:nvSpPr>
          <p:cNvPr id="27" name="Google Shape;27;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Verdana"/>
              <a:buChar char="»"/>
              <a:defRPr sz="1800"/>
            </a:lvl6pPr>
            <a:lvl7pPr marL="3200400" lvl="6" indent="-342900" algn="l">
              <a:spcBef>
                <a:spcPts val="360"/>
              </a:spcBef>
              <a:spcAft>
                <a:spcPts val="0"/>
              </a:spcAft>
              <a:buClr>
                <a:schemeClr val="dk1"/>
              </a:buClr>
              <a:buSzPts val="1800"/>
              <a:buFont typeface="Verdana"/>
              <a:buChar char="»"/>
              <a:defRPr sz="1800"/>
            </a:lvl7pPr>
            <a:lvl8pPr marL="3657600" lvl="7" indent="-342900" algn="l">
              <a:spcBef>
                <a:spcPts val="360"/>
              </a:spcBef>
              <a:spcAft>
                <a:spcPts val="0"/>
              </a:spcAft>
              <a:buClr>
                <a:schemeClr val="dk1"/>
              </a:buClr>
              <a:buSzPts val="1800"/>
              <a:buFont typeface="Verdana"/>
              <a:buChar char="»"/>
              <a:defRPr sz="1800"/>
            </a:lvl8pPr>
            <a:lvl9pPr marL="4114800" lvl="8" indent="-342900" algn="l">
              <a:spcBef>
                <a:spcPts val="360"/>
              </a:spcBef>
              <a:spcAft>
                <a:spcPts val="0"/>
              </a:spcAft>
              <a:buClr>
                <a:schemeClr val="dk1"/>
              </a:buClr>
              <a:buSzPts val="1800"/>
              <a:buFont typeface="Verdana"/>
              <a:buChar char="»"/>
              <a:defRPr sz="1800"/>
            </a:lvl9pPr>
          </a:lstStyle>
          <a:p>
            <a:endParaRPr/>
          </a:p>
        </p:txBody>
      </p:sp>
      <p:sp>
        <p:nvSpPr>
          <p:cNvPr id="28" name="Google Shape;28;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29" name="Google Shape;29;p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30" name="Google Shape;30;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Verdana"/>
                <a:ea typeface="Verdana"/>
                <a:cs typeface="Verdana"/>
                <a:sym typeface="Verdana"/>
              </a:defRPr>
            </a:lvl1pPr>
            <a:lvl2pPr marL="0" marR="0" lvl="1" indent="0" algn="l" rtl="0">
              <a:spcBef>
                <a:spcPts val="0"/>
              </a:spcBef>
              <a:spcAft>
                <a:spcPts val="0"/>
              </a:spcAft>
              <a:buNone/>
              <a:defRPr sz="1800">
                <a:solidFill>
                  <a:schemeClr val="dk1"/>
                </a:solidFill>
                <a:latin typeface="Verdana"/>
                <a:ea typeface="Verdana"/>
                <a:cs typeface="Verdana"/>
                <a:sym typeface="Verdana"/>
              </a:defRPr>
            </a:lvl2pPr>
            <a:lvl3pPr marL="0" marR="0" lvl="2" indent="0" algn="l" rtl="0">
              <a:spcBef>
                <a:spcPts val="0"/>
              </a:spcBef>
              <a:spcAft>
                <a:spcPts val="0"/>
              </a:spcAft>
              <a:buNone/>
              <a:defRPr sz="1800">
                <a:solidFill>
                  <a:schemeClr val="dk1"/>
                </a:solidFill>
                <a:latin typeface="Verdana"/>
                <a:ea typeface="Verdana"/>
                <a:cs typeface="Verdana"/>
                <a:sym typeface="Verdana"/>
              </a:defRPr>
            </a:lvl3pPr>
            <a:lvl4pPr marL="0" marR="0" lvl="3" indent="0" algn="l" rtl="0">
              <a:spcBef>
                <a:spcPts val="0"/>
              </a:spcBef>
              <a:spcAft>
                <a:spcPts val="0"/>
              </a:spcAft>
              <a:buNone/>
              <a:defRPr sz="1800">
                <a:solidFill>
                  <a:schemeClr val="dk1"/>
                </a:solidFill>
                <a:latin typeface="Verdana"/>
                <a:ea typeface="Verdana"/>
                <a:cs typeface="Verdana"/>
                <a:sym typeface="Verdana"/>
              </a:defRPr>
            </a:lvl4pPr>
            <a:lvl5pPr marL="0" marR="0" lvl="4" indent="0" algn="l" rtl="0">
              <a:spcBef>
                <a:spcPts val="0"/>
              </a:spcBef>
              <a:spcAft>
                <a:spcPts val="0"/>
              </a:spcAft>
              <a:buNone/>
              <a:defRPr sz="1800">
                <a:solidFill>
                  <a:schemeClr val="dk1"/>
                </a:solidFill>
                <a:latin typeface="Verdana"/>
                <a:ea typeface="Verdana"/>
                <a:cs typeface="Verdana"/>
                <a:sym typeface="Verdana"/>
              </a:defRPr>
            </a:lvl5pPr>
            <a:lvl6pPr marL="0" marR="0" lvl="5" indent="0" algn="l" rtl="0">
              <a:spcBef>
                <a:spcPts val="0"/>
              </a:spcBef>
              <a:spcAft>
                <a:spcPts val="0"/>
              </a:spcAft>
              <a:buNone/>
              <a:defRPr sz="1800">
                <a:solidFill>
                  <a:schemeClr val="dk1"/>
                </a:solidFill>
                <a:latin typeface="Verdana"/>
                <a:ea typeface="Verdana"/>
                <a:cs typeface="Verdana"/>
                <a:sym typeface="Verdana"/>
              </a:defRPr>
            </a:lvl6pPr>
            <a:lvl7pPr marL="0" marR="0" lvl="6" indent="0" algn="l" rtl="0">
              <a:spcBef>
                <a:spcPts val="0"/>
              </a:spcBef>
              <a:spcAft>
                <a:spcPts val="0"/>
              </a:spcAft>
              <a:buNone/>
              <a:defRPr sz="1800">
                <a:solidFill>
                  <a:schemeClr val="dk1"/>
                </a:solidFill>
                <a:latin typeface="Verdana"/>
                <a:ea typeface="Verdana"/>
                <a:cs typeface="Verdana"/>
                <a:sym typeface="Verdana"/>
              </a:defRPr>
            </a:lvl7pPr>
            <a:lvl8pPr marL="0" marR="0" lvl="7" indent="0" algn="l" rtl="0">
              <a:spcBef>
                <a:spcPts val="0"/>
              </a:spcBef>
              <a:spcAft>
                <a:spcPts val="0"/>
              </a:spcAft>
              <a:buNone/>
              <a:defRPr sz="1800">
                <a:solidFill>
                  <a:schemeClr val="dk1"/>
                </a:solidFill>
                <a:latin typeface="Verdana"/>
                <a:ea typeface="Verdana"/>
                <a:cs typeface="Verdana"/>
                <a:sym typeface="Verdana"/>
              </a:defRPr>
            </a:lvl8pPr>
            <a:lvl9pPr marL="0" marR="0" lvl="8" indent="0" algn="l" rtl="0">
              <a:spcBef>
                <a:spcPts val="0"/>
              </a:spcBef>
              <a:spcAft>
                <a:spcPts val="0"/>
              </a:spcAft>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57317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Verdana"/>
              <a:buNone/>
              <a:defRPr sz="1600" b="1"/>
            </a:lvl6pPr>
            <a:lvl7pPr marL="3200400" lvl="6" indent="-228600" algn="l">
              <a:spcBef>
                <a:spcPts val="320"/>
              </a:spcBef>
              <a:spcAft>
                <a:spcPts val="0"/>
              </a:spcAft>
              <a:buClr>
                <a:schemeClr val="dk1"/>
              </a:buClr>
              <a:buSzPts val="1600"/>
              <a:buFont typeface="Verdana"/>
              <a:buNone/>
              <a:defRPr sz="1600" b="1"/>
            </a:lvl7pPr>
            <a:lvl8pPr marL="3657600" lvl="7" indent="-228600" algn="l">
              <a:spcBef>
                <a:spcPts val="320"/>
              </a:spcBef>
              <a:spcAft>
                <a:spcPts val="0"/>
              </a:spcAft>
              <a:buClr>
                <a:schemeClr val="dk1"/>
              </a:buClr>
              <a:buSzPts val="1600"/>
              <a:buFont typeface="Verdana"/>
              <a:buNone/>
              <a:defRPr sz="1600" b="1"/>
            </a:lvl8pPr>
            <a:lvl9pPr marL="4114800" lvl="8" indent="-228600" algn="l">
              <a:spcBef>
                <a:spcPts val="320"/>
              </a:spcBef>
              <a:spcAft>
                <a:spcPts val="0"/>
              </a:spcAft>
              <a:buClr>
                <a:schemeClr val="dk1"/>
              </a:buClr>
              <a:buSzPts val="1600"/>
              <a:buFont typeface="Verdana"/>
              <a:buNone/>
              <a:defRPr sz="1600" b="1"/>
            </a:lvl9pPr>
          </a:lstStyle>
          <a:p>
            <a:endParaRPr/>
          </a:p>
        </p:txBody>
      </p:sp>
      <p:sp>
        <p:nvSpPr>
          <p:cNvPr id="34" name="Google Shape;34;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Verdana"/>
              <a:buChar char="»"/>
              <a:defRPr sz="1600"/>
            </a:lvl6pPr>
            <a:lvl7pPr marL="3200400" lvl="6" indent="-330200" algn="l">
              <a:spcBef>
                <a:spcPts val="320"/>
              </a:spcBef>
              <a:spcAft>
                <a:spcPts val="0"/>
              </a:spcAft>
              <a:buClr>
                <a:schemeClr val="dk1"/>
              </a:buClr>
              <a:buSzPts val="1600"/>
              <a:buFont typeface="Verdana"/>
              <a:buChar char="»"/>
              <a:defRPr sz="1600"/>
            </a:lvl7pPr>
            <a:lvl8pPr marL="3657600" lvl="7" indent="-330200" algn="l">
              <a:spcBef>
                <a:spcPts val="320"/>
              </a:spcBef>
              <a:spcAft>
                <a:spcPts val="0"/>
              </a:spcAft>
              <a:buClr>
                <a:schemeClr val="dk1"/>
              </a:buClr>
              <a:buSzPts val="1600"/>
              <a:buFont typeface="Verdana"/>
              <a:buChar char="»"/>
              <a:defRPr sz="1600"/>
            </a:lvl8pPr>
            <a:lvl9pPr marL="4114800" lvl="8" indent="-330200" algn="l">
              <a:spcBef>
                <a:spcPts val="320"/>
              </a:spcBef>
              <a:spcAft>
                <a:spcPts val="0"/>
              </a:spcAft>
              <a:buClr>
                <a:schemeClr val="dk1"/>
              </a:buClr>
              <a:buSzPts val="1600"/>
              <a:buFont typeface="Verdana"/>
              <a:buChar char="»"/>
              <a:defRPr sz="1600"/>
            </a:lvl9pPr>
          </a:lstStyle>
          <a:p>
            <a:endParaRPr/>
          </a:p>
        </p:txBody>
      </p:sp>
      <p:sp>
        <p:nvSpPr>
          <p:cNvPr id="35" name="Google Shape;35;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Verdana"/>
              <a:buNone/>
              <a:defRPr sz="1600" b="1"/>
            </a:lvl6pPr>
            <a:lvl7pPr marL="3200400" lvl="6" indent="-228600" algn="l">
              <a:spcBef>
                <a:spcPts val="320"/>
              </a:spcBef>
              <a:spcAft>
                <a:spcPts val="0"/>
              </a:spcAft>
              <a:buClr>
                <a:schemeClr val="dk1"/>
              </a:buClr>
              <a:buSzPts val="1600"/>
              <a:buFont typeface="Verdana"/>
              <a:buNone/>
              <a:defRPr sz="1600" b="1"/>
            </a:lvl7pPr>
            <a:lvl8pPr marL="3657600" lvl="7" indent="-228600" algn="l">
              <a:spcBef>
                <a:spcPts val="320"/>
              </a:spcBef>
              <a:spcAft>
                <a:spcPts val="0"/>
              </a:spcAft>
              <a:buClr>
                <a:schemeClr val="dk1"/>
              </a:buClr>
              <a:buSzPts val="1600"/>
              <a:buFont typeface="Verdana"/>
              <a:buNone/>
              <a:defRPr sz="1600" b="1"/>
            </a:lvl8pPr>
            <a:lvl9pPr marL="4114800" lvl="8" indent="-228600" algn="l">
              <a:spcBef>
                <a:spcPts val="320"/>
              </a:spcBef>
              <a:spcAft>
                <a:spcPts val="0"/>
              </a:spcAft>
              <a:buClr>
                <a:schemeClr val="dk1"/>
              </a:buClr>
              <a:buSzPts val="1600"/>
              <a:buFont typeface="Verdana"/>
              <a:buNone/>
              <a:defRPr sz="1600" b="1"/>
            </a:lvl9pPr>
          </a:lstStyle>
          <a:p>
            <a:endParaRPr/>
          </a:p>
        </p:txBody>
      </p:sp>
      <p:sp>
        <p:nvSpPr>
          <p:cNvPr id="36" name="Google Shape;36;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Verdana"/>
              <a:buChar char="»"/>
              <a:defRPr sz="1600"/>
            </a:lvl6pPr>
            <a:lvl7pPr marL="3200400" lvl="6" indent="-330200" algn="l">
              <a:spcBef>
                <a:spcPts val="320"/>
              </a:spcBef>
              <a:spcAft>
                <a:spcPts val="0"/>
              </a:spcAft>
              <a:buClr>
                <a:schemeClr val="dk1"/>
              </a:buClr>
              <a:buSzPts val="1600"/>
              <a:buFont typeface="Verdana"/>
              <a:buChar char="»"/>
              <a:defRPr sz="1600"/>
            </a:lvl7pPr>
            <a:lvl8pPr marL="3657600" lvl="7" indent="-330200" algn="l">
              <a:spcBef>
                <a:spcPts val="320"/>
              </a:spcBef>
              <a:spcAft>
                <a:spcPts val="0"/>
              </a:spcAft>
              <a:buClr>
                <a:schemeClr val="dk1"/>
              </a:buClr>
              <a:buSzPts val="1600"/>
              <a:buFont typeface="Verdana"/>
              <a:buChar char="»"/>
              <a:defRPr sz="1600"/>
            </a:lvl8pPr>
            <a:lvl9pPr marL="4114800" lvl="8" indent="-330200" algn="l">
              <a:spcBef>
                <a:spcPts val="320"/>
              </a:spcBef>
              <a:spcAft>
                <a:spcPts val="0"/>
              </a:spcAft>
              <a:buClr>
                <a:schemeClr val="dk1"/>
              </a:buClr>
              <a:buSzPts val="1600"/>
              <a:buFont typeface="Verdana"/>
              <a:buChar char="»"/>
              <a:defRPr sz="1600"/>
            </a:lvl9pPr>
          </a:lstStyle>
          <a:p>
            <a:endParaRPr/>
          </a:p>
        </p:txBody>
      </p:sp>
      <p:sp>
        <p:nvSpPr>
          <p:cNvPr id="37" name="Google Shape;37;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38" name="Google Shape;38;p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39" name="Google Shape;39;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Verdana"/>
                <a:ea typeface="Verdana"/>
                <a:cs typeface="Verdana"/>
                <a:sym typeface="Verdana"/>
              </a:defRPr>
            </a:lvl1pPr>
            <a:lvl2pPr marL="0" marR="0" lvl="1" indent="0" algn="l" rtl="0">
              <a:spcBef>
                <a:spcPts val="0"/>
              </a:spcBef>
              <a:spcAft>
                <a:spcPts val="0"/>
              </a:spcAft>
              <a:buNone/>
              <a:defRPr sz="1800">
                <a:solidFill>
                  <a:schemeClr val="dk1"/>
                </a:solidFill>
                <a:latin typeface="Verdana"/>
                <a:ea typeface="Verdana"/>
                <a:cs typeface="Verdana"/>
                <a:sym typeface="Verdana"/>
              </a:defRPr>
            </a:lvl2pPr>
            <a:lvl3pPr marL="0" marR="0" lvl="2" indent="0" algn="l" rtl="0">
              <a:spcBef>
                <a:spcPts val="0"/>
              </a:spcBef>
              <a:spcAft>
                <a:spcPts val="0"/>
              </a:spcAft>
              <a:buNone/>
              <a:defRPr sz="1800">
                <a:solidFill>
                  <a:schemeClr val="dk1"/>
                </a:solidFill>
                <a:latin typeface="Verdana"/>
                <a:ea typeface="Verdana"/>
                <a:cs typeface="Verdana"/>
                <a:sym typeface="Verdana"/>
              </a:defRPr>
            </a:lvl3pPr>
            <a:lvl4pPr marL="0" marR="0" lvl="3" indent="0" algn="l" rtl="0">
              <a:spcBef>
                <a:spcPts val="0"/>
              </a:spcBef>
              <a:spcAft>
                <a:spcPts val="0"/>
              </a:spcAft>
              <a:buNone/>
              <a:defRPr sz="1800">
                <a:solidFill>
                  <a:schemeClr val="dk1"/>
                </a:solidFill>
                <a:latin typeface="Verdana"/>
                <a:ea typeface="Verdana"/>
                <a:cs typeface="Verdana"/>
                <a:sym typeface="Verdana"/>
              </a:defRPr>
            </a:lvl4pPr>
            <a:lvl5pPr marL="0" marR="0" lvl="4" indent="0" algn="l" rtl="0">
              <a:spcBef>
                <a:spcPts val="0"/>
              </a:spcBef>
              <a:spcAft>
                <a:spcPts val="0"/>
              </a:spcAft>
              <a:buNone/>
              <a:defRPr sz="1800">
                <a:solidFill>
                  <a:schemeClr val="dk1"/>
                </a:solidFill>
                <a:latin typeface="Verdana"/>
                <a:ea typeface="Verdana"/>
                <a:cs typeface="Verdana"/>
                <a:sym typeface="Verdana"/>
              </a:defRPr>
            </a:lvl5pPr>
            <a:lvl6pPr marL="0" marR="0" lvl="5" indent="0" algn="l" rtl="0">
              <a:spcBef>
                <a:spcPts val="0"/>
              </a:spcBef>
              <a:spcAft>
                <a:spcPts val="0"/>
              </a:spcAft>
              <a:buNone/>
              <a:defRPr sz="1800">
                <a:solidFill>
                  <a:schemeClr val="dk1"/>
                </a:solidFill>
                <a:latin typeface="Verdana"/>
                <a:ea typeface="Verdana"/>
                <a:cs typeface="Verdana"/>
                <a:sym typeface="Verdana"/>
              </a:defRPr>
            </a:lvl6pPr>
            <a:lvl7pPr marL="0" marR="0" lvl="6" indent="0" algn="l" rtl="0">
              <a:spcBef>
                <a:spcPts val="0"/>
              </a:spcBef>
              <a:spcAft>
                <a:spcPts val="0"/>
              </a:spcAft>
              <a:buNone/>
              <a:defRPr sz="1800">
                <a:solidFill>
                  <a:schemeClr val="dk1"/>
                </a:solidFill>
                <a:latin typeface="Verdana"/>
                <a:ea typeface="Verdana"/>
                <a:cs typeface="Verdana"/>
                <a:sym typeface="Verdana"/>
              </a:defRPr>
            </a:lvl7pPr>
            <a:lvl8pPr marL="0" marR="0" lvl="7" indent="0" algn="l" rtl="0">
              <a:spcBef>
                <a:spcPts val="0"/>
              </a:spcBef>
              <a:spcAft>
                <a:spcPts val="0"/>
              </a:spcAft>
              <a:buNone/>
              <a:defRPr sz="1800">
                <a:solidFill>
                  <a:schemeClr val="dk1"/>
                </a:solidFill>
                <a:latin typeface="Verdana"/>
                <a:ea typeface="Verdana"/>
                <a:cs typeface="Verdana"/>
                <a:sym typeface="Verdana"/>
              </a:defRPr>
            </a:lvl8pPr>
            <a:lvl9pPr marL="0" marR="0" lvl="8" indent="0" algn="l" rtl="0">
              <a:spcBef>
                <a:spcPts val="0"/>
              </a:spcBef>
              <a:spcAft>
                <a:spcPts val="0"/>
              </a:spcAft>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793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97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57983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1"/>
        <p:cNvGrpSpPr/>
        <p:nvPr/>
      </p:nvGrpSpPr>
      <p:grpSpPr>
        <a:xfrm>
          <a:off x="0" y="0"/>
          <a:ext cx="0" cy="0"/>
          <a:chOff x="0" y="0"/>
          <a:chExt cx="0" cy="0"/>
        </a:xfrm>
      </p:grpSpPr>
      <p:sp>
        <p:nvSpPr>
          <p:cNvPr id="42" name="Google Shape;42;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Verdana"/>
              <a:buChar char="»"/>
              <a:defRPr sz="2000"/>
            </a:lvl6pPr>
            <a:lvl7pPr marL="3200400" lvl="6" indent="-355600" algn="l">
              <a:spcBef>
                <a:spcPts val="400"/>
              </a:spcBef>
              <a:spcAft>
                <a:spcPts val="0"/>
              </a:spcAft>
              <a:buClr>
                <a:schemeClr val="dk1"/>
              </a:buClr>
              <a:buSzPts val="2000"/>
              <a:buFont typeface="Verdana"/>
              <a:buChar char="»"/>
              <a:defRPr sz="2000"/>
            </a:lvl7pPr>
            <a:lvl8pPr marL="3657600" lvl="7" indent="-355600" algn="l">
              <a:spcBef>
                <a:spcPts val="400"/>
              </a:spcBef>
              <a:spcAft>
                <a:spcPts val="0"/>
              </a:spcAft>
              <a:buClr>
                <a:schemeClr val="dk1"/>
              </a:buClr>
              <a:buSzPts val="2000"/>
              <a:buFont typeface="Verdana"/>
              <a:buChar char="»"/>
              <a:defRPr sz="2000"/>
            </a:lvl8pPr>
            <a:lvl9pPr marL="4114800" lvl="8" indent="-355600" algn="l">
              <a:spcBef>
                <a:spcPts val="400"/>
              </a:spcBef>
              <a:spcAft>
                <a:spcPts val="0"/>
              </a:spcAft>
              <a:buClr>
                <a:schemeClr val="dk1"/>
              </a:buClr>
              <a:buSzPts val="2000"/>
              <a:buFont typeface="Verdana"/>
              <a:buChar char="»"/>
              <a:defRPr sz="2000"/>
            </a:lvl9pPr>
          </a:lstStyle>
          <a:p>
            <a:endParaRPr/>
          </a:p>
        </p:txBody>
      </p:sp>
      <p:sp>
        <p:nvSpPr>
          <p:cNvPr id="44" name="Google Shape;44;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Verdana"/>
              <a:buNone/>
              <a:defRPr sz="900"/>
            </a:lvl6pPr>
            <a:lvl7pPr marL="3200400" lvl="6" indent="-228600" algn="l">
              <a:spcBef>
                <a:spcPts val="180"/>
              </a:spcBef>
              <a:spcAft>
                <a:spcPts val="0"/>
              </a:spcAft>
              <a:buClr>
                <a:schemeClr val="dk1"/>
              </a:buClr>
              <a:buSzPts val="900"/>
              <a:buFont typeface="Verdana"/>
              <a:buNone/>
              <a:defRPr sz="900"/>
            </a:lvl7pPr>
            <a:lvl8pPr marL="3657600" lvl="7" indent="-228600" algn="l">
              <a:spcBef>
                <a:spcPts val="180"/>
              </a:spcBef>
              <a:spcAft>
                <a:spcPts val="0"/>
              </a:spcAft>
              <a:buClr>
                <a:schemeClr val="dk1"/>
              </a:buClr>
              <a:buSzPts val="900"/>
              <a:buFont typeface="Verdana"/>
              <a:buNone/>
              <a:defRPr sz="900"/>
            </a:lvl8pPr>
            <a:lvl9pPr marL="4114800" lvl="8" indent="-228600" algn="l">
              <a:spcBef>
                <a:spcPts val="180"/>
              </a:spcBef>
              <a:spcAft>
                <a:spcPts val="0"/>
              </a:spcAft>
              <a:buClr>
                <a:schemeClr val="dk1"/>
              </a:buClr>
              <a:buSzPts val="900"/>
              <a:buFont typeface="Verdana"/>
              <a:buNone/>
              <a:defRPr sz="900"/>
            </a:lvl9pPr>
          </a:lstStyle>
          <a:p>
            <a:endParaRPr/>
          </a:p>
        </p:txBody>
      </p:sp>
    </p:spTree>
    <p:extLst>
      <p:ext uri="{BB962C8B-B14F-4D97-AF65-F5344CB8AC3E}">
        <p14:creationId xmlns:p14="http://schemas.microsoft.com/office/powerpoint/2010/main" val="25311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37"/>
          <p:cNvSpPr>
            <a:spLocks noGrp="1"/>
          </p:cNvSpPr>
          <p:nvPr>
            <p:ph type="pic" idx="2"/>
          </p:nvPr>
        </p:nvSpPr>
        <p:spPr>
          <a:xfrm>
            <a:off x="1792288" y="612775"/>
            <a:ext cx="5486400" cy="4114800"/>
          </a:xfrm>
          <a:prstGeom prst="rect">
            <a:avLst/>
          </a:prstGeom>
          <a:noFill/>
          <a:ln>
            <a:noFill/>
          </a:ln>
        </p:spPr>
      </p:sp>
      <p:sp>
        <p:nvSpPr>
          <p:cNvPr id="48" name="Google Shape;4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Verdana"/>
              <a:buNone/>
              <a:defRPr sz="900"/>
            </a:lvl6pPr>
            <a:lvl7pPr marL="3200400" lvl="6" indent="-228600" algn="l">
              <a:spcBef>
                <a:spcPts val="180"/>
              </a:spcBef>
              <a:spcAft>
                <a:spcPts val="0"/>
              </a:spcAft>
              <a:buClr>
                <a:schemeClr val="dk1"/>
              </a:buClr>
              <a:buSzPts val="900"/>
              <a:buFont typeface="Verdana"/>
              <a:buNone/>
              <a:defRPr sz="900"/>
            </a:lvl7pPr>
            <a:lvl8pPr marL="3657600" lvl="7" indent="-228600" algn="l">
              <a:spcBef>
                <a:spcPts val="180"/>
              </a:spcBef>
              <a:spcAft>
                <a:spcPts val="0"/>
              </a:spcAft>
              <a:buClr>
                <a:schemeClr val="dk1"/>
              </a:buClr>
              <a:buSzPts val="900"/>
              <a:buFont typeface="Verdana"/>
              <a:buNone/>
              <a:defRPr sz="900"/>
            </a:lvl8pPr>
            <a:lvl9pPr marL="4114800" lvl="8" indent="-228600" algn="l">
              <a:spcBef>
                <a:spcPts val="180"/>
              </a:spcBef>
              <a:spcAft>
                <a:spcPts val="0"/>
              </a:spcAft>
              <a:buClr>
                <a:schemeClr val="dk1"/>
              </a:buClr>
              <a:buSzPts val="900"/>
              <a:buFont typeface="Verdana"/>
              <a:buNone/>
              <a:defRPr sz="900"/>
            </a:lvl9pPr>
          </a:lstStyle>
          <a:p>
            <a:endParaRPr/>
          </a:p>
        </p:txBody>
      </p:sp>
    </p:spTree>
    <p:extLst>
      <p:ext uri="{BB962C8B-B14F-4D97-AF65-F5344CB8AC3E}">
        <p14:creationId xmlns:p14="http://schemas.microsoft.com/office/powerpoint/2010/main" val="334032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38"/>
          <p:cNvSpPr txBox="1">
            <a:spLocks noGrp="1"/>
          </p:cNvSpPr>
          <p:nvPr>
            <p:ph type="body" idx="1"/>
          </p:nvPr>
        </p:nvSpPr>
        <p:spPr>
          <a:xfrm rot="5400000">
            <a:off x="2385219" y="-175418"/>
            <a:ext cx="43735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53" name="Google Shape;53;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54" name="Google Shape;54;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Verdana"/>
                <a:ea typeface="Verdana"/>
                <a:cs typeface="Verdana"/>
                <a:sym typeface="Verdana"/>
              </a:defRPr>
            </a:lvl1pPr>
            <a:lvl2pPr marL="0" marR="0" lvl="1" indent="0" algn="l" rtl="0">
              <a:spcBef>
                <a:spcPts val="0"/>
              </a:spcBef>
              <a:spcAft>
                <a:spcPts val="0"/>
              </a:spcAft>
              <a:buNone/>
              <a:defRPr sz="1800">
                <a:solidFill>
                  <a:schemeClr val="dk1"/>
                </a:solidFill>
                <a:latin typeface="Verdana"/>
                <a:ea typeface="Verdana"/>
                <a:cs typeface="Verdana"/>
                <a:sym typeface="Verdana"/>
              </a:defRPr>
            </a:lvl2pPr>
            <a:lvl3pPr marL="0" marR="0" lvl="2" indent="0" algn="l" rtl="0">
              <a:spcBef>
                <a:spcPts val="0"/>
              </a:spcBef>
              <a:spcAft>
                <a:spcPts val="0"/>
              </a:spcAft>
              <a:buNone/>
              <a:defRPr sz="1800">
                <a:solidFill>
                  <a:schemeClr val="dk1"/>
                </a:solidFill>
                <a:latin typeface="Verdana"/>
                <a:ea typeface="Verdana"/>
                <a:cs typeface="Verdana"/>
                <a:sym typeface="Verdana"/>
              </a:defRPr>
            </a:lvl3pPr>
            <a:lvl4pPr marL="0" marR="0" lvl="3" indent="0" algn="l" rtl="0">
              <a:spcBef>
                <a:spcPts val="0"/>
              </a:spcBef>
              <a:spcAft>
                <a:spcPts val="0"/>
              </a:spcAft>
              <a:buNone/>
              <a:defRPr sz="1800">
                <a:solidFill>
                  <a:schemeClr val="dk1"/>
                </a:solidFill>
                <a:latin typeface="Verdana"/>
                <a:ea typeface="Verdana"/>
                <a:cs typeface="Verdana"/>
                <a:sym typeface="Verdana"/>
              </a:defRPr>
            </a:lvl4pPr>
            <a:lvl5pPr marL="0" marR="0" lvl="4" indent="0" algn="l" rtl="0">
              <a:spcBef>
                <a:spcPts val="0"/>
              </a:spcBef>
              <a:spcAft>
                <a:spcPts val="0"/>
              </a:spcAft>
              <a:buNone/>
              <a:defRPr sz="1800">
                <a:solidFill>
                  <a:schemeClr val="dk1"/>
                </a:solidFill>
                <a:latin typeface="Verdana"/>
                <a:ea typeface="Verdana"/>
                <a:cs typeface="Verdana"/>
                <a:sym typeface="Verdana"/>
              </a:defRPr>
            </a:lvl5pPr>
            <a:lvl6pPr marL="0" marR="0" lvl="5" indent="0" algn="l" rtl="0">
              <a:spcBef>
                <a:spcPts val="0"/>
              </a:spcBef>
              <a:spcAft>
                <a:spcPts val="0"/>
              </a:spcAft>
              <a:buNone/>
              <a:defRPr sz="1800">
                <a:solidFill>
                  <a:schemeClr val="dk1"/>
                </a:solidFill>
                <a:latin typeface="Verdana"/>
                <a:ea typeface="Verdana"/>
                <a:cs typeface="Verdana"/>
                <a:sym typeface="Verdana"/>
              </a:defRPr>
            </a:lvl6pPr>
            <a:lvl7pPr marL="0" marR="0" lvl="6" indent="0" algn="l" rtl="0">
              <a:spcBef>
                <a:spcPts val="0"/>
              </a:spcBef>
              <a:spcAft>
                <a:spcPts val="0"/>
              </a:spcAft>
              <a:buNone/>
              <a:defRPr sz="1800">
                <a:solidFill>
                  <a:schemeClr val="dk1"/>
                </a:solidFill>
                <a:latin typeface="Verdana"/>
                <a:ea typeface="Verdana"/>
                <a:cs typeface="Verdana"/>
                <a:sym typeface="Verdana"/>
              </a:defRPr>
            </a:lvl7pPr>
            <a:lvl8pPr marL="0" marR="0" lvl="7" indent="0" algn="l" rtl="0">
              <a:spcBef>
                <a:spcPts val="0"/>
              </a:spcBef>
              <a:spcAft>
                <a:spcPts val="0"/>
              </a:spcAft>
              <a:buNone/>
              <a:defRPr sz="1800">
                <a:solidFill>
                  <a:schemeClr val="dk1"/>
                </a:solidFill>
                <a:latin typeface="Verdana"/>
                <a:ea typeface="Verdana"/>
                <a:cs typeface="Verdana"/>
                <a:sym typeface="Verdana"/>
              </a:defRPr>
            </a:lvl8pPr>
            <a:lvl9pPr marL="0" marR="0" lvl="8" indent="0" algn="l" rtl="0">
              <a:spcBef>
                <a:spcPts val="0"/>
              </a:spcBef>
              <a:spcAft>
                <a:spcPts val="0"/>
              </a:spcAft>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06112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59" name="Google Shape;59;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60" name="Google Shape;60;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Verdana"/>
                <a:ea typeface="Verdana"/>
                <a:cs typeface="Verdana"/>
                <a:sym typeface="Verdana"/>
              </a:defRPr>
            </a:lvl1pPr>
            <a:lvl2pPr marL="0" marR="0" lvl="1" indent="0" algn="l" rtl="0">
              <a:spcBef>
                <a:spcPts val="0"/>
              </a:spcBef>
              <a:spcAft>
                <a:spcPts val="0"/>
              </a:spcAft>
              <a:buNone/>
              <a:defRPr sz="1800">
                <a:solidFill>
                  <a:schemeClr val="dk1"/>
                </a:solidFill>
                <a:latin typeface="Verdana"/>
                <a:ea typeface="Verdana"/>
                <a:cs typeface="Verdana"/>
                <a:sym typeface="Verdana"/>
              </a:defRPr>
            </a:lvl2pPr>
            <a:lvl3pPr marL="0" marR="0" lvl="2" indent="0" algn="l" rtl="0">
              <a:spcBef>
                <a:spcPts val="0"/>
              </a:spcBef>
              <a:spcAft>
                <a:spcPts val="0"/>
              </a:spcAft>
              <a:buNone/>
              <a:defRPr sz="1800">
                <a:solidFill>
                  <a:schemeClr val="dk1"/>
                </a:solidFill>
                <a:latin typeface="Verdana"/>
                <a:ea typeface="Verdana"/>
                <a:cs typeface="Verdana"/>
                <a:sym typeface="Verdana"/>
              </a:defRPr>
            </a:lvl3pPr>
            <a:lvl4pPr marL="0" marR="0" lvl="3" indent="0" algn="l" rtl="0">
              <a:spcBef>
                <a:spcPts val="0"/>
              </a:spcBef>
              <a:spcAft>
                <a:spcPts val="0"/>
              </a:spcAft>
              <a:buNone/>
              <a:defRPr sz="1800">
                <a:solidFill>
                  <a:schemeClr val="dk1"/>
                </a:solidFill>
                <a:latin typeface="Verdana"/>
                <a:ea typeface="Verdana"/>
                <a:cs typeface="Verdana"/>
                <a:sym typeface="Verdana"/>
              </a:defRPr>
            </a:lvl4pPr>
            <a:lvl5pPr marL="0" marR="0" lvl="4" indent="0" algn="l" rtl="0">
              <a:spcBef>
                <a:spcPts val="0"/>
              </a:spcBef>
              <a:spcAft>
                <a:spcPts val="0"/>
              </a:spcAft>
              <a:buNone/>
              <a:defRPr sz="1800">
                <a:solidFill>
                  <a:schemeClr val="dk1"/>
                </a:solidFill>
                <a:latin typeface="Verdana"/>
                <a:ea typeface="Verdana"/>
                <a:cs typeface="Verdana"/>
                <a:sym typeface="Verdana"/>
              </a:defRPr>
            </a:lvl5pPr>
            <a:lvl6pPr marL="0" marR="0" lvl="5" indent="0" algn="l" rtl="0">
              <a:spcBef>
                <a:spcPts val="0"/>
              </a:spcBef>
              <a:spcAft>
                <a:spcPts val="0"/>
              </a:spcAft>
              <a:buNone/>
              <a:defRPr sz="1800">
                <a:solidFill>
                  <a:schemeClr val="dk1"/>
                </a:solidFill>
                <a:latin typeface="Verdana"/>
                <a:ea typeface="Verdana"/>
                <a:cs typeface="Verdana"/>
                <a:sym typeface="Verdana"/>
              </a:defRPr>
            </a:lvl6pPr>
            <a:lvl7pPr marL="0" marR="0" lvl="6" indent="0" algn="l" rtl="0">
              <a:spcBef>
                <a:spcPts val="0"/>
              </a:spcBef>
              <a:spcAft>
                <a:spcPts val="0"/>
              </a:spcAft>
              <a:buNone/>
              <a:defRPr sz="1800">
                <a:solidFill>
                  <a:schemeClr val="dk1"/>
                </a:solidFill>
                <a:latin typeface="Verdana"/>
                <a:ea typeface="Verdana"/>
                <a:cs typeface="Verdana"/>
                <a:sym typeface="Verdana"/>
              </a:defRPr>
            </a:lvl7pPr>
            <a:lvl8pPr marL="0" marR="0" lvl="7" indent="0" algn="l" rtl="0">
              <a:spcBef>
                <a:spcPts val="0"/>
              </a:spcBef>
              <a:spcAft>
                <a:spcPts val="0"/>
              </a:spcAft>
              <a:buNone/>
              <a:defRPr sz="1800">
                <a:solidFill>
                  <a:schemeClr val="dk1"/>
                </a:solidFill>
                <a:latin typeface="Verdana"/>
                <a:ea typeface="Verdana"/>
                <a:cs typeface="Verdana"/>
                <a:sym typeface="Verdana"/>
              </a:defRPr>
            </a:lvl8pPr>
            <a:lvl9pPr marL="0" marR="0" lvl="8" indent="0" algn="l" rtl="0">
              <a:spcBef>
                <a:spcPts val="0"/>
              </a:spcBef>
              <a:spcAft>
                <a:spcPts val="0"/>
              </a:spcAft>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6997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40"/>
          <p:cNvSpPr>
            <a:spLocks noGrp="1"/>
          </p:cNvSpPr>
          <p:nvPr>
            <p:ph type="clipArt" idx="2"/>
          </p:nvPr>
        </p:nvSpPr>
        <p:spPr>
          <a:xfrm>
            <a:off x="4648200" y="1600200"/>
            <a:ext cx="4038600" cy="4525963"/>
          </a:xfrm>
          <a:prstGeom prst="rect">
            <a:avLst/>
          </a:prstGeom>
          <a:noFill/>
          <a:ln>
            <a:noFill/>
          </a:ln>
        </p:spPr>
      </p:sp>
      <p:sp>
        <p:nvSpPr>
          <p:cNvPr id="65" name="Google Shape;65;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66" name="Google Shape;66;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67" name="Google Shape;67;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Verdana"/>
                <a:ea typeface="Verdana"/>
                <a:cs typeface="Verdana"/>
                <a:sym typeface="Verdana"/>
              </a:defRPr>
            </a:lvl1pPr>
            <a:lvl2pPr marL="0" marR="0" lvl="1" indent="0" algn="l" rtl="0">
              <a:spcBef>
                <a:spcPts val="0"/>
              </a:spcBef>
              <a:spcAft>
                <a:spcPts val="0"/>
              </a:spcAft>
              <a:buNone/>
              <a:defRPr sz="1800">
                <a:solidFill>
                  <a:schemeClr val="dk1"/>
                </a:solidFill>
                <a:latin typeface="Verdana"/>
                <a:ea typeface="Verdana"/>
                <a:cs typeface="Verdana"/>
                <a:sym typeface="Verdana"/>
              </a:defRPr>
            </a:lvl2pPr>
            <a:lvl3pPr marL="0" marR="0" lvl="2" indent="0" algn="l" rtl="0">
              <a:spcBef>
                <a:spcPts val="0"/>
              </a:spcBef>
              <a:spcAft>
                <a:spcPts val="0"/>
              </a:spcAft>
              <a:buNone/>
              <a:defRPr sz="1800">
                <a:solidFill>
                  <a:schemeClr val="dk1"/>
                </a:solidFill>
                <a:latin typeface="Verdana"/>
                <a:ea typeface="Verdana"/>
                <a:cs typeface="Verdana"/>
                <a:sym typeface="Verdana"/>
              </a:defRPr>
            </a:lvl3pPr>
            <a:lvl4pPr marL="0" marR="0" lvl="3" indent="0" algn="l" rtl="0">
              <a:spcBef>
                <a:spcPts val="0"/>
              </a:spcBef>
              <a:spcAft>
                <a:spcPts val="0"/>
              </a:spcAft>
              <a:buNone/>
              <a:defRPr sz="1800">
                <a:solidFill>
                  <a:schemeClr val="dk1"/>
                </a:solidFill>
                <a:latin typeface="Verdana"/>
                <a:ea typeface="Verdana"/>
                <a:cs typeface="Verdana"/>
                <a:sym typeface="Verdana"/>
              </a:defRPr>
            </a:lvl4pPr>
            <a:lvl5pPr marL="0" marR="0" lvl="4" indent="0" algn="l" rtl="0">
              <a:spcBef>
                <a:spcPts val="0"/>
              </a:spcBef>
              <a:spcAft>
                <a:spcPts val="0"/>
              </a:spcAft>
              <a:buNone/>
              <a:defRPr sz="1800">
                <a:solidFill>
                  <a:schemeClr val="dk1"/>
                </a:solidFill>
                <a:latin typeface="Verdana"/>
                <a:ea typeface="Verdana"/>
                <a:cs typeface="Verdana"/>
                <a:sym typeface="Verdana"/>
              </a:defRPr>
            </a:lvl5pPr>
            <a:lvl6pPr marL="0" marR="0" lvl="5" indent="0" algn="l" rtl="0">
              <a:spcBef>
                <a:spcPts val="0"/>
              </a:spcBef>
              <a:spcAft>
                <a:spcPts val="0"/>
              </a:spcAft>
              <a:buNone/>
              <a:defRPr sz="1800">
                <a:solidFill>
                  <a:schemeClr val="dk1"/>
                </a:solidFill>
                <a:latin typeface="Verdana"/>
                <a:ea typeface="Verdana"/>
                <a:cs typeface="Verdana"/>
                <a:sym typeface="Verdana"/>
              </a:defRPr>
            </a:lvl6pPr>
            <a:lvl7pPr marL="0" marR="0" lvl="6" indent="0" algn="l" rtl="0">
              <a:spcBef>
                <a:spcPts val="0"/>
              </a:spcBef>
              <a:spcAft>
                <a:spcPts val="0"/>
              </a:spcAft>
              <a:buNone/>
              <a:defRPr sz="1800">
                <a:solidFill>
                  <a:schemeClr val="dk1"/>
                </a:solidFill>
                <a:latin typeface="Verdana"/>
                <a:ea typeface="Verdana"/>
                <a:cs typeface="Verdana"/>
                <a:sym typeface="Verdana"/>
              </a:defRPr>
            </a:lvl7pPr>
            <a:lvl8pPr marL="0" marR="0" lvl="7" indent="0" algn="l" rtl="0">
              <a:spcBef>
                <a:spcPts val="0"/>
              </a:spcBef>
              <a:spcAft>
                <a:spcPts val="0"/>
              </a:spcAft>
              <a:buNone/>
              <a:defRPr sz="1800">
                <a:solidFill>
                  <a:schemeClr val="dk1"/>
                </a:solidFill>
                <a:latin typeface="Verdana"/>
                <a:ea typeface="Verdana"/>
                <a:cs typeface="Verdana"/>
                <a:sym typeface="Verdana"/>
              </a:defRPr>
            </a:lvl8pPr>
            <a:lvl9pPr marL="0" marR="0" lvl="8" indent="0" algn="l" rtl="0">
              <a:spcBef>
                <a:spcPts val="0"/>
              </a:spcBef>
              <a:spcAft>
                <a:spcPts val="0"/>
              </a:spcAft>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95383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71" name="Google Shape;71;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dirty="0"/>
          </a:p>
        </p:txBody>
      </p:sp>
      <p:sp>
        <p:nvSpPr>
          <p:cNvPr id="72" name="Google Shape;72;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Verdana"/>
                <a:ea typeface="Verdana"/>
                <a:cs typeface="Verdana"/>
                <a:sym typeface="Verdana"/>
              </a:defRPr>
            </a:lvl1pPr>
            <a:lvl2pPr marL="0" marR="0" lvl="1" indent="0" algn="l" rtl="0">
              <a:spcBef>
                <a:spcPts val="0"/>
              </a:spcBef>
              <a:spcAft>
                <a:spcPts val="0"/>
              </a:spcAft>
              <a:buNone/>
              <a:defRPr sz="1800">
                <a:solidFill>
                  <a:schemeClr val="dk1"/>
                </a:solidFill>
                <a:latin typeface="Verdana"/>
                <a:ea typeface="Verdana"/>
                <a:cs typeface="Verdana"/>
                <a:sym typeface="Verdana"/>
              </a:defRPr>
            </a:lvl2pPr>
            <a:lvl3pPr marL="0" marR="0" lvl="2" indent="0" algn="l" rtl="0">
              <a:spcBef>
                <a:spcPts val="0"/>
              </a:spcBef>
              <a:spcAft>
                <a:spcPts val="0"/>
              </a:spcAft>
              <a:buNone/>
              <a:defRPr sz="1800">
                <a:solidFill>
                  <a:schemeClr val="dk1"/>
                </a:solidFill>
                <a:latin typeface="Verdana"/>
                <a:ea typeface="Verdana"/>
                <a:cs typeface="Verdana"/>
                <a:sym typeface="Verdana"/>
              </a:defRPr>
            </a:lvl3pPr>
            <a:lvl4pPr marL="0" marR="0" lvl="3" indent="0" algn="l" rtl="0">
              <a:spcBef>
                <a:spcPts val="0"/>
              </a:spcBef>
              <a:spcAft>
                <a:spcPts val="0"/>
              </a:spcAft>
              <a:buNone/>
              <a:defRPr sz="1800">
                <a:solidFill>
                  <a:schemeClr val="dk1"/>
                </a:solidFill>
                <a:latin typeface="Verdana"/>
                <a:ea typeface="Verdana"/>
                <a:cs typeface="Verdana"/>
                <a:sym typeface="Verdana"/>
              </a:defRPr>
            </a:lvl4pPr>
            <a:lvl5pPr marL="0" marR="0" lvl="4" indent="0" algn="l" rtl="0">
              <a:spcBef>
                <a:spcPts val="0"/>
              </a:spcBef>
              <a:spcAft>
                <a:spcPts val="0"/>
              </a:spcAft>
              <a:buNone/>
              <a:defRPr sz="1800">
                <a:solidFill>
                  <a:schemeClr val="dk1"/>
                </a:solidFill>
                <a:latin typeface="Verdana"/>
                <a:ea typeface="Verdana"/>
                <a:cs typeface="Verdana"/>
                <a:sym typeface="Verdana"/>
              </a:defRPr>
            </a:lvl5pPr>
            <a:lvl6pPr marL="0" marR="0" lvl="5" indent="0" algn="l" rtl="0">
              <a:spcBef>
                <a:spcPts val="0"/>
              </a:spcBef>
              <a:spcAft>
                <a:spcPts val="0"/>
              </a:spcAft>
              <a:buNone/>
              <a:defRPr sz="1800">
                <a:solidFill>
                  <a:schemeClr val="dk1"/>
                </a:solidFill>
                <a:latin typeface="Verdana"/>
                <a:ea typeface="Verdana"/>
                <a:cs typeface="Verdana"/>
                <a:sym typeface="Verdana"/>
              </a:defRPr>
            </a:lvl6pPr>
            <a:lvl7pPr marL="0" marR="0" lvl="6" indent="0" algn="l" rtl="0">
              <a:spcBef>
                <a:spcPts val="0"/>
              </a:spcBef>
              <a:spcAft>
                <a:spcPts val="0"/>
              </a:spcAft>
              <a:buNone/>
              <a:defRPr sz="1800">
                <a:solidFill>
                  <a:schemeClr val="dk1"/>
                </a:solidFill>
                <a:latin typeface="Verdana"/>
                <a:ea typeface="Verdana"/>
                <a:cs typeface="Verdana"/>
                <a:sym typeface="Verdana"/>
              </a:defRPr>
            </a:lvl7pPr>
            <a:lvl8pPr marL="0" marR="0" lvl="7" indent="0" algn="l" rtl="0">
              <a:spcBef>
                <a:spcPts val="0"/>
              </a:spcBef>
              <a:spcAft>
                <a:spcPts val="0"/>
              </a:spcAft>
              <a:buNone/>
              <a:defRPr sz="1800">
                <a:solidFill>
                  <a:schemeClr val="dk1"/>
                </a:solidFill>
                <a:latin typeface="Verdana"/>
                <a:ea typeface="Verdana"/>
                <a:cs typeface="Verdana"/>
                <a:sym typeface="Verdana"/>
              </a:defRPr>
            </a:lvl8pPr>
            <a:lvl9pPr marL="0" marR="0" lvl="8" indent="0" algn="l" rtl="0">
              <a:spcBef>
                <a:spcPts val="0"/>
              </a:spcBef>
              <a:spcAft>
                <a:spcPts val="0"/>
              </a:spcAft>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05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126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6045C-0F53-49C0-BF78-248A5BEF96B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6F50CCEA-277F-415E-9BF6-44B5480C653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86B8133-366D-4F7E-AD18-09D61F491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85DDCC7-E9C9-4658-B43F-D8F0F55B49E6}" type="slidenum">
              <a:rPr lang="en-US" altLang="en-US"/>
              <a:pPr>
                <a:defRPr/>
              </a:pPr>
              <a:t>‹#›</a:t>
            </a:fld>
            <a:endParaRPr lang="en-US" altLang="en-US" dirty="0"/>
          </a:p>
        </p:txBody>
      </p:sp>
    </p:spTree>
    <p:extLst>
      <p:ext uri="{BB962C8B-B14F-4D97-AF65-F5344CB8AC3E}">
        <p14:creationId xmlns:p14="http://schemas.microsoft.com/office/powerpoint/2010/main" val="285153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F50DF-AEF0-4BC2-B238-DEFF2EB978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8" name="Footer Placeholder 5">
            <a:extLst>
              <a:ext uri="{FF2B5EF4-FFF2-40B4-BE49-F238E27FC236}">
                <a16:creationId xmlns:a16="http://schemas.microsoft.com/office/drawing/2014/main" id="{334D620C-5CF6-4321-B103-7B16FFC9D49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9" name="Slide Number Placeholder 6">
            <a:extLst>
              <a:ext uri="{FF2B5EF4-FFF2-40B4-BE49-F238E27FC236}">
                <a16:creationId xmlns:a16="http://schemas.microsoft.com/office/drawing/2014/main" id="{AC0DC089-9881-47C5-9360-2A48BDD4E4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BF49E-B5F0-4925-9299-4E3E36C4E7E5}" type="slidenum">
              <a:rPr lang="en-US" altLang="en-US"/>
              <a:pPr>
                <a:defRPr/>
              </a:pPr>
              <a:t>‹#›</a:t>
            </a:fld>
            <a:endParaRPr lang="en-US" altLang="en-US" dirty="0"/>
          </a:p>
        </p:txBody>
      </p:sp>
    </p:spTree>
    <p:extLst>
      <p:ext uri="{BB962C8B-B14F-4D97-AF65-F5344CB8AC3E}">
        <p14:creationId xmlns:p14="http://schemas.microsoft.com/office/powerpoint/2010/main" val="387100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03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8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33FDF-83E3-4B75-8AEC-83CA70F7DA67}"/>
              </a:ext>
            </a:extLst>
          </p:cNvPr>
          <p:cNvSpPr>
            <a:spLocks noGrp="1" noChangeArrowheads="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48C506-7FF3-4389-82FD-2054EB80B742}"/>
              </a:ext>
            </a:extLst>
          </p:cNvPr>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9" descr="forUC09_96">
            <a:extLst>
              <a:ext uri="{FF2B5EF4-FFF2-40B4-BE49-F238E27FC236}">
                <a16:creationId xmlns:a16="http://schemas.microsoft.com/office/drawing/2014/main" id="{C27146BF-E3B3-44FE-A49F-4AA9FBD1FA6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81" r:id="rId4"/>
    <p:sldLayoutId id="2147485782" r:id="rId5"/>
    <p:sldLayoutId id="2147485777" r:id="rId6"/>
    <p:sldLayoutId id="2147485778" r:id="rId7"/>
    <p:sldLayoutId id="2147485779" r:id="rId8"/>
    <p:sldLayoutId id="2147485780" r:id="rId9"/>
    <p:sldLayoutId id="2147485783" r:id="rId10"/>
    <p:sldLayoutId id="2147485784" r:id="rId11"/>
    <p:sldLayoutId id="2147485785" r:id="rId12"/>
    <p:sldLayoutId id="2147485786" r:id="rId13"/>
  </p:sldLayoutIdLst>
  <p:hf sldNum="0" hdr="0" ftr="0" dt="0"/>
  <p:txStyles>
    <p:title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32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32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32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32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6pPr>
            <a:lvl7pPr marR="0" lvl="6"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7pPr>
            <a:lvl8pPr marR="0" lvl="7"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8pPr>
            <a:lvl9pPr marR="0" lvl="8" algn="ctr" rtl="0">
              <a:spcBef>
                <a:spcPts val="0"/>
              </a:spcBef>
              <a:spcAft>
                <a:spcPts val="0"/>
              </a:spcAft>
              <a:buSzPts val="1400"/>
              <a:buNone/>
              <a:defRPr sz="4400" b="0" i="0" u="none" strike="noStrike" cap="none">
                <a:solidFill>
                  <a:schemeClr val="dk2"/>
                </a:solidFill>
                <a:latin typeface="Verdana"/>
                <a:ea typeface="Verdana"/>
                <a:cs typeface="Verdana"/>
                <a:sym typeface="Verdana"/>
              </a:defRPr>
            </a:lvl9pPr>
          </a:lstStyle>
          <a:p>
            <a:endParaRPr/>
          </a:p>
        </p:txBody>
      </p:sp>
      <p:sp>
        <p:nvSpPr>
          <p:cNvPr id="11" name="Google Shape;11;p28"/>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9pPr>
          </a:lstStyle>
          <a:p>
            <a:endParaRPr/>
          </a:p>
        </p:txBody>
      </p:sp>
      <p:pic>
        <p:nvPicPr>
          <p:cNvPr id="12" name="Google Shape;12;p28" descr="forUC09_96"/>
          <p:cNvPicPr preferRelativeResize="0"/>
          <p:nvPr/>
        </p:nvPicPr>
        <p:blipFill rotWithShape="1">
          <a:blip r:embed="rId15">
            <a:alphaModFix/>
          </a:blip>
          <a:srcRect/>
          <a:stretch/>
        </p:blipFill>
        <p:spPr>
          <a:xfrm>
            <a:off x="0" y="0"/>
            <a:ext cx="9144000" cy="781050"/>
          </a:xfrm>
          <a:prstGeom prst="rect">
            <a:avLst/>
          </a:prstGeom>
          <a:noFill/>
          <a:ln>
            <a:noFill/>
          </a:ln>
        </p:spPr>
      </p:pic>
    </p:spTree>
    <p:extLst>
      <p:ext uri="{BB962C8B-B14F-4D97-AF65-F5344CB8AC3E}">
        <p14:creationId xmlns:p14="http://schemas.microsoft.com/office/powerpoint/2010/main" val="687121817"/>
      </p:ext>
    </p:extLst>
  </p:cSld>
  <p:clrMap bg1="lt1" tx1="dk1" bg2="dk2" tx2="lt2" accent1="accent1" accent2="accent2" accent3="accent3" accent4="accent4" accent5="accent5" accent6="accent6" hlink="hlink" folHlink="folHlink"/>
  <p:sldLayoutIdLst>
    <p:sldLayoutId id="2147485788" r:id="rId1"/>
    <p:sldLayoutId id="2147485789" r:id="rId2"/>
    <p:sldLayoutId id="2147485790" r:id="rId3"/>
    <p:sldLayoutId id="2147485791" r:id="rId4"/>
    <p:sldLayoutId id="2147485792" r:id="rId5"/>
    <p:sldLayoutId id="2147485793" r:id="rId6"/>
    <p:sldLayoutId id="2147485794" r:id="rId7"/>
    <p:sldLayoutId id="2147485795" r:id="rId8"/>
    <p:sldLayoutId id="2147485796" r:id="rId9"/>
    <p:sldLayoutId id="2147485797" r:id="rId10"/>
    <p:sldLayoutId id="2147485798" r:id="rId11"/>
    <p:sldLayoutId id="2147485799" r:id="rId12"/>
    <p:sldLayoutId id="214748580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jpeg"/><Relationship Id="rId4" Type="http://schemas.openxmlformats.org/officeDocument/2006/relationships/hyperlink" Target="https://stacks.cdc.gov/view/cdc/149080"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journals.lww.com/aidsonline/fulltext/2014/06190/estimating_per_act_hiv_transmission_risk__a.14.aspx"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bmjopen.bmj.com/content/12/5/e048478"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s://med.uc.edu/institutes/CAR/home"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1.png"/><Relationship Id="rId4" Type="http://schemas.openxmlformats.org/officeDocument/2006/relationships/hyperlink" Target="https://redcap.research.cchmc.org/surveys/?s=M77WEKECR7LM7477"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humantraffickinghotline.org/en/statistic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med.uc.edu/institutes/CAR/car-member-registration" TargetMode="Externa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s://med.uc.edu/institutes/CAR/communications" TargetMode="External"/><Relationship Id="rId5" Type="http://schemas.openxmlformats.org/officeDocument/2006/relationships/hyperlink" Target="https://med.uc.edu/institutes/CAR/projects" TargetMode="External"/><Relationship Id="rId4" Type="http://schemas.openxmlformats.org/officeDocument/2006/relationships/hyperlink" Target="https://med.uc.edu/institutes/CAR/publication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hyperlink" Target="https://med.uc.edu/institutes/CAR/summer-speaker-series/speaker-series-2024/"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72243-DF62-4826-9761-FA7C6CFC3CA4}"/>
              </a:ext>
            </a:extLst>
          </p:cNvPr>
          <p:cNvSpPr>
            <a:spLocks noGrp="1" noChangeArrowheads="1"/>
          </p:cNvSpPr>
          <p:nvPr>
            <p:ph type="ctrTitle"/>
          </p:nvPr>
        </p:nvSpPr>
        <p:spPr>
          <a:xfrm>
            <a:off x="228600" y="1131888"/>
            <a:ext cx="8686800" cy="1749425"/>
          </a:xfrm>
        </p:spPr>
        <p:txBody>
          <a:bodyPr/>
          <a:lstStyle/>
          <a:p>
            <a:r>
              <a:rPr lang="en-US" altLang="en-US" b="1" dirty="0">
                <a:solidFill>
                  <a:schemeClr val="tx1"/>
                </a:solidFill>
              </a:rPr>
              <a:t>UC College of Medicine Center for Addiction Research (CAR) </a:t>
            </a:r>
            <a:br>
              <a:rPr lang="en-US" altLang="en-US" b="1" dirty="0">
                <a:solidFill>
                  <a:schemeClr val="tx1"/>
                </a:solidFill>
              </a:rPr>
            </a:br>
            <a:r>
              <a:rPr lang="en-US" altLang="en-US" b="1" dirty="0">
                <a:solidFill>
                  <a:schemeClr val="tx1"/>
                </a:solidFill>
              </a:rPr>
              <a:t>Summer Speaker Series</a:t>
            </a:r>
          </a:p>
        </p:txBody>
      </p:sp>
      <p:sp>
        <p:nvSpPr>
          <p:cNvPr id="9219" name="Text Box 7">
            <a:extLst>
              <a:ext uri="{FF2B5EF4-FFF2-40B4-BE49-F238E27FC236}">
                <a16:creationId xmlns:a16="http://schemas.microsoft.com/office/drawing/2014/main" id="{E928383D-C556-4F7A-AE35-5A51842AACE4}"/>
              </a:ext>
            </a:extLst>
          </p:cNvPr>
          <p:cNvSpPr txBox="1">
            <a:spLocks noChangeArrowheads="1"/>
          </p:cNvSpPr>
          <p:nvPr/>
        </p:nvSpPr>
        <p:spPr bwMode="auto">
          <a:xfrm>
            <a:off x="1676400" y="3227388"/>
            <a:ext cx="5867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800" dirty="0">
                <a:solidFill>
                  <a:srgbClr val="000000"/>
                </a:solidFill>
              </a:rPr>
              <a:t>Sponsored by: Center for Clinical &amp; Translational Science &amp; Training</a:t>
            </a:r>
          </a:p>
          <a:p>
            <a:pPr algn="ctr">
              <a:spcBef>
                <a:spcPct val="0"/>
              </a:spcBef>
              <a:buFontTx/>
              <a:buNone/>
            </a:pPr>
            <a:endParaRPr lang="en-US" altLang="en-US" sz="2800" dirty="0">
              <a:solidFill>
                <a:srgbClr val="000000"/>
              </a:solidFill>
            </a:endParaRPr>
          </a:p>
          <a:p>
            <a:pPr algn="ctr">
              <a:spcBef>
                <a:spcPct val="0"/>
              </a:spcBef>
              <a:buFontTx/>
              <a:buNone/>
            </a:pPr>
            <a:r>
              <a:rPr lang="en-US" altLang="en-US" sz="2800" dirty="0">
                <a:solidFill>
                  <a:srgbClr val="000000"/>
                </a:solidFill>
              </a:rPr>
              <a:t>June 12, 2024</a:t>
            </a:r>
          </a:p>
          <a:p>
            <a:pPr algn="ctr">
              <a:spcBef>
                <a:spcPct val="0"/>
              </a:spcBef>
              <a:buFontTx/>
              <a:buNone/>
            </a:pPr>
            <a:r>
              <a:rPr lang="en-US" altLang="en-US" sz="2800" dirty="0">
                <a:solidFill>
                  <a:srgbClr val="000000"/>
                </a:solidFill>
              </a:rPr>
              <a:t>12:00 – 1:00PM</a:t>
            </a:r>
          </a:p>
          <a:p>
            <a:pPr algn="ctr">
              <a:spcBef>
                <a:spcPct val="0"/>
              </a:spcBef>
              <a:buFontTx/>
              <a:buNone/>
            </a:pPr>
            <a:endParaRPr lang="en-US" altLang="en-US" sz="2000" dirty="0">
              <a:solidFill>
                <a:srgbClr val="000000"/>
              </a:solidFill>
            </a:endParaRPr>
          </a:p>
          <a:p>
            <a:pPr algn="ctr">
              <a:spcBef>
                <a:spcPct val="0"/>
              </a:spcBef>
              <a:buFontTx/>
              <a:buNone/>
            </a:pPr>
            <a:r>
              <a:rPr lang="en-US" altLang="en-US" sz="2800" b="1" i="1" dirty="0">
                <a:solidFill>
                  <a:srgbClr val="000000"/>
                </a:solidFill>
              </a:rPr>
              <a:t>This event is being recorded.</a:t>
            </a:r>
          </a:p>
          <a:p>
            <a:pPr algn="ctr">
              <a:spcBef>
                <a:spcPct val="0"/>
              </a:spcBef>
              <a:buFontTx/>
              <a:buNone/>
            </a:pPr>
            <a:endParaRPr lang="en-US" altLang="en-US" sz="2000" dirty="0">
              <a:solidFill>
                <a:srgbClr val="000000"/>
              </a:solidFill>
            </a:endParaRPr>
          </a:p>
        </p:txBody>
      </p:sp>
      <p:sp>
        <p:nvSpPr>
          <p:cNvPr id="9221" name="Line 5">
            <a:extLst>
              <a:ext uri="{FF2B5EF4-FFF2-40B4-BE49-F238E27FC236}">
                <a16:creationId xmlns:a16="http://schemas.microsoft.com/office/drawing/2014/main" id="{E8E89354-8BD0-4BC9-A97E-CF03F998280A}"/>
              </a:ext>
            </a:extLst>
          </p:cNvPr>
          <p:cNvSpPr>
            <a:spLocks noChangeShapeType="1"/>
          </p:cNvSpPr>
          <p:nvPr/>
        </p:nvSpPr>
        <p:spPr bwMode="auto">
          <a:xfrm>
            <a:off x="639763" y="9906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2" name="Line 5">
            <a:extLst>
              <a:ext uri="{FF2B5EF4-FFF2-40B4-BE49-F238E27FC236}">
                <a16:creationId xmlns:a16="http://schemas.microsoft.com/office/drawing/2014/main" id="{38C33499-AECD-4EE4-B357-1D63B1768257}"/>
              </a:ext>
            </a:extLst>
          </p:cNvPr>
          <p:cNvSpPr>
            <a:spLocks noChangeShapeType="1"/>
          </p:cNvSpPr>
          <p:nvPr/>
        </p:nvSpPr>
        <p:spPr bwMode="auto">
          <a:xfrm>
            <a:off x="639763" y="30480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a:extLst>
              <a:ext uri="{FF2B5EF4-FFF2-40B4-BE49-F238E27FC236}">
                <a16:creationId xmlns:a16="http://schemas.microsoft.com/office/drawing/2014/main" id="{2AA4950F-DBBF-8708-62E4-2D1552FA7B89}"/>
              </a:ext>
            </a:extLst>
          </p:cNvPr>
          <p:cNvSpPr txBox="1"/>
          <p:nvPr/>
        </p:nvSpPr>
        <p:spPr>
          <a:xfrm>
            <a:off x="1043781" y="6227247"/>
            <a:ext cx="7132637" cy="369332"/>
          </a:xfrm>
          <a:prstGeom prst="rect">
            <a:avLst/>
          </a:prstGeom>
          <a:noFill/>
        </p:spPr>
        <p:txBody>
          <a:bodyPr wrap="square" rtlCol="0">
            <a:spAutoFit/>
          </a:bodyPr>
          <a:lstStyle/>
          <a:p>
            <a:r>
              <a:rPr lang="en-US" i="1" dirty="0"/>
              <a:t>Participants can enable captions in the taskbar under more.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Immunodeficiency Virus </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Lentivirus</a:t>
            </a:r>
          </a:p>
          <a:p>
            <a:endParaRPr lang="en-US" sz="2700" dirty="0"/>
          </a:p>
          <a:p>
            <a:r>
              <a:rPr lang="en-US" sz="2700" dirty="0"/>
              <a:t>Present in bodily fluids</a:t>
            </a:r>
          </a:p>
          <a:p>
            <a:endParaRPr lang="en-US" sz="2700" dirty="0"/>
          </a:p>
          <a:p>
            <a:r>
              <a:rPr lang="en-US" sz="2700" dirty="0"/>
              <a:t>Infects T cells</a:t>
            </a:r>
          </a:p>
          <a:p>
            <a:endParaRPr lang="en-US" sz="2700" dirty="0"/>
          </a:p>
          <a:p>
            <a:r>
              <a:rPr lang="en-US" sz="2700" dirty="0"/>
              <a:t>Rapid reproduction cycle</a:t>
            </a:r>
          </a:p>
        </p:txBody>
      </p:sp>
    </p:spTree>
    <p:custDataLst>
      <p:tags r:id="rId1"/>
    </p:custDataLst>
    <p:extLst>
      <p:ext uri="{BB962C8B-B14F-4D97-AF65-F5344CB8AC3E}">
        <p14:creationId xmlns:p14="http://schemas.microsoft.com/office/powerpoint/2010/main" val="421378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a:xfrm>
            <a:off x="381000" y="6202361"/>
            <a:ext cx="8229600" cy="655639"/>
          </a:xfrm>
        </p:spPr>
        <p:txBody>
          <a:bodyPr>
            <a:normAutofit/>
          </a:bodyPr>
          <a:lstStyle/>
          <a:p>
            <a:r>
              <a:rPr lang="en-US" sz="1600" b="0" i="0" dirty="0">
                <a:solidFill>
                  <a:srgbClr val="1C1D1F"/>
                </a:solidFill>
                <a:effectLst/>
                <a:highlight>
                  <a:srgbClr val="FFFFFF"/>
                </a:highlight>
                <a:latin typeface="Nunito" panose="020F0502020204030204" pitchFamily="2" charset="0"/>
              </a:rPr>
              <a:t>CDC. </a:t>
            </a:r>
            <a:r>
              <a:rPr lang="en-US" sz="1600" b="0" i="0" u="sng" dirty="0">
                <a:effectLst/>
                <a:highlight>
                  <a:srgbClr val="FFFFFF"/>
                </a:highlight>
                <a:latin typeface="Nunito" panose="020F0502020204030204" pitchFamily="2" charset="0"/>
                <a:hlinkClick r:id="rId4"/>
              </a:rPr>
              <a:t>Estimated HIV incidence and prevalence in the United States, 2017–2021.</a:t>
            </a:r>
            <a:r>
              <a:rPr lang="en-US" sz="1600" b="0" i="0" dirty="0">
                <a:solidFill>
                  <a:srgbClr val="1C1D1F"/>
                </a:solidFill>
                <a:effectLst/>
                <a:highlight>
                  <a:srgbClr val="FFFFFF"/>
                </a:highlight>
                <a:latin typeface="Nunito" panose="020F0502020204030204" pitchFamily="2" charset="0"/>
              </a:rPr>
              <a:t> </a:t>
            </a:r>
            <a:r>
              <a:rPr lang="en-US" sz="1600" b="0" i="1" dirty="0">
                <a:solidFill>
                  <a:srgbClr val="1C1D1F"/>
                </a:solidFill>
                <a:effectLst/>
                <a:highlight>
                  <a:srgbClr val="FFFFFF"/>
                </a:highlight>
                <a:latin typeface="Nunito" panose="020F0502020204030204" pitchFamily="2" charset="0"/>
              </a:rPr>
              <a:t>HIV Surveillance Supplemental Report</a:t>
            </a:r>
            <a:r>
              <a:rPr lang="en-US" sz="1600" b="0" i="0" dirty="0">
                <a:solidFill>
                  <a:srgbClr val="1C1D1F"/>
                </a:solidFill>
                <a:effectLst/>
                <a:highlight>
                  <a:srgbClr val="FFFFFF"/>
                </a:highlight>
                <a:latin typeface="Nunito" panose="020F0502020204030204" pitchFamily="2" charset="0"/>
              </a:rPr>
              <a:t>, 2023; 28(3)</a:t>
            </a:r>
            <a:endParaRPr lang="en-US" sz="2700" dirty="0"/>
          </a:p>
        </p:txBody>
      </p:sp>
      <p:pic>
        <p:nvPicPr>
          <p:cNvPr id="2050" name="Picture 2" descr="There were 32,100 estimated new HIV infections in the US in 2021. Of those, 70 percent were among gay, bisexual, and other men who reported male-to-male sexual contact, 22 percent were among people who reported heterosexual contact, and 8 percent were among people who inject drugs. The Ending the HIV Epidemic overall goal is to decrease the estimated number of new HIV infections to 9,300 by 2025 and 3,000 by 2030.">
            <a:extLst>
              <a:ext uri="{FF2B5EF4-FFF2-40B4-BE49-F238E27FC236}">
                <a16:creationId xmlns:a16="http://schemas.microsoft.com/office/drawing/2014/main" id="{F396A630-0B49-8668-3008-B02853C5C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98" y="1360303"/>
            <a:ext cx="8403265" cy="47268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249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pic>
        <p:nvPicPr>
          <p:cNvPr id="5" name="Picture 4">
            <a:extLst>
              <a:ext uri="{FF2B5EF4-FFF2-40B4-BE49-F238E27FC236}">
                <a16:creationId xmlns:a16="http://schemas.microsoft.com/office/drawing/2014/main" id="{BE4D0E79-01EA-B7DE-B629-8B7C39540960}"/>
              </a:ext>
            </a:extLst>
          </p:cNvPr>
          <p:cNvPicPr>
            <a:picLocks noChangeAspect="1"/>
          </p:cNvPicPr>
          <p:nvPr/>
        </p:nvPicPr>
        <p:blipFill>
          <a:blip r:embed="rId4"/>
          <a:stretch>
            <a:fillRect/>
          </a:stretch>
        </p:blipFill>
        <p:spPr>
          <a:xfrm>
            <a:off x="1901943" y="838200"/>
            <a:ext cx="5340113" cy="5375760"/>
          </a:xfrm>
          <a:prstGeom prst="rect">
            <a:avLst/>
          </a:prstGeom>
        </p:spPr>
      </p:pic>
      <p:sp>
        <p:nvSpPr>
          <p:cNvPr id="7" name="TextBox 6">
            <a:extLst>
              <a:ext uri="{FF2B5EF4-FFF2-40B4-BE49-F238E27FC236}">
                <a16:creationId xmlns:a16="http://schemas.microsoft.com/office/drawing/2014/main" id="{16C1EA16-58AF-905F-3F0F-0901A559F56A}"/>
              </a:ext>
            </a:extLst>
          </p:cNvPr>
          <p:cNvSpPr txBox="1"/>
          <p:nvPr/>
        </p:nvSpPr>
        <p:spPr>
          <a:xfrm>
            <a:off x="925768" y="6268297"/>
            <a:ext cx="7292461" cy="461665"/>
          </a:xfrm>
          <a:prstGeom prst="rect">
            <a:avLst/>
          </a:prstGeom>
          <a:noFill/>
        </p:spPr>
        <p:txBody>
          <a:bodyPr wrap="square" rtlCol="0">
            <a:spAutoFit/>
          </a:bodyPr>
          <a:lstStyle/>
          <a:p>
            <a:r>
              <a:rPr lang="en-US" sz="1200" b="0" i="0" dirty="0">
                <a:solidFill>
                  <a:srgbClr val="0070C0"/>
                </a:solidFill>
                <a:effectLst/>
                <a:highlight>
                  <a:srgbClr val="FFFFFF"/>
                </a:highlight>
                <a:latin typeface="Nunito" pitchFamily="2" charset="0"/>
              </a:rPr>
              <a:t>Patel P, Borkowf CB, Brooks JT. Et al. Estimating per-act HIV transmission risk: a systematic review. AIDS. 2014. </a:t>
            </a:r>
            <a:r>
              <a:rPr lang="en-US" sz="1200" b="0" i="0" dirty="0">
                <a:solidFill>
                  <a:srgbClr val="0070C0"/>
                </a:solidFill>
                <a:effectLst/>
                <a:highlight>
                  <a:srgbClr val="FFFFFF"/>
                </a:highlight>
                <a:latin typeface="Nunito" pitchFamily="2" charset="0"/>
                <a:hlinkClick r:id="rId5"/>
              </a:rPr>
              <a:t>doi: 10.1097/QAD.0000000000000298</a:t>
            </a:r>
            <a:r>
              <a:rPr lang="en-US" sz="1200" b="0" i="0" dirty="0">
                <a:solidFill>
                  <a:srgbClr val="0070C0"/>
                </a:solidFill>
                <a:effectLst/>
                <a:highlight>
                  <a:srgbClr val="FFFFFF"/>
                </a:highlight>
                <a:latin typeface="Nunito" pitchFamily="2" charset="0"/>
              </a:rPr>
              <a:t>.</a:t>
            </a:r>
            <a:endParaRPr lang="en-US" dirty="0"/>
          </a:p>
        </p:txBody>
      </p:sp>
    </p:spTree>
    <p:custDataLst>
      <p:tags r:id="rId1"/>
    </p:custDataLst>
    <p:extLst>
      <p:ext uri="{BB962C8B-B14F-4D97-AF65-F5344CB8AC3E}">
        <p14:creationId xmlns:p14="http://schemas.microsoft.com/office/powerpoint/2010/main" val="361721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Anti-Retrovirals</a:t>
            </a:r>
          </a:p>
          <a:p>
            <a:endParaRPr lang="en-US" sz="2700" dirty="0"/>
          </a:p>
          <a:p>
            <a:r>
              <a:rPr lang="en-US" sz="2700" dirty="0"/>
              <a:t>Chronic disease</a:t>
            </a:r>
          </a:p>
          <a:p>
            <a:pPr lvl="1"/>
            <a:r>
              <a:rPr lang="en-US" sz="2300" dirty="0"/>
              <a:t>Life Expectancy after 2015 of adults with HIV on long-term antiretroviral therapy in Europe and North America: a collaborative analysis of cohort studies. The Lancet. HIV. May 2023</a:t>
            </a:r>
          </a:p>
        </p:txBody>
      </p:sp>
    </p:spTree>
    <p:custDataLst>
      <p:tags r:id="rId1"/>
    </p:custDataLst>
    <p:extLst>
      <p:ext uri="{BB962C8B-B14F-4D97-AF65-F5344CB8AC3E}">
        <p14:creationId xmlns:p14="http://schemas.microsoft.com/office/powerpoint/2010/main" val="33881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RNA virus</a:t>
            </a:r>
          </a:p>
          <a:p>
            <a:endParaRPr lang="en-US" sz="2700" dirty="0"/>
          </a:p>
          <a:p>
            <a:r>
              <a:rPr lang="en-US" sz="2700" dirty="0"/>
              <a:t>Mainly affects liver</a:t>
            </a:r>
          </a:p>
          <a:p>
            <a:endParaRPr lang="en-US" sz="2700" dirty="0"/>
          </a:p>
          <a:p>
            <a:r>
              <a:rPr lang="en-US" sz="2700" dirty="0"/>
              <a:t>Spread through contact with infected blood</a:t>
            </a:r>
          </a:p>
          <a:p>
            <a:endParaRPr lang="en-US" sz="2700" dirty="0"/>
          </a:p>
          <a:p>
            <a:r>
              <a:rPr lang="en-US" sz="2700" dirty="0"/>
              <a:t>50-80% develop chronic infection</a:t>
            </a:r>
          </a:p>
          <a:p>
            <a:pPr lvl="1"/>
            <a:r>
              <a:rPr lang="en-US" sz="2300" dirty="0"/>
              <a:t>Increased risk of cancer</a:t>
            </a:r>
          </a:p>
        </p:txBody>
      </p:sp>
    </p:spTree>
    <p:custDataLst>
      <p:tags r:id="rId1"/>
    </p:custDataLst>
    <p:extLst>
      <p:ext uri="{BB962C8B-B14F-4D97-AF65-F5344CB8AC3E}">
        <p14:creationId xmlns:p14="http://schemas.microsoft.com/office/powerpoint/2010/main" val="263716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Numbers</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Body</a:t>
            </a:r>
          </a:p>
        </p:txBody>
      </p:sp>
      <p:pic>
        <p:nvPicPr>
          <p:cNvPr id="5" name="Picture 4">
            <a:extLst>
              <a:ext uri="{FF2B5EF4-FFF2-40B4-BE49-F238E27FC236}">
                <a16:creationId xmlns:a16="http://schemas.microsoft.com/office/drawing/2014/main" id="{C37CDFFA-704B-4B5B-37DB-A8EB50674905}"/>
              </a:ext>
            </a:extLst>
          </p:cNvPr>
          <p:cNvPicPr>
            <a:picLocks noChangeAspect="1"/>
          </p:cNvPicPr>
          <p:nvPr/>
        </p:nvPicPr>
        <p:blipFill>
          <a:blip r:embed="rId4"/>
          <a:stretch>
            <a:fillRect/>
          </a:stretch>
        </p:blipFill>
        <p:spPr>
          <a:xfrm>
            <a:off x="0" y="1754335"/>
            <a:ext cx="9144000" cy="4442139"/>
          </a:xfrm>
          <a:prstGeom prst="rect">
            <a:avLst/>
          </a:prstGeom>
        </p:spPr>
      </p:pic>
    </p:spTree>
    <p:custDataLst>
      <p:tags r:id="rId1"/>
    </p:custDataLst>
    <p:extLst>
      <p:ext uri="{BB962C8B-B14F-4D97-AF65-F5344CB8AC3E}">
        <p14:creationId xmlns:p14="http://schemas.microsoft.com/office/powerpoint/2010/main" val="418242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Oral antiviral medication</a:t>
            </a:r>
          </a:p>
          <a:p>
            <a:pPr lvl="1"/>
            <a:r>
              <a:rPr lang="en-US" sz="2300" dirty="0"/>
              <a:t>8-12 weeks</a:t>
            </a:r>
          </a:p>
          <a:p>
            <a:pPr lvl="1"/>
            <a:endParaRPr lang="en-US" sz="2300" dirty="0"/>
          </a:p>
          <a:p>
            <a:r>
              <a:rPr lang="en-US" sz="2700" dirty="0"/>
              <a:t>90-95% cure rate</a:t>
            </a:r>
          </a:p>
        </p:txBody>
      </p:sp>
    </p:spTree>
    <p:custDataLst>
      <p:tags r:id="rId1"/>
    </p:custDataLst>
    <p:extLst>
      <p:ext uri="{BB962C8B-B14F-4D97-AF65-F5344CB8AC3E}">
        <p14:creationId xmlns:p14="http://schemas.microsoft.com/office/powerpoint/2010/main" val="419731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Decreasing Spread</a:t>
            </a:r>
          </a:p>
        </p:txBody>
      </p:sp>
      <p:sp>
        <p:nvSpPr>
          <p:cNvPr id="3" name="Content Placeholder 2"/>
          <p:cNvSpPr>
            <a:spLocks noGrp="1"/>
          </p:cNvSpPr>
          <p:nvPr>
            <p:ph idx="1"/>
          </p:nvPr>
        </p:nvSpPr>
        <p:spPr>
          <a:xfrm>
            <a:off x="457200" y="1722437"/>
            <a:ext cx="8229600" cy="4373563"/>
          </a:xfrm>
        </p:spPr>
        <p:txBody>
          <a:bodyPr>
            <a:normAutofit fontScale="85000" lnSpcReduction="20000"/>
          </a:bodyPr>
          <a:lstStyle/>
          <a:p>
            <a:r>
              <a:rPr lang="en-US" sz="2700" dirty="0"/>
              <a:t>Get tested! </a:t>
            </a:r>
          </a:p>
          <a:p>
            <a:endParaRPr lang="en-US" sz="2700" dirty="0"/>
          </a:p>
          <a:p>
            <a:r>
              <a:rPr lang="en-US" sz="2700" dirty="0"/>
              <a:t>Safe sexual practices</a:t>
            </a:r>
          </a:p>
          <a:p>
            <a:endParaRPr lang="en-US" sz="2700" dirty="0"/>
          </a:p>
          <a:p>
            <a:r>
              <a:rPr lang="en-US" sz="2700" dirty="0"/>
              <a:t>Clean supplies for drug injection</a:t>
            </a:r>
          </a:p>
          <a:p>
            <a:endParaRPr lang="en-US" sz="2700" dirty="0"/>
          </a:p>
          <a:p>
            <a:r>
              <a:rPr lang="en-US" sz="2700" dirty="0"/>
              <a:t>Treatment</a:t>
            </a:r>
          </a:p>
          <a:p>
            <a:pPr lvl="1"/>
            <a:r>
              <a:rPr lang="en-US" sz="2300" dirty="0"/>
              <a:t>Undetectable viral load= untransmissible</a:t>
            </a:r>
          </a:p>
          <a:p>
            <a:pPr lvl="1"/>
            <a:r>
              <a:rPr lang="en-US" sz="2300" dirty="0"/>
              <a:t>U=U taking off in 2017. The Lancet. HIV.</a:t>
            </a:r>
          </a:p>
          <a:p>
            <a:pPr lvl="1"/>
            <a:endParaRPr lang="en-US" sz="2300" dirty="0"/>
          </a:p>
          <a:p>
            <a:r>
              <a:rPr lang="en-US" sz="2700" dirty="0"/>
              <a:t>PrEP</a:t>
            </a:r>
          </a:p>
          <a:p>
            <a:pPr lvl="1"/>
            <a:r>
              <a:rPr lang="en-US" sz="1800" b="0" i="0" dirty="0">
                <a:solidFill>
                  <a:srgbClr val="000000"/>
                </a:solidFill>
                <a:effectLst/>
                <a:highlight>
                  <a:srgbClr val="FFFFFF"/>
                </a:highlight>
                <a:latin typeface="Cambria" panose="02040503050406030204" pitchFamily="18" charset="0"/>
                <a:hlinkClick r:id="rId4"/>
              </a:rPr>
              <a:t>Oral pre-exposure prophylaxis (PrEP) to prevent HIV: a systematic review and meta-analysis of clinical effectiveness, safety, adherence and risk compensation in all populations. BMJ Open. 2022</a:t>
            </a:r>
            <a:endParaRPr lang="en-US" sz="1800" b="0" i="0" dirty="0">
              <a:solidFill>
                <a:srgbClr val="000000"/>
              </a:solidFill>
              <a:effectLst/>
              <a:highlight>
                <a:srgbClr val="FFFFFF"/>
              </a:highlight>
              <a:latin typeface="Cambria" panose="02040503050406030204" pitchFamily="18" charset="0"/>
            </a:endParaRPr>
          </a:p>
          <a:p>
            <a:pPr lvl="1"/>
            <a:endParaRPr lang="en-US" sz="2300" dirty="0"/>
          </a:p>
        </p:txBody>
      </p:sp>
    </p:spTree>
    <p:custDataLst>
      <p:tags r:id="rId1"/>
    </p:custDataLst>
    <p:extLst>
      <p:ext uri="{BB962C8B-B14F-4D97-AF65-F5344CB8AC3E}">
        <p14:creationId xmlns:p14="http://schemas.microsoft.com/office/powerpoint/2010/main" val="354295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Care</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Access to testing</a:t>
            </a:r>
          </a:p>
          <a:p>
            <a:r>
              <a:rPr lang="en-US" sz="2700" dirty="0"/>
              <a:t>Stigma</a:t>
            </a:r>
          </a:p>
          <a:p>
            <a:r>
              <a:rPr lang="en-US" sz="2700" dirty="0"/>
              <a:t>Time</a:t>
            </a:r>
          </a:p>
          <a:p>
            <a:r>
              <a:rPr lang="en-US" sz="2700" dirty="0"/>
              <a:t>Cost</a:t>
            </a:r>
          </a:p>
          <a:p>
            <a:r>
              <a:rPr lang="en-US" sz="2700" dirty="0"/>
              <a:t>Low risk perception</a:t>
            </a:r>
          </a:p>
          <a:p>
            <a:r>
              <a:rPr lang="en-US" sz="2700" dirty="0"/>
              <a:t>Language </a:t>
            </a:r>
          </a:p>
        </p:txBody>
      </p:sp>
    </p:spTree>
    <p:custDataLst>
      <p:tags r:id="rId1"/>
    </p:custDataLst>
    <p:extLst>
      <p:ext uri="{BB962C8B-B14F-4D97-AF65-F5344CB8AC3E}">
        <p14:creationId xmlns:p14="http://schemas.microsoft.com/office/powerpoint/2010/main" val="161511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84237"/>
          </a:xfrm>
        </p:spPr>
        <p:txBody>
          <a:bodyPr/>
          <a:lstStyle/>
          <a:p>
            <a:r>
              <a:rPr lang="en-US" dirty="0"/>
              <a:t>Early Intervention Program by the Numbers </a:t>
            </a:r>
          </a:p>
        </p:txBody>
      </p:sp>
      <p:sp>
        <p:nvSpPr>
          <p:cNvPr id="3" name="Content Placeholder 2"/>
          <p:cNvSpPr>
            <a:spLocks noGrp="1"/>
          </p:cNvSpPr>
          <p:nvPr>
            <p:ph idx="1"/>
          </p:nvPr>
        </p:nvSpPr>
        <p:spPr>
          <a:xfrm>
            <a:off x="446843" y="1905000"/>
            <a:ext cx="8229600" cy="4373563"/>
          </a:xfrm>
        </p:spPr>
        <p:txBody>
          <a:bodyPr>
            <a:normAutofit/>
          </a:bodyPr>
          <a:lstStyle/>
          <a:p>
            <a:r>
              <a:rPr lang="en-US" sz="2700" dirty="0"/>
              <a:t>Community partners- 9</a:t>
            </a:r>
          </a:p>
          <a:p>
            <a:r>
              <a:rPr lang="en-US" sz="2700" dirty="0"/>
              <a:t>HIV tests: 464 ED, 245 community</a:t>
            </a:r>
          </a:p>
          <a:p>
            <a:pPr lvl="1"/>
            <a:r>
              <a:rPr lang="en-US" sz="2300" dirty="0"/>
              <a:t>Positive: 2</a:t>
            </a:r>
          </a:p>
          <a:p>
            <a:r>
              <a:rPr lang="en-US" sz="2700" dirty="0"/>
              <a:t>Hepatitis tests: 9903 ED, 55 community</a:t>
            </a:r>
          </a:p>
          <a:p>
            <a:pPr lvl="1"/>
            <a:r>
              <a:rPr lang="en-US" sz="2300" dirty="0"/>
              <a:t>Positive: 238 ED, 1 community</a:t>
            </a:r>
          </a:p>
          <a:p>
            <a:r>
              <a:rPr lang="en-US" sz="2700" dirty="0"/>
              <a:t>Syphilis tests: 580 ED</a:t>
            </a:r>
          </a:p>
          <a:p>
            <a:pPr lvl="1"/>
            <a:r>
              <a:rPr lang="en-US" sz="2300" dirty="0"/>
              <a:t>Positive: 17</a:t>
            </a:r>
          </a:p>
        </p:txBody>
      </p:sp>
    </p:spTree>
    <p:custDataLst>
      <p:tags r:id="rId1"/>
    </p:custDataLst>
    <p:extLst>
      <p:ext uri="{BB962C8B-B14F-4D97-AF65-F5344CB8AC3E}">
        <p14:creationId xmlns:p14="http://schemas.microsoft.com/office/powerpoint/2010/main" val="214596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33799854-2F19-4449-9810-CACF91C074F7}"/>
              </a:ext>
            </a:extLst>
          </p:cNvPr>
          <p:cNvSpPr>
            <a:spLocks noGrp="1" noChangeArrowheads="1"/>
          </p:cNvSpPr>
          <p:nvPr>
            <p:ph type="title"/>
          </p:nvPr>
        </p:nvSpPr>
        <p:spPr>
          <a:xfrm>
            <a:off x="304800" y="898525"/>
            <a:ext cx="7315200" cy="685800"/>
          </a:xfrm>
        </p:spPr>
        <p:txBody>
          <a:bodyPr/>
          <a:lstStyle/>
          <a:p>
            <a:pPr algn="l"/>
            <a:r>
              <a:rPr lang="en-US" altLang="en-US" dirty="0"/>
              <a:t>Center for Addiction Research (CAR)</a:t>
            </a:r>
          </a:p>
        </p:txBody>
      </p:sp>
      <p:sp>
        <p:nvSpPr>
          <p:cNvPr id="10244" name="TextBox 7">
            <a:extLst>
              <a:ext uri="{FF2B5EF4-FFF2-40B4-BE49-F238E27FC236}">
                <a16:creationId xmlns:a16="http://schemas.microsoft.com/office/drawing/2014/main" id="{159121FF-57BA-46D7-9ED7-066F90215BED}"/>
              </a:ext>
            </a:extLst>
          </p:cNvPr>
          <p:cNvSpPr txBox="1">
            <a:spLocks noChangeArrowheads="1"/>
          </p:cNvSpPr>
          <p:nvPr/>
        </p:nvSpPr>
        <p:spPr bwMode="auto">
          <a:xfrm>
            <a:off x="381000" y="1676400"/>
            <a:ext cx="8077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sz="2400" dirty="0"/>
              <a:t>The CAR was launched in October of 2020</a:t>
            </a:r>
          </a:p>
          <a:p>
            <a:endParaRPr lang="en-US" altLang="en-US" sz="1200" dirty="0"/>
          </a:p>
          <a:p>
            <a:r>
              <a:rPr lang="en-US" altLang="en-US" sz="2400" dirty="0"/>
              <a:t>Mission: to support cross-disciplinary collaborations across UC as well as with community partners, governmental institutions, and other academic institutions in order to accelerate scientific progress in addiction prevention and treatment</a:t>
            </a:r>
          </a:p>
          <a:p>
            <a:endParaRPr lang="en-US" altLang="en-US" sz="1200" dirty="0"/>
          </a:p>
          <a:p>
            <a:r>
              <a:rPr lang="en-US" altLang="en-US" sz="2400" dirty="0"/>
              <a:t>Twenty-nine faculty from six UC Colleges</a:t>
            </a:r>
          </a:p>
          <a:p>
            <a:endParaRPr lang="en-US" altLang="en-US" sz="1600" dirty="0"/>
          </a:p>
          <a:p>
            <a:pPr>
              <a:spcBef>
                <a:spcPct val="0"/>
              </a:spcBef>
            </a:pPr>
            <a:r>
              <a:rPr lang="en-US" altLang="en-US" sz="2400" dirty="0"/>
              <a:t>CAR Website: </a:t>
            </a:r>
            <a:r>
              <a:rPr lang="en-US" altLang="en-US" sz="2400" u="sng" dirty="0">
                <a:hlinkClick r:id="rId4"/>
              </a:rPr>
              <a:t>https://med.uc.edu/institutes/CAR/home</a:t>
            </a:r>
            <a:endParaRPr lang="en-US" altLang="en-US" sz="2400" dirty="0"/>
          </a:p>
          <a:p>
            <a:endParaRPr lang="en-US" altLang="en-US" sz="2000" dirty="0"/>
          </a:p>
          <a:p>
            <a:pPr>
              <a:spcBef>
                <a:spcPct val="0"/>
              </a:spcBef>
              <a:buFontTx/>
              <a:buNone/>
            </a:pPr>
            <a:endParaRPr lang="en-US" altLang="en-US" sz="2000" dirty="0">
              <a:solidFill>
                <a:srgbClr val="000000"/>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hlinkClick r:id="rId4"/>
              </a:rPr>
              <a:t>https://redcap.research.cchmc.org/surveys/?s=M77WEKECR7LM7477</a:t>
            </a:r>
            <a:endParaRPr lang="en-US" sz="2700" dirty="0"/>
          </a:p>
          <a:p>
            <a:endParaRPr lang="en-US" sz="2700" dirty="0"/>
          </a:p>
          <a:p>
            <a:endParaRPr lang="en-US" sz="2700" dirty="0"/>
          </a:p>
        </p:txBody>
      </p:sp>
      <p:pic>
        <p:nvPicPr>
          <p:cNvPr id="5" name="Picture 4">
            <a:extLst>
              <a:ext uri="{FF2B5EF4-FFF2-40B4-BE49-F238E27FC236}">
                <a16:creationId xmlns:a16="http://schemas.microsoft.com/office/drawing/2014/main" id="{21443E04-C040-617D-2DF8-1FF0ED132BD8}"/>
              </a:ext>
            </a:extLst>
          </p:cNvPr>
          <p:cNvPicPr>
            <a:picLocks noChangeAspect="1"/>
          </p:cNvPicPr>
          <p:nvPr/>
        </p:nvPicPr>
        <p:blipFill>
          <a:blip r:embed="rId5"/>
          <a:stretch>
            <a:fillRect/>
          </a:stretch>
        </p:blipFill>
        <p:spPr>
          <a:xfrm>
            <a:off x="3246383" y="2895600"/>
            <a:ext cx="2687692" cy="2800350"/>
          </a:xfrm>
          <a:prstGeom prst="rect">
            <a:avLst/>
          </a:prstGeom>
        </p:spPr>
      </p:pic>
    </p:spTree>
    <p:custDataLst>
      <p:tags r:id="rId1"/>
    </p:custDataLst>
    <p:extLst>
      <p:ext uri="{BB962C8B-B14F-4D97-AF65-F5344CB8AC3E}">
        <p14:creationId xmlns:p14="http://schemas.microsoft.com/office/powerpoint/2010/main" val="77681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pic>
        <p:nvPicPr>
          <p:cNvPr id="5" name="Picture 4">
            <a:extLst>
              <a:ext uri="{FF2B5EF4-FFF2-40B4-BE49-F238E27FC236}">
                <a16:creationId xmlns:a16="http://schemas.microsoft.com/office/drawing/2014/main" id="{00141E3B-2B81-0652-03C2-164DB0F42E9B}"/>
              </a:ext>
            </a:extLst>
          </p:cNvPr>
          <p:cNvPicPr>
            <a:picLocks noChangeAspect="1"/>
          </p:cNvPicPr>
          <p:nvPr/>
        </p:nvPicPr>
        <p:blipFill>
          <a:blip r:embed="rId4"/>
          <a:stretch>
            <a:fillRect/>
          </a:stretch>
        </p:blipFill>
        <p:spPr>
          <a:xfrm>
            <a:off x="0" y="2263298"/>
            <a:ext cx="9144000" cy="3291840"/>
          </a:xfrm>
          <a:prstGeom prst="rect">
            <a:avLst/>
          </a:prstGeom>
        </p:spPr>
      </p:pic>
    </p:spTree>
    <p:custDataLst>
      <p:tags r:id="rId1"/>
    </p:custDataLst>
    <p:extLst>
      <p:ext uri="{BB962C8B-B14F-4D97-AF65-F5344CB8AC3E}">
        <p14:creationId xmlns:p14="http://schemas.microsoft.com/office/powerpoint/2010/main" val="48772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p:nvPr/>
        </p:nvSpPr>
        <p:spPr>
          <a:xfrm>
            <a:off x="1981200" y="2743200"/>
            <a:ext cx="3029419"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Verdana"/>
              <a:buNone/>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LeAnn Sanson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Verdana"/>
              <a:buNone/>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Weightless Anchor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8" name="Google Shape;138;p8"/>
          <p:cNvPicPr preferRelativeResize="0"/>
          <p:nvPr/>
        </p:nvPicPr>
        <p:blipFill rotWithShape="1">
          <a:blip r:embed="rId3">
            <a:alphaModFix/>
          </a:blip>
          <a:srcRect/>
          <a:stretch/>
        </p:blipFill>
        <p:spPr>
          <a:xfrm>
            <a:off x="5325775" y="2167564"/>
            <a:ext cx="1852108" cy="25228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Weightless Anchor</a:t>
            </a:r>
          </a:p>
        </p:txBody>
      </p:sp>
      <p:sp>
        <p:nvSpPr>
          <p:cNvPr id="3" name="Content Placeholder 2"/>
          <p:cNvSpPr>
            <a:spLocks noGrp="1"/>
          </p:cNvSpPr>
          <p:nvPr>
            <p:ph idx="1"/>
          </p:nvPr>
        </p:nvSpPr>
        <p:spPr>
          <a:xfrm>
            <a:off x="457200" y="1722437"/>
            <a:ext cx="4800600" cy="4373563"/>
          </a:xfrm>
        </p:spPr>
        <p:txBody>
          <a:bodyPr>
            <a:normAutofit fontScale="92500"/>
          </a:bodyPr>
          <a:lstStyle/>
          <a:p>
            <a:r>
              <a:rPr lang="en-US" sz="2700" dirty="0"/>
              <a:t>Founded in 2012</a:t>
            </a:r>
          </a:p>
          <a:p>
            <a:r>
              <a:rPr lang="en-US" sz="2800" dirty="0">
                <a:solidFill>
                  <a:srgbClr val="050505"/>
                </a:solidFill>
                <a:highlight>
                  <a:srgbClr val="FFFFFF"/>
                </a:highlight>
              </a:rPr>
              <a:t>Daytime hospitality home, located in East Price Hill, that serves women stuck in the cycle of sex trafficking and drug abuse. We offer free laundry, showers, hot meals, clothing, hygiene items, and most importantly love without a price</a:t>
            </a:r>
            <a:endParaRPr lang="en-US" sz="2700" dirty="0"/>
          </a:p>
        </p:txBody>
      </p:sp>
      <p:pic>
        <p:nvPicPr>
          <p:cNvPr id="5" name="Picture 4">
            <a:extLst>
              <a:ext uri="{FF2B5EF4-FFF2-40B4-BE49-F238E27FC236}">
                <a16:creationId xmlns:a16="http://schemas.microsoft.com/office/drawing/2014/main" id="{EE7675F8-E1FA-305E-D06D-0228E59CB8C4}"/>
              </a:ext>
            </a:extLst>
          </p:cNvPr>
          <p:cNvPicPr>
            <a:picLocks noChangeAspect="1"/>
          </p:cNvPicPr>
          <p:nvPr/>
        </p:nvPicPr>
        <p:blipFill>
          <a:blip r:embed="rId4"/>
          <a:stretch>
            <a:fillRect/>
          </a:stretch>
        </p:blipFill>
        <p:spPr>
          <a:xfrm>
            <a:off x="5130863" y="1417638"/>
            <a:ext cx="4006049" cy="4524375"/>
          </a:xfrm>
          <a:prstGeom prst="rect">
            <a:avLst/>
          </a:prstGeom>
        </p:spPr>
      </p:pic>
    </p:spTree>
    <p:custDataLst>
      <p:tags r:id="rId1"/>
    </p:custDataLst>
    <p:extLst>
      <p:ext uri="{BB962C8B-B14F-4D97-AF65-F5344CB8AC3E}">
        <p14:creationId xmlns:p14="http://schemas.microsoft.com/office/powerpoint/2010/main" val="119819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2" name="Google Shape;152;p10"/>
          <p:cNvPicPr preferRelativeResize="0"/>
          <p:nvPr/>
        </p:nvPicPr>
        <p:blipFill>
          <a:blip r:embed="rId3">
            <a:alphaModFix/>
          </a:blip>
          <a:stretch>
            <a:fillRect/>
          </a:stretch>
        </p:blipFill>
        <p:spPr>
          <a:xfrm>
            <a:off x="941928" y="1410470"/>
            <a:ext cx="7260143" cy="5371687"/>
          </a:xfrm>
          <a:prstGeom prst="rect">
            <a:avLst/>
          </a:prstGeom>
          <a:noFill/>
          <a:ln>
            <a:noFill/>
          </a:ln>
        </p:spPr>
      </p:pic>
      <p:sp>
        <p:nvSpPr>
          <p:cNvPr id="153" name="Google Shape;153;p10"/>
          <p:cNvSpPr txBox="1"/>
          <p:nvPr/>
        </p:nvSpPr>
        <p:spPr>
          <a:xfrm>
            <a:off x="1053899" y="763970"/>
            <a:ext cx="7036199"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dk1"/>
                </a:solidFill>
              </a:rPr>
              <a:t>Weightless Anchor, Bloc Ministries</a:t>
            </a:r>
            <a:endParaRPr sz="3000"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a:blip r:embed="rId3">
            <a:alphaModFix/>
          </a:blip>
          <a:stretch>
            <a:fillRect/>
          </a:stretch>
        </p:blipFill>
        <p:spPr>
          <a:xfrm>
            <a:off x="543569" y="1515064"/>
            <a:ext cx="8056862" cy="5023009"/>
          </a:xfrm>
          <a:prstGeom prst="rect">
            <a:avLst/>
          </a:prstGeom>
          <a:noFill/>
          <a:ln>
            <a:noFill/>
          </a:ln>
        </p:spPr>
      </p:pic>
      <p:sp>
        <p:nvSpPr>
          <p:cNvPr id="167" name="Google Shape;167;p11"/>
          <p:cNvSpPr txBox="1"/>
          <p:nvPr/>
        </p:nvSpPr>
        <p:spPr>
          <a:xfrm>
            <a:off x="1574100" y="837964"/>
            <a:ext cx="5995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dirty="0">
                <a:solidFill>
                  <a:schemeClr val="dk1"/>
                </a:solidFill>
              </a:rPr>
              <a:t>Nap/TV Room</a:t>
            </a:r>
            <a:endParaRPr sz="3200"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457200" y="895450"/>
            <a:ext cx="8229600" cy="655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Kitchen</a:t>
            </a:r>
            <a:endParaRPr dirty="0"/>
          </a:p>
        </p:txBody>
      </p:sp>
      <p:pic>
        <p:nvPicPr>
          <p:cNvPr id="174" name="Google Shape;174;p12"/>
          <p:cNvPicPr preferRelativeResize="0"/>
          <p:nvPr/>
        </p:nvPicPr>
        <p:blipFill>
          <a:blip r:embed="rId3">
            <a:alphaModFix/>
          </a:blip>
          <a:stretch>
            <a:fillRect/>
          </a:stretch>
        </p:blipFill>
        <p:spPr>
          <a:xfrm>
            <a:off x="1148292" y="1568798"/>
            <a:ext cx="6847416" cy="51355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457196" y="832339"/>
            <a:ext cx="8229600" cy="655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Clothing Room/Shower Room</a:t>
            </a:r>
            <a:endParaRPr dirty="0"/>
          </a:p>
        </p:txBody>
      </p:sp>
      <p:pic>
        <p:nvPicPr>
          <p:cNvPr id="181" name="Google Shape;181;p13"/>
          <p:cNvPicPr preferRelativeResize="0"/>
          <p:nvPr/>
        </p:nvPicPr>
        <p:blipFill>
          <a:blip r:embed="rId3">
            <a:alphaModFix/>
          </a:blip>
          <a:stretch>
            <a:fillRect/>
          </a:stretch>
        </p:blipFill>
        <p:spPr>
          <a:xfrm>
            <a:off x="1148288" y="1487977"/>
            <a:ext cx="6847416" cy="51355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457199" y="806546"/>
            <a:ext cx="8229600" cy="655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Wound Care Clinic</a:t>
            </a:r>
            <a:endParaRPr dirty="0"/>
          </a:p>
        </p:txBody>
      </p:sp>
      <p:pic>
        <p:nvPicPr>
          <p:cNvPr id="189" name="Google Shape;189;p14"/>
          <p:cNvPicPr preferRelativeResize="0"/>
          <p:nvPr/>
        </p:nvPicPr>
        <p:blipFill>
          <a:blip r:embed="rId3">
            <a:alphaModFix/>
          </a:blip>
          <a:stretch>
            <a:fillRect/>
          </a:stretch>
        </p:blipFill>
        <p:spPr>
          <a:xfrm>
            <a:off x="2461850" y="1677878"/>
            <a:ext cx="4220298" cy="43735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a:t>
            </a:r>
          </a:p>
        </p:txBody>
      </p:sp>
      <p:sp>
        <p:nvSpPr>
          <p:cNvPr id="3" name="Content Placeholder 2"/>
          <p:cNvSpPr>
            <a:spLocks noGrp="1"/>
          </p:cNvSpPr>
          <p:nvPr>
            <p:ph idx="1"/>
          </p:nvPr>
        </p:nvSpPr>
        <p:spPr>
          <a:xfrm>
            <a:off x="457200" y="1722437"/>
            <a:ext cx="8229600" cy="4373563"/>
          </a:xfrm>
        </p:spPr>
        <p:txBody>
          <a:bodyPr>
            <a:normAutofit/>
          </a:bodyPr>
          <a:lstStyle/>
          <a:p>
            <a:r>
              <a:rPr lang="en-US" sz="2700" dirty="0"/>
              <a:t>Impossible to truly measure the number affected</a:t>
            </a:r>
          </a:p>
          <a:p>
            <a:endParaRPr lang="en-US" sz="2700" dirty="0"/>
          </a:p>
          <a:p>
            <a:r>
              <a:rPr lang="en-US" sz="2700" dirty="0">
                <a:hlinkClick r:id="rId4"/>
              </a:rPr>
              <a:t>https://humantraffickinghotline.org/en/statistics</a:t>
            </a:r>
            <a:endParaRPr lang="en-US" sz="2700" dirty="0"/>
          </a:p>
          <a:p>
            <a:endParaRPr lang="en-US" sz="2700" dirty="0"/>
          </a:p>
        </p:txBody>
      </p:sp>
    </p:spTree>
    <p:custDataLst>
      <p:tags r:id="rId1"/>
    </p:custDataLst>
    <p:extLst>
      <p:ext uri="{BB962C8B-B14F-4D97-AF65-F5344CB8AC3E}">
        <p14:creationId xmlns:p14="http://schemas.microsoft.com/office/powerpoint/2010/main" val="130193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7C0D6655-09EA-4D03-B38B-2C45014B06EF}"/>
              </a:ext>
            </a:extLst>
          </p:cNvPr>
          <p:cNvSpPr>
            <a:spLocks noGrp="1" noChangeArrowheads="1"/>
          </p:cNvSpPr>
          <p:nvPr>
            <p:ph type="title"/>
          </p:nvPr>
        </p:nvSpPr>
        <p:spPr>
          <a:xfrm>
            <a:off x="914400" y="1079389"/>
            <a:ext cx="7315200" cy="685800"/>
          </a:xfrm>
        </p:spPr>
        <p:txBody>
          <a:bodyPr/>
          <a:lstStyle/>
          <a:p>
            <a:r>
              <a:rPr lang="en-US" altLang="en-US" sz="3200" dirty="0"/>
              <a:t>CAR Website</a:t>
            </a:r>
          </a:p>
        </p:txBody>
      </p:sp>
      <p:sp>
        <p:nvSpPr>
          <p:cNvPr id="6148" name="TextBox 7">
            <a:extLst>
              <a:ext uri="{FF2B5EF4-FFF2-40B4-BE49-F238E27FC236}">
                <a16:creationId xmlns:a16="http://schemas.microsoft.com/office/drawing/2014/main" id="{9CED8CE8-D72D-499E-AA66-0F440862EFB4}"/>
              </a:ext>
            </a:extLst>
          </p:cNvPr>
          <p:cNvSpPr txBox="1">
            <a:spLocks noChangeArrowheads="1"/>
          </p:cNvSpPr>
          <p:nvPr/>
        </p:nvSpPr>
        <p:spPr bwMode="auto">
          <a:xfrm>
            <a:off x="381000" y="1826149"/>
            <a:ext cx="83820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2400" dirty="0"/>
              <a:t>Publications: 	</a:t>
            </a:r>
            <a:r>
              <a:rPr lang="en-US" altLang="en-US" sz="2400" dirty="0">
                <a:hlinkClick r:id="rId4"/>
              </a:rPr>
              <a:t>https://med.uc.edu/institutes/CAR/publications</a:t>
            </a:r>
            <a:endParaRPr lang="en-US" altLang="en-US" sz="2400" dirty="0"/>
          </a:p>
          <a:p>
            <a:pPr>
              <a:defRPr/>
            </a:pPr>
            <a:endParaRPr lang="en-US" altLang="en-US" sz="1200" dirty="0"/>
          </a:p>
          <a:p>
            <a:pPr>
              <a:defRPr/>
            </a:pPr>
            <a:r>
              <a:rPr lang="en-US" altLang="en-US" sz="2400" dirty="0"/>
              <a:t>Projects:</a:t>
            </a:r>
          </a:p>
          <a:p>
            <a:pPr marL="0" indent="0">
              <a:buFontTx/>
              <a:buNone/>
              <a:defRPr/>
            </a:pPr>
            <a:r>
              <a:rPr lang="en-US" altLang="en-US" sz="2400" dirty="0"/>
              <a:t>	</a:t>
            </a:r>
            <a:r>
              <a:rPr lang="en-US" altLang="en-US" sz="2400" dirty="0">
                <a:hlinkClick r:id="rId5"/>
              </a:rPr>
              <a:t>https://med.uc.edu/institutes/CAR/projects</a:t>
            </a:r>
            <a:endParaRPr lang="en-US" altLang="en-US" sz="2400" dirty="0"/>
          </a:p>
          <a:p>
            <a:pPr>
              <a:defRPr/>
            </a:pPr>
            <a:endParaRPr lang="en-US" altLang="en-US" sz="1200" dirty="0"/>
          </a:p>
          <a:p>
            <a:pPr>
              <a:defRPr/>
            </a:pPr>
            <a:r>
              <a:rPr lang="en-US" altLang="en-US" sz="2400" dirty="0"/>
              <a:t>Communications:</a:t>
            </a:r>
          </a:p>
          <a:p>
            <a:pPr marL="0" indent="0">
              <a:buFontTx/>
              <a:buNone/>
              <a:defRPr/>
            </a:pPr>
            <a:r>
              <a:rPr lang="en-US" altLang="en-US" sz="2400" dirty="0"/>
              <a:t>	</a:t>
            </a:r>
            <a:r>
              <a:rPr lang="en-US" altLang="en-US" sz="2400" dirty="0">
                <a:hlinkClick r:id="rId6"/>
              </a:rPr>
              <a:t>https://med.uc.edu/institutes/CAR/communications</a:t>
            </a:r>
            <a:endParaRPr lang="en-US" altLang="en-US" sz="2400" dirty="0"/>
          </a:p>
          <a:p>
            <a:pPr>
              <a:defRPr/>
            </a:pPr>
            <a:endParaRPr lang="en-US" altLang="en-US" sz="1600" dirty="0"/>
          </a:p>
          <a:p>
            <a:pPr>
              <a:spcBef>
                <a:spcPct val="0"/>
              </a:spcBef>
              <a:defRPr/>
            </a:pPr>
            <a:r>
              <a:rPr lang="en-US" altLang="en-US" sz="2400" dirty="0"/>
              <a:t>To become an affiliate member:</a:t>
            </a:r>
          </a:p>
          <a:p>
            <a:pPr marL="0" indent="0">
              <a:spcBef>
                <a:spcPct val="0"/>
              </a:spcBef>
              <a:buFontTx/>
              <a:buNone/>
              <a:defRPr/>
            </a:pPr>
            <a:r>
              <a:rPr lang="en-US" altLang="en-US" sz="2000" dirty="0"/>
              <a:t>	</a:t>
            </a:r>
            <a:r>
              <a:rPr lang="en-US" altLang="en-US" sz="2200" dirty="0">
                <a:hlinkClick r:id="rId7"/>
              </a:rPr>
              <a:t>https://med.uc.edu/institutes/CAR/car-member-registration</a:t>
            </a:r>
            <a:endParaRPr lang="en-US" altLang="en-US" sz="2200" dirty="0"/>
          </a:p>
          <a:p>
            <a:pPr>
              <a:spcBef>
                <a:spcPct val="0"/>
              </a:spcBef>
              <a:buFontTx/>
              <a:buNone/>
              <a:defRPr/>
            </a:pPr>
            <a:endParaRPr lang="en-US" altLang="en-US" sz="2000" dirty="0">
              <a:solidFill>
                <a:srgbClr val="000000"/>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DB3170-A36C-8776-EE1A-C58C18A33EEE}"/>
              </a:ext>
            </a:extLst>
          </p:cNvPr>
          <p:cNvPicPr>
            <a:picLocks noChangeAspect="1"/>
          </p:cNvPicPr>
          <p:nvPr/>
        </p:nvPicPr>
        <p:blipFill>
          <a:blip r:embed="rId2"/>
          <a:stretch>
            <a:fillRect/>
          </a:stretch>
        </p:blipFill>
        <p:spPr>
          <a:xfrm>
            <a:off x="609600" y="914400"/>
            <a:ext cx="7729537" cy="5836420"/>
          </a:xfrm>
          <a:prstGeom prst="rect">
            <a:avLst/>
          </a:prstGeom>
        </p:spPr>
      </p:pic>
    </p:spTree>
    <p:extLst>
      <p:ext uri="{BB962C8B-B14F-4D97-AF65-F5344CB8AC3E}">
        <p14:creationId xmlns:p14="http://schemas.microsoft.com/office/powerpoint/2010/main" val="160721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457200" y="850603"/>
            <a:ext cx="8229600" cy="94467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Contributing Factors to Contracting Infectious Diseases</a:t>
            </a:r>
            <a:endParaRPr dirty="0"/>
          </a:p>
        </p:txBody>
      </p:sp>
      <p:sp>
        <p:nvSpPr>
          <p:cNvPr id="203" name="Google Shape;203;p16"/>
          <p:cNvSpPr txBox="1"/>
          <p:nvPr/>
        </p:nvSpPr>
        <p:spPr>
          <a:xfrm>
            <a:off x="4619350" y="3577800"/>
            <a:ext cx="4531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dirty="0">
              <a:solidFill>
                <a:schemeClr val="dk1"/>
              </a:solidFill>
            </a:endParaRPr>
          </a:p>
        </p:txBody>
      </p:sp>
      <p:sp>
        <p:nvSpPr>
          <p:cNvPr id="204" name="Google Shape;204;p16"/>
          <p:cNvSpPr txBox="1"/>
          <p:nvPr/>
        </p:nvSpPr>
        <p:spPr>
          <a:xfrm>
            <a:off x="1158150" y="2182894"/>
            <a:ext cx="6827700" cy="3877954"/>
          </a:xfrm>
          <a:prstGeom prst="rect">
            <a:avLst/>
          </a:prstGeom>
          <a:noFill/>
          <a:ln>
            <a:noFill/>
          </a:ln>
        </p:spPr>
        <p:txBody>
          <a:bodyPr spcFirstLastPara="1" wrap="square" lIns="91425" tIns="91425" rIns="91425" bIns="91425" anchor="t" anchorCtr="0">
            <a:spAutoFit/>
          </a:bodyPr>
          <a:lstStyle/>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Being unhoused</a:t>
            </a:r>
            <a:endParaRPr sz="3000" dirty="0">
              <a:solidFill>
                <a:schemeClr val="dk1"/>
              </a:solidFill>
              <a:latin typeface="Arial" panose="020B0604020202020204" pitchFamily="34" charset="0"/>
              <a:cs typeface="Arial" panose="020B0604020202020204" pitchFamily="34" charset="0"/>
            </a:endParaRPr>
          </a:p>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Addiction</a:t>
            </a:r>
            <a:endParaRPr sz="3000" dirty="0">
              <a:solidFill>
                <a:schemeClr val="dk1"/>
              </a:solidFill>
              <a:latin typeface="Arial" panose="020B0604020202020204" pitchFamily="34" charset="0"/>
              <a:cs typeface="Arial" panose="020B0604020202020204" pitchFamily="34" charset="0"/>
            </a:endParaRPr>
          </a:p>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Unknown partner status</a:t>
            </a:r>
            <a:endParaRPr sz="3000" dirty="0">
              <a:solidFill>
                <a:schemeClr val="dk1"/>
              </a:solidFill>
              <a:latin typeface="Arial" panose="020B0604020202020204" pitchFamily="34" charset="0"/>
              <a:cs typeface="Arial" panose="020B0604020202020204" pitchFamily="34" charset="0"/>
            </a:endParaRPr>
          </a:p>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Multiple partners </a:t>
            </a:r>
            <a:endParaRPr sz="3000" dirty="0">
              <a:solidFill>
                <a:schemeClr val="dk1"/>
              </a:solidFill>
              <a:latin typeface="Arial" panose="020B0604020202020204" pitchFamily="34" charset="0"/>
              <a:cs typeface="Arial" panose="020B0604020202020204" pitchFamily="34" charset="0"/>
            </a:endParaRPr>
          </a:p>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Inability to maintain proper hygiene</a:t>
            </a:r>
            <a:endParaRPr sz="3000" dirty="0">
              <a:solidFill>
                <a:schemeClr val="dk1"/>
              </a:solidFill>
              <a:latin typeface="Arial" panose="020B0604020202020204" pitchFamily="34" charset="0"/>
              <a:cs typeface="Arial" panose="020B0604020202020204" pitchFamily="34" charset="0"/>
            </a:endParaRPr>
          </a:p>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Access to safe use/harm reduction products</a:t>
            </a:r>
            <a:endParaRPr sz="3000" dirty="0">
              <a:solidFill>
                <a:schemeClr val="dk1"/>
              </a:solidFill>
              <a:latin typeface="Arial" panose="020B0604020202020204" pitchFamily="34" charset="0"/>
              <a:cs typeface="Arial" panose="020B0604020202020204" pitchFamily="34" charset="0"/>
            </a:endParaRPr>
          </a:p>
          <a:p>
            <a:pPr marL="482600" lvl="0" indent="-457200" algn="l" rtl="0">
              <a:spcBef>
                <a:spcPts val="0"/>
              </a:spcBef>
              <a:spcAft>
                <a:spcPts val="0"/>
              </a:spcAft>
              <a:buClr>
                <a:schemeClr val="dk1"/>
              </a:buClr>
              <a:buSzPts val="3200"/>
              <a:buFont typeface="Arial" panose="020B0604020202020204" pitchFamily="34" charset="0"/>
              <a:buChar char="•"/>
            </a:pPr>
            <a:r>
              <a:rPr lang="en-US" sz="3000" dirty="0">
                <a:solidFill>
                  <a:schemeClr val="dk1"/>
                </a:solidFill>
                <a:latin typeface="Arial" panose="020B0604020202020204" pitchFamily="34" charset="0"/>
                <a:cs typeface="Arial" panose="020B0604020202020204" pitchFamily="34" charset="0"/>
              </a:rPr>
              <a:t>Sharing drug use instruments</a:t>
            </a:r>
            <a:endParaRPr sz="3000"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457200" y="944880"/>
            <a:ext cx="8229600" cy="655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Barriers to seeking health care</a:t>
            </a:r>
            <a:endParaRPr dirty="0"/>
          </a:p>
        </p:txBody>
      </p:sp>
      <p:sp>
        <p:nvSpPr>
          <p:cNvPr id="212" name="Google Shape;212;p17"/>
          <p:cNvSpPr txBox="1">
            <a:spLocks noGrp="1"/>
          </p:cNvSpPr>
          <p:nvPr>
            <p:ph type="body" idx="1"/>
          </p:nvPr>
        </p:nvSpPr>
        <p:spPr>
          <a:xfrm>
            <a:off x="457200" y="1806844"/>
            <a:ext cx="8229600" cy="43735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700"/>
              <a:buFont typeface="Arial"/>
              <a:buChar char="•"/>
            </a:pPr>
            <a:r>
              <a:rPr lang="en-US" sz="2700" dirty="0"/>
              <a:t>Shame</a:t>
            </a:r>
            <a:endParaRPr sz="2700" dirty="0"/>
          </a:p>
          <a:p>
            <a:pPr marL="342900" lvl="0" indent="-342900" algn="l" rtl="0">
              <a:spcBef>
                <a:spcPts val="0"/>
              </a:spcBef>
              <a:spcAft>
                <a:spcPts val="0"/>
              </a:spcAft>
              <a:buSzPts val="2700"/>
              <a:buChar char="•"/>
            </a:pPr>
            <a:r>
              <a:rPr lang="en-US" sz="2700" dirty="0"/>
              <a:t>Judgement (perceived and experienced)</a:t>
            </a:r>
            <a:endParaRPr sz="2700" dirty="0"/>
          </a:p>
          <a:p>
            <a:pPr marL="342900" lvl="0" indent="-342900" algn="l" rtl="0">
              <a:spcBef>
                <a:spcPts val="0"/>
              </a:spcBef>
              <a:spcAft>
                <a:spcPts val="0"/>
              </a:spcAft>
              <a:buSzPts val="2700"/>
              <a:buChar char="•"/>
            </a:pPr>
            <a:r>
              <a:rPr lang="en-US" sz="2700" dirty="0"/>
              <a:t>Health care staff thinks they are drug seeking</a:t>
            </a:r>
            <a:endParaRPr sz="2700" dirty="0"/>
          </a:p>
          <a:p>
            <a:pPr marL="342900" lvl="0" indent="-342900" algn="l" rtl="0">
              <a:spcBef>
                <a:spcPts val="0"/>
              </a:spcBef>
              <a:spcAft>
                <a:spcPts val="0"/>
              </a:spcAft>
              <a:buSzPts val="2700"/>
              <a:buChar char="•"/>
            </a:pPr>
            <a:r>
              <a:rPr lang="en-US" sz="2700" dirty="0"/>
              <a:t>Long waits </a:t>
            </a:r>
            <a:endParaRPr sz="2700" dirty="0"/>
          </a:p>
          <a:p>
            <a:pPr marL="342900" lvl="0" indent="-342900" algn="l" rtl="0">
              <a:spcBef>
                <a:spcPts val="0"/>
              </a:spcBef>
              <a:spcAft>
                <a:spcPts val="0"/>
              </a:spcAft>
              <a:buSzPts val="2700"/>
              <a:buChar char="•"/>
            </a:pPr>
            <a:r>
              <a:rPr lang="en-US" sz="2700" dirty="0"/>
              <a:t>Fear of detox</a:t>
            </a:r>
            <a:endParaRPr sz="2700" dirty="0"/>
          </a:p>
          <a:p>
            <a:pPr marL="342900" lvl="0" indent="-342900" algn="l" rtl="0">
              <a:spcBef>
                <a:spcPts val="0"/>
              </a:spcBef>
              <a:spcAft>
                <a:spcPts val="0"/>
              </a:spcAft>
              <a:buSzPts val="2700"/>
              <a:buChar char="•"/>
            </a:pPr>
            <a:r>
              <a:rPr lang="en-US" sz="2700" dirty="0"/>
              <a:t>Due to long term intravenous drug use, IVs are difficult and painful to establish</a:t>
            </a:r>
            <a:endParaRPr sz="2700" dirty="0"/>
          </a:p>
          <a:p>
            <a:pPr marL="342900" lvl="0" indent="-342900" algn="l" rtl="0">
              <a:spcBef>
                <a:spcPts val="0"/>
              </a:spcBef>
              <a:spcAft>
                <a:spcPts val="0"/>
              </a:spcAft>
              <a:buSzPts val="2700"/>
              <a:buChar char="•"/>
            </a:pPr>
            <a:r>
              <a:rPr lang="en-US" sz="2700" dirty="0"/>
              <a:t>Lack of empathy from health care providers</a:t>
            </a:r>
            <a:endParaRPr sz="2700" dirty="0"/>
          </a:p>
          <a:p>
            <a:pPr marL="342900" lvl="0" indent="-342900" algn="l" rtl="0">
              <a:spcBef>
                <a:spcPts val="0"/>
              </a:spcBef>
              <a:spcAft>
                <a:spcPts val="0"/>
              </a:spcAft>
              <a:buSzPts val="2700"/>
              <a:buChar char="•"/>
            </a:pPr>
            <a:r>
              <a:rPr lang="en-US" sz="2700" dirty="0"/>
              <a:t>Anxiety</a:t>
            </a:r>
            <a:endParaRPr sz="2700" dirty="0"/>
          </a:p>
          <a:p>
            <a:pPr marL="342900" lvl="0" indent="-342900" algn="l" rtl="0">
              <a:spcBef>
                <a:spcPts val="0"/>
              </a:spcBef>
              <a:spcAft>
                <a:spcPts val="0"/>
              </a:spcAft>
              <a:buSzPts val="2700"/>
              <a:buChar char="•"/>
            </a:pPr>
            <a:r>
              <a:rPr lang="en-US" sz="2700" dirty="0"/>
              <a:t>Fear of being reported to judicial authorities</a:t>
            </a:r>
            <a:endParaRPr sz="2700" dirty="0"/>
          </a:p>
          <a:p>
            <a:pPr marL="342900" lvl="0" indent="-342900" algn="l" rtl="0">
              <a:spcBef>
                <a:spcPts val="0"/>
              </a:spcBef>
              <a:spcAft>
                <a:spcPts val="0"/>
              </a:spcAft>
              <a:buSzPts val="2700"/>
              <a:buChar char="•"/>
            </a:pPr>
            <a:r>
              <a:rPr lang="en-US" sz="2700" dirty="0"/>
              <a:t>Low dosing of MAT medication </a:t>
            </a:r>
            <a:endParaRPr sz="27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457200" y="762000"/>
            <a:ext cx="8229600" cy="655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Community Links Partnership</a:t>
            </a:r>
            <a:endParaRPr dirty="0"/>
          </a:p>
        </p:txBody>
      </p:sp>
      <p:pic>
        <p:nvPicPr>
          <p:cNvPr id="196" name="Google Shape;196;p15"/>
          <p:cNvPicPr preferRelativeResize="0"/>
          <p:nvPr/>
        </p:nvPicPr>
        <p:blipFill>
          <a:blip r:embed="rId3">
            <a:alphaModFix/>
          </a:blip>
          <a:stretch>
            <a:fillRect/>
          </a:stretch>
        </p:blipFill>
        <p:spPr>
          <a:xfrm>
            <a:off x="1148292" y="1417638"/>
            <a:ext cx="6847416" cy="51355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Partnership with the Early Intervention Program</a:t>
            </a:r>
          </a:p>
        </p:txBody>
      </p:sp>
      <p:sp>
        <p:nvSpPr>
          <p:cNvPr id="3" name="Content Placeholder 2"/>
          <p:cNvSpPr>
            <a:spLocks noGrp="1"/>
          </p:cNvSpPr>
          <p:nvPr>
            <p:ph idx="1"/>
          </p:nvPr>
        </p:nvSpPr>
        <p:spPr>
          <a:xfrm>
            <a:off x="457200" y="1722437"/>
            <a:ext cx="8229600" cy="4373563"/>
          </a:xfrm>
        </p:spPr>
        <p:txBody>
          <a:bodyPr>
            <a:normAutofit/>
          </a:bodyPr>
          <a:lstStyle/>
          <a:p>
            <a:endParaRPr lang="en-US" sz="2700" dirty="0"/>
          </a:p>
          <a:p>
            <a:r>
              <a:rPr lang="en-US" sz="2700" dirty="0"/>
              <a:t>Once weekly for a few hours</a:t>
            </a:r>
          </a:p>
          <a:p>
            <a:r>
              <a:rPr lang="en-US" sz="2700" dirty="0"/>
              <a:t>Testing for HIV and Hep C with linkage to care</a:t>
            </a:r>
          </a:p>
          <a:p>
            <a:r>
              <a:rPr lang="en-US" sz="2700" dirty="0"/>
              <a:t>Risk assessments</a:t>
            </a:r>
          </a:p>
          <a:p>
            <a:pPr lvl="1"/>
            <a:r>
              <a:rPr lang="en-US" sz="2300" dirty="0"/>
              <a:t>Education</a:t>
            </a:r>
          </a:p>
          <a:p>
            <a:pPr lvl="1"/>
            <a:r>
              <a:rPr lang="en-US" sz="2300" dirty="0"/>
              <a:t>Harm reduction referrals</a:t>
            </a:r>
          </a:p>
          <a:p>
            <a:endParaRPr lang="en-US" sz="2700" dirty="0"/>
          </a:p>
        </p:txBody>
      </p:sp>
    </p:spTree>
    <p:custDataLst>
      <p:tags r:id="rId1"/>
    </p:custDataLst>
    <p:extLst>
      <p:ext uri="{BB962C8B-B14F-4D97-AF65-F5344CB8AC3E}">
        <p14:creationId xmlns:p14="http://schemas.microsoft.com/office/powerpoint/2010/main" val="31971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4707E2-994B-48B5-BECF-FD9547967D37}"/>
              </a:ext>
            </a:extLst>
          </p:cNvPr>
          <p:cNvSpPr>
            <a:spLocks noGrp="1" noChangeArrowheads="1"/>
          </p:cNvSpPr>
          <p:nvPr>
            <p:ph type="ctrTitle"/>
          </p:nvPr>
        </p:nvSpPr>
        <p:spPr>
          <a:xfrm>
            <a:off x="0" y="1377950"/>
            <a:ext cx="9144000" cy="1470025"/>
          </a:xfrm>
        </p:spPr>
        <p:txBody>
          <a:bodyPr/>
          <a:lstStyle/>
          <a:p>
            <a:r>
              <a:rPr lang="en-US" altLang="en-US" sz="7400" b="1" dirty="0"/>
              <a:t>Q&amp;A</a:t>
            </a:r>
          </a:p>
        </p:txBody>
      </p:sp>
      <p:sp>
        <p:nvSpPr>
          <p:cNvPr id="70659" name="Subtitle 2">
            <a:extLst>
              <a:ext uri="{FF2B5EF4-FFF2-40B4-BE49-F238E27FC236}">
                <a16:creationId xmlns:a16="http://schemas.microsoft.com/office/drawing/2014/main" id="{A5C06DE0-FD4B-468C-AAAB-E9FED8D51C84}"/>
              </a:ext>
            </a:extLst>
          </p:cNvPr>
          <p:cNvSpPr>
            <a:spLocks noGrp="1" noChangeArrowheads="1"/>
          </p:cNvSpPr>
          <p:nvPr>
            <p:ph type="subTitle" idx="1"/>
          </p:nvPr>
        </p:nvSpPr>
        <p:spPr>
          <a:xfrm>
            <a:off x="0" y="3200400"/>
            <a:ext cx="9144000" cy="1752600"/>
          </a:xfrm>
        </p:spPr>
        <p:txBody>
          <a:bodyPr/>
          <a:lstStyle/>
          <a:p>
            <a:r>
              <a:rPr lang="en-US" altLang="en-US" dirty="0"/>
              <a:t>Please unmute to ask a question OR type your question in the chat box.</a:t>
            </a:r>
          </a:p>
        </p:txBody>
      </p:sp>
    </p:spTree>
    <p:custDataLst>
      <p:tags r:id="rId1"/>
    </p:custDataLst>
    <p:extLst>
      <p:ext uri="{BB962C8B-B14F-4D97-AF65-F5344CB8AC3E}">
        <p14:creationId xmlns:p14="http://schemas.microsoft.com/office/powerpoint/2010/main" val="100048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9B3D74-C85D-4897-BBA9-B0D8689081A6}"/>
              </a:ext>
            </a:extLst>
          </p:cNvPr>
          <p:cNvSpPr>
            <a:spLocks noGrp="1" noChangeArrowheads="1"/>
          </p:cNvSpPr>
          <p:nvPr>
            <p:ph type="ctrTitle"/>
          </p:nvPr>
        </p:nvSpPr>
        <p:spPr>
          <a:xfrm>
            <a:off x="685800" y="673963"/>
            <a:ext cx="7772400" cy="838200"/>
          </a:xfrm>
        </p:spPr>
        <p:txBody>
          <a:bodyPr/>
          <a:lstStyle/>
          <a:p>
            <a:r>
              <a:rPr lang="en-US" altLang="en-US" sz="4200" b="1" dirty="0">
                <a:solidFill>
                  <a:srgbClr val="C00000"/>
                </a:solidFill>
              </a:rPr>
              <a:t>Thank you for joining us!</a:t>
            </a:r>
          </a:p>
        </p:txBody>
      </p:sp>
      <p:sp>
        <p:nvSpPr>
          <p:cNvPr id="71683" name="Subtitle 2">
            <a:extLst>
              <a:ext uri="{FF2B5EF4-FFF2-40B4-BE49-F238E27FC236}">
                <a16:creationId xmlns:a16="http://schemas.microsoft.com/office/drawing/2014/main" id="{5D8ACF7E-3F80-458A-A495-840D4E5154AB}"/>
              </a:ext>
            </a:extLst>
          </p:cNvPr>
          <p:cNvSpPr>
            <a:spLocks noGrp="1" noChangeArrowheads="1"/>
          </p:cNvSpPr>
          <p:nvPr>
            <p:ph type="subTitle" idx="1"/>
          </p:nvPr>
        </p:nvSpPr>
        <p:spPr>
          <a:xfrm>
            <a:off x="304800" y="1524000"/>
            <a:ext cx="8534400" cy="5226050"/>
          </a:xfrm>
        </p:spPr>
        <p:txBody>
          <a:bodyPr/>
          <a:lstStyle/>
          <a:p>
            <a:pPr>
              <a:spcBef>
                <a:spcPts val="0"/>
              </a:spcBef>
            </a:pPr>
            <a:r>
              <a:rPr lang="en-US" altLang="en-US" sz="2900" dirty="0"/>
              <a:t>Please take a few moments to complete </a:t>
            </a:r>
          </a:p>
          <a:p>
            <a:pPr>
              <a:spcBef>
                <a:spcPts val="0"/>
              </a:spcBef>
            </a:pPr>
            <a:r>
              <a:rPr lang="en-US" altLang="en-US" sz="2900" dirty="0"/>
              <a:t>the survey form. Scan the QR code below or use the survey link provided in the chat box, both will be emailed.</a:t>
            </a:r>
          </a:p>
          <a:p>
            <a:pPr>
              <a:spcBef>
                <a:spcPts val="0"/>
              </a:spcBef>
            </a:pPr>
            <a:r>
              <a:rPr lang="en-US" altLang="en-US" sz="2900" dirty="0"/>
              <a:t>  </a:t>
            </a:r>
          </a:p>
          <a:p>
            <a:pPr>
              <a:spcBef>
                <a:spcPts val="0"/>
              </a:spcBef>
            </a:pPr>
            <a:endParaRPr lang="en-US" altLang="en-US" sz="2900" dirty="0"/>
          </a:p>
          <a:p>
            <a:endParaRPr lang="en-US" altLang="en-US" sz="3000" dirty="0"/>
          </a:p>
          <a:p>
            <a:endParaRPr lang="en-US" altLang="en-US" sz="3000" dirty="0"/>
          </a:p>
          <a:p>
            <a:endParaRPr lang="en-US" altLang="en-US" sz="1200" dirty="0"/>
          </a:p>
          <a:p>
            <a:r>
              <a:rPr lang="en-US" altLang="en-US" sz="2900" dirty="0"/>
              <a:t>The form is </a:t>
            </a:r>
            <a:r>
              <a:rPr lang="en-US" altLang="en-US" sz="2900" b="1" dirty="0"/>
              <a:t>required</a:t>
            </a:r>
            <a:r>
              <a:rPr lang="en-US" altLang="en-US" sz="2900" dirty="0"/>
              <a:t> to complete if requesting CE credit for Psychology, Social Work, or Counseling.</a:t>
            </a:r>
          </a:p>
          <a:p>
            <a:endParaRPr lang="en-US" altLang="en-US" dirty="0"/>
          </a:p>
        </p:txBody>
      </p:sp>
      <p:pic>
        <p:nvPicPr>
          <p:cNvPr id="3" name="Picture 2" descr="A qr code with black squares">
            <a:extLst>
              <a:ext uri="{FF2B5EF4-FFF2-40B4-BE49-F238E27FC236}">
                <a16:creationId xmlns:a16="http://schemas.microsoft.com/office/drawing/2014/main" id="{53477D76-57F6-D263-A23D-38817FAC45DF}"/>
              </a:ext>
            </a:extLst>
          </p:cNvPr>
          <p:cNvPicPr>
            <a:picLocks noChangeAspect="1"/>
          </p:cNvPicPr>
          <p:nvPr/>
        </p:nvPicPr>
        <p:blipFill>
          <a:blip r:embed="rId3"/>
          <a:stretch>
            <a:fillRect/>
          </a:stretch>
        </p:blipFill>
        <p:spPr>
          <a:xfrm>
            <a:off x="3673475" y="3536950"/>
            <a:ext cx="1797050" cy="1797050"/>
          </a:xfrm>
          <a:prstGeom prst="rect">
            <a:avLst/>
          </a:prstGeom>
        </p:spPr>
      </p:pic>
    </p:spTree>
    <p:custDataLst>
      <p:tags r:id="rId1"/>
    </p:custDataLst>
    <p:extLst>
      <p:ext uri="{BB962C8B-B14F-4D97-AF65-F5344CB8AC3E}">
        <p14:creationId xmlns:p14="http://schemas.microsoft.com/office/powerpoint/2010/main" val="3052358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a:extLst>
              <a:ext uri="{FF2B5EF4-FFF2-40B4-BE49-F238E27FC236}">
                <a16:creationId xmlns:a16="http://schemas.microsoft.com/office/drawing/2014/main" id="{7222ED4A-19F3-4B25-8E35-AE66B30F1EAD}"/>
              </a:ext>
            </a:extLst>
          </p:cNvPr>
          <p:cNvSpPr>
            <a:spLocks noGrp="1" noChangeArrowheads="1"/>
          </p:cNvSpPr>
          <p:nvPr>
            <p:ph type="title"/>
          </p:nvPr>
        </p:nvSpPr>
        <p:spPr>
          <a:xfrm>
            <a:off x="-76200" y="641350"/>
            <a:ext cx="9296400" cy="1844675"/>
          </a:xfrm>
        </p:spPr>
        <p:txBody>
          <a:bodyPr/>
          <a:lstStyle/>
          <a:p>
            <a:r>
              <a:rPr lang="en-US" sz="2800" dirty="0">
                <a:solidFill>
                  <a:srgbClr val="000000"/>
                </a:solidFill>
                <a:effectLst/>
                <a:latin typeface="Arial" panose="020B0604020202020204" pitchFamily="34" charset="0"/>
                <a:ea typeface="Calibri" panose="020F0502020204030204" pitchFamily="34" charset="0"/>
              </a:rPr>
              <a:t>A Unique, Co-Designed Family-Based Therapy for Marginalized Women with Opioid Use Disorder and Justice-Involvement</a:t>
            </a:r>
            <a:endParaRPr lang="en-US" altLang="en-US" sz="2800" dirty="0"/>
          </a:p>
        </p:txBody>
      </p:sp>
      <p:sp>
        <p:nvSpPr>
          <p:cNvPr id="72707" name="TextBox 7">
            <a:extLst>
              <a:ext uri="{FF2B5EF4-FFF2-40B4-BE49-F238E27FC236}">
                <a16:creationId xmlns:a16="http://schemas.microsoft.com/office/drawing/2014/main" id="{D97E5530-519B-4DD7-99CF-4DD9895682E0}"/>
              </a:ext>
            </a:extLst>
          </p:cNvPr>
          <p:cNvSpPr txBox="1">
            <a:spLocks noChangeArrowheads="1"/>
          </p:cNvSpPr>
          <p:nvPr/>
        </p:nvSpPr>
        <p:spPr bwMode="auto">
          <a:xfrm>
            <a:off x="228600" y="2461422"/>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Wednesday, July 10, 2024: 12:00 – 1:00 PM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Dr. Aaron Murnan and Gwen England</a:t>
            </a:r>
          </a:p>
        </p:txBody>
      </p:sp>
      <p:sp>
        <p:nvSpPr>
          <p:cNvPr id="7" name="TextBox 6">
            <a:extLst>
              <a:ext uri="{FF2B5EF4-FFF2-40B4-BE49-F238E27FC236}">
                <a16:creationId xmlns:a16="http://schemas.microsoft.com/office/drawing/2014/main" id="{5DCBCD6C-B456-406C-B5FE-8C019A3D00F5}"/>
              </a:ext>
            </a:extLst>
          </p:cNvPr>
          <p:cNvSpPr txBox="1">
            <a:spLocks noChangeArrowheads="1"/>
          </p:cNvSpPr>
          <p:nvPr/>
        </p:nvSpPr>
        <p:spPr bwMode="auto">
          <a:xfrm>
            <a:off x="228600" y="5943910"/>
            <a:ext cx="8686800" cy="1107996"/>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hlinkClick r:id="rId3"/>
              </a:rPr>
              <a:t>Registration website: med.uc.edu/institutes/CAR/summer-speaker-series/speaker-series-2024</a:t>
            </a: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pic>
        <p:nvPicPr>
          <p:cNvPr id="8" name="Picture 7">
            <a:extLst>
              <a:ext uri="{FF2B5EF4-FFF2-40B4-BE49-F238E27FC236}">
                <a16:creationId xmlns:a16="http://schemas.microsoft.com/office/drawing/2014/main" id="{04165DFD-E118-412C-B72E-710D5AB0377C}"/>
              </a:ext>
            </a:extLst>
          </p:cNvPr>
          <p:cNvPicPr>
            <a:picLocks noChangeAspect="1"/>
          </p:cNvPicPr>
          <p:nvPr/>
        </p:nvPicPr>
        <p:blipFill>
          <a:blip r:embed="rId4"/>
          <a:srcRect/>
          <a:stretch/>
        </p:blipFill>
        <p:spPr>
          <a:xfrm>
            <a:off x="2157672" y="3421703"/>
            <a:ext cx="1605395" cy="2140527"/>
          </a:xfrm>
          <a:prstGeom prst="rect">
            <a:avLst/>
          </a:prstGeom>
        </p:spPr>
      </p:pic>
      <p:pic>
        <p:nvPicPr>
          <p:cNvPr id="9" name="Picture 8">
            <a:extLst>
              <a:ext uri="{FF2B5EF4-FFF2-40B4-BE49-F238E27FC236}">
                <a16:creationId xmlns:a16="http://schemas.microsoft.com/office/drawing/2014/main" id="{A258DDE1-B7C5-4C53-9C25-82F08DEEBA4F}"/>
              </a:ext>
            </a:extLst>
          </p:cNvPr>
          <p:cNvPicPr>
            <a:picLocks noChangeAspect="1"/>
          </p:cNvPicPr>
          <p:nvPr/>
        </p:nvPicPr>
        <p:blipFill>
          <a:blip r:embed="rId5"/>
          <a:srcRect/>
          <a:stretch/>
        </p:blipFill>
        <p:spPr>
          <a:xfrm>
            <a:off x="5344207" y="3421703"/>
            <a:ext cx="1678845" cy="2140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A2AB8723-A75A-4B8A-A5EC-F364D7D94F0F}"/>
              </a:ext>
            </a:extLst>
          </p:cNvPr>
          <p:cNvSpPr>
            <a:spLocks noGrp="1" noChangeArrowheads="1"/>
          </p:cNvSpPr>
          <p:nvPr>
            <p:ph type="title"/>
          </p:nvPr>
        </p:nvSpPr>
        <p:spPr>
          <a:xfrm>
            <a:off x="228600" y="838200"/>
            <a:ext cx="7543800" cy="685800"/>
          </a:xfrm>
        </p:spPr>
        <p:txBody>
          <a:bodyPr/>
          <a:lstStyle/>
          <a:p>
            <a:pPr algn="l"/>
            <a:r>
              <a:rPr lang="en-US" altLang="en-US" dirty="0"/>
              <a:t>The COM CAR Summer Speaker Series</a:t>
            </a:r>
          </a:p>
        </p:txBody>
      </p:sp>
      <p:sp>
        <p:nvSpPr>
          <p:cNvPr id="12292" name="TextBox 7">
            <a:extLst>
              <a:ext uri="{FF2B5EF4-FFF2-40B4-BE49-F238E27FC236}">
                <a16:creationId xmlns:a16="http://schemas.microsoft.com/office/drawing/2014/main" id="{0F8781E8-974F-4AB5-9273-2895ACCDCAF2}"/>
              </a:ext>
            </a:extLst>
          </p:cNvPr>
          <p:cNvSpPr txBox="1">
            <a:spLocks noChangeArrowheads="1"/>
          </p:cNvSpPr>
          <p:nvPr/>
        </p:nvSpPr>
        <p:spPr bwMode="auto">
          <a:xfrm>
            <a:off x="381000" y="1905000"/>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solidFill>
                  <a:srgbClr val="000000"/>
                </a:solidFill>
              </a:rPr>
              <a:t>Supported by an award from the Center for Clinical &amp; Translational Science &amp; Training</a:t>
            </a:r>
            <a:endParaRPr lang="en-US" altLang="en-US" sz="1800" dirty="0"/>
          </a:p>
        </p:txBody>
      </p:sp>
      <p:pic>
        <p:nvPicPr>
          <p:cNvPr id="12295" name="Picture 11" descr="A picture containing person, indoor&#10;&#10;Description automatically generated">
            <a:extLst>
              <a:ext uri="{FF2B5EF4-FFF2-40B4-BE49-F238E27FC236}">
                <a16:creationId xmlns:a16="http://schemas.microsoft.com/office/drawing/2014/main" id="{EBEFC36E-825C-46DB-9B4B-A1B77B2DF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01" t="8888" r="8311" b="32082"/>
          <a:stretch>
            <a:fillRect/>
          </a:stretch>
        </p:blipFill>
        <p:spPr bwMode="auto">
          <a:xfrm>
            <a:off x="4800600" y="2994816"/>
            <a:ext cx="1392157" cy="13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4F9AF18-158B-7D8E-68DC-7AFA2F29459D}"/>
              </a:ext>
            </a:extLst>
          </p:cNvPr>
          <p:cNvSpPr txBox="1"/>
          <p:nvPr/>
        </p:nvSpPr>
        <p:spPr>
          <a:xfrm>
            <a:off x="381000" y="2994816"/>
            <a:ext cx="5334000" cy="1107996"/>
          </a:xfrm>
          <a:prstGeom prst="rect">
            <a:avLst/>
          </a:prstGeom>
          <a:noFill/>
        </p:spPr>
        <p:txBody>
          <a:bodyPr wrap="square">
            <a:spAutoFit/>
          </a:bodyPr>
          <a:lstStyle/>
          <a:p>
            <a:endParaRPr lang="en-US" dirty="0"/>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Thank you to Jen Rowe for planning assistance.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D9A16515-F43E-4670-8B3C-6668D4BF8812}"/>
              </a:ext>
            </a:extLst>
          </p:cNvPr>
          <p:cNvSpPr>
            <a:spLocks noGrp="1" noChangeArrowheads="1"/>
          </p:cNvSpPr>
          <p:nvPr>
            <p:ph type="title"/>
          </p:nvPr>
        </p:nvSpPr>
        <p:spPr>
          <a:xfrm>
            <a:off x="228600" y="814388"/>
            <a:ext cx="7543800" cy="685800"/>
          </a:xfrm>
        </p:spPr>
        <p:txBody>
          <a:bodyPr/>
          <a:lstStyle/>
          <a:p>
            <a:pPr algn="l"/>
            <a:r>
              <a:rPr lang="en-US" altLang="en-US" dirty="0"/>
              <a:t>The COM CAR Summer Speaker Series</a:t>
            </a:r>
          </a:p>
        </p:txBody>
      </p:sp>
      <p:sp>
        <p:nvSpPr>
          <p:cNvPr id="14340" name="TextBox 7">
            <a:extLst>
              <a:ext uri="{FF2B5EF4-FFF2-40B4-BE49-F238E27FC236}">
                <a16:creationId xmlns:a16="http://schemas.microsoft.com/office/drawing/2014/main" id="{6E25D824-3E7A-4DE6-8F0D-9F9B554E41A9}"/>
              </a:ext>
            </a:extLst>
          </p:cNvPr>
          <p:cNvSpPr txBox="1">
            <a:spLocks noChangeArrowheads="1"/>
          </p:cNvSpPr>
          <p:nvPr/>
        </p:nvSpPr>
        <p:spPr bwMode="auto">
          <a:xfrm>
            <a:off x="381000" y="1611313"/>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Special thank you for operational assistance from:</a:t>
            </a:r>
          </a:p>
          <a:p>
            <a:pPr lvl="2">
              <a:buFontTx/>
              <a:buNone/>
            </a:pPr>
            <a:endParaRPr lang="en-US" altLang="en-US" sz="1800" dirty="0"/>
          </a:p>
        </p:txBody>
      </p:sp>
      <p:sp>
        <p:nvSpPr>
          <p:cNvPr id="14341" name="TextBox 7">
            <a:extLst>
              <a:ext uri="{FF2B5EF4-FFF2-40B4-BE49-F238E27FC236}">
                <a16:creationId xmlns:a16="http://schemas.microsoft.com/office/drawing/2014/main" id="{4EDA8BFF-E46E-4119-80FB-AE3B11042A51}"/>
              </a:ext>
            </a:extLst>
          </p:cNvPr>
          <p:cNvSpPr txBox="1">
            <a:spLocks noChangeArrowheads="1"/>
          </p:cNvSpPr>
          <p:nvPr/>
        </p:nvSpPr>
        <p:spPr bwMode="auto">
          <a:xfrm>
            <a:off x="381000" y="2346325"/>
            <a:ext cx="4303713"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Jermaine Fields – UI/UX Lead, UC DTS Application &amp; Software Development/ COM Web Development </a:t>
            </a:r>
          </a:p>
          <a:p>
            <a:pPr>
              <a:spcBef>
                <a:spcPct val="0"/>
              </a:spcBef>
            </a:pPr>
            <a:endParaRPr lang="en-US" altLang="en-US" sz="1100" dirty="0"/>
          </a:p>
          <a:p>
            <a:pPr>
              <a:spcBef>
                <a:spcPct val="0"/>
              </a:spcBef>
            </a:pPr>
            <a:r>
              <a:rPr lang="en-US" altLang="en-US" sz="2400" dirty="0"/>
              <a:t>Todd Schutter –Multi-Media Coordinator, UC DTS COM</a:t>
            </a:r>
          </a:p>
        </p:txBody>
      </p:sp>
      <p:pic>
        <p:nvPicPr>
          <p:cNvPr id="14342" name="Picture 11" descr="photo of JermaineFields">
            <a:extLst>
              <a:ext uri="{FF2B5EF4-FFF2-40B4-BE49-F238E27FC236}">
                <a16:creationId xmlns:a16="http://schemas.microsoft.com/office/drawing/2014/main" id="{7268E0C0-03F4-44D0-B509-4012387DE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84" t="6667" r="27081" b="38335"/>
          <a:stretch>
            <a:fillRect/>
          </a:stretch>
        </p:blipFill>
        <p:spPr bwMode="auto">
          <a:xfrm>
            <a:off x="4860925" y="3032125"/>
            <a:ext cx="1333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photo of Todd Schutter">
            <a:extLst>
              <a:ext uri="{FF2B5EF4-FFF2-40B4-BE49-F238E27FC236}">
                <a16:creationId xmlns:a16="http://schemas.microsoft.com/office/drawing/2014/main" id="{58A4C0B9-E325-4554-AF74-A6BC0420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250" t="9357" r="6250" b="18126"/>
          <a:stretch>
            <a:fillRect/>
          </a:stretch>
        </p:blipFill>
        <p:spPr bwMode="auto">
          <a:xfrm>
            <a:off x="6553200" y="3032125"/>
            <a:ext cx="1247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248AA6CA-AB9D-4D9F-A0E6-D728103DAA5A}"/>
              </a:ext>
            </a:extLst>
          </p:cNvPr>
          <p:cNvSpPr>
            <a:spLocks noGrp="1" noChangeArrowheads="1"/>
          </p:cNvSpPr>
          <p:nvPr>
            <p:ph type="title"/>
          </p:nvPr>
        </p:nvSpPr>
        <p:spPr>
          <a:xfrm>
            <a:off x="381000" y="769968"/>
            <a:ext cx="8382000" cy="1524000"/>
          </a:xfrm>
        </p:spPr>
        <p:txBody>
          <a:bodyPr/>
          <a:lstStyle/>
          <a:p>
            <a:r>
              <a:rPr lang="en-US" sz="2800" dirty="0">
                <a:solidFill>
                  <a:srgbClr val="000000"/>
                </a:solidFill>
                <a:effectLst/>
                <a:latin typeface="Arial" panose="020B0604020202020204" pitchFamily="34" charset="0"/>
                <a:ea typeface="Calibri" panose="020F0502020204030204" pitchFamily="34" charset="0"/>
              </a:rPr>
              <a:t>Risk Reduction in Human Trafficking and Substance Use Disorders: Bringing Education, Testing and Treatment to the Community</a:t>
            </a:r>
            <a:endParaRPr lang="en-US" altLang="en-US" sz="2800" dirty="0"/>
          </a:p>
        </p:txBody>
      </p:sp>
      <p:sp>
        <p:nvSpPr>
          <p:cNvPr id="16388" name="Rectangle 1">
            <a:extLst>
              <a:ext uri="{FF2B5EF4-FFF2-40B4-BE49-F238E27FC236}">
                <a16:creationId xmlns:a16="http://schemas.microsoft.com/office/drawing/2014/main" id="{93FB2500-B726-4EB9-9052-9C98C5458F91}"/>
              </a:ext>
            </a:extLst>
          </p:cNvPr>
          <p:cNvSpPr>
            <a:spLocks noChangeArrowheads="1"/>
          </p:cNvSpPr>
          <p:nvPr/>
        </p:nvSpPr>
        <p:spPr bwMode="auto">
          <a:xfrm>
            <a:off x="0" y="2581640"/>
            <a:ext cx="51187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Caroline Freiermuth, MD, MHS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Shawn Ryan Endowed Chair for the Acute Treatment of Mental Health and Substance Use Disorders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University of Cincinnati</a:t>
            </a:r>
          </a:p>
        </p:txBody>
      </p:sp>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4203467" y="5029200"/>
            <a:ext cx="2730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LeAnn Sanson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Weightless Anchor</a:t>
            </a:r>
          </a:p>
        </p:txBody>
      </p:sp>
      <p:pic>
        <p:nvPicPr>
          <p:cNvPr id="3" name="Picture 2">
            <a:extLst>
              <a:ext uri="{FF2B5EF4-FFF2-40B4-BE49-F238E27FC236}">
                <a16:creationId xmlns:a16="http://schemas.microsoft.com/office/drawing/2014/main" id="{EC4E683B-4D7F-45EB-B5F2-02B7A3B3409C}"/>
              </a:ext>
            </a:extLst>
          </p:cNvPr>
          <p:cNvPicPr>
            <a:picLocks noChangeAspect="1"/>
          </p:cNvPicPr>
          <p:nvPr/>
        </p:nvPicPr>
        <p:blipFill>
          <a:blip r:embed="rId4"/>
          <a:srcRect/>
          <a:stretch/>
        </p:blipFill>
        <p:spPr>
          <a:xfrm>
            <a:off x="5090371" y="2389836"/>
            <a:ext cx="1664854" cy="2140527"/>
          </a:xfrm>
          <a:prstGeom prst="rect">
            <a:avLst/>
          </a:prstGeom>
        </p:spPr>
      </p:pic>
      <p:pic>
        <p:nvPicPr>
          <p:cNvPr id="4" name="Picture 3">
            <a:extLst>
              <a:ext uri="{FF2B5EF4-FFF2-40B4-BE49-F238E27FC236}">
                <a16:creationId xmlns:a16="http://schemas.microsoft.com/office/drawing/2014/main" id="{D6C9DEA7-C9E8-496C-CAE7-9DC460D27719}"/>
              </a:ext>
            </a:extLst>
          </p:cNvPr>
          <p:cNvPicPr>
            <a:picLocks noChangeAspect="1"/>
          </p:cNvPicPr>
          <p:nvPr/>
        </p:nvPicPr>
        <p:blipFill>
          <a:blip r:embed="rId5"/>
          <a:srcRect/>
          <a:stretch/>
        </p:blipFill>
        <p:spPr>
          <a:xfrm>
            <a:off x="7104252" y="4314953"/>
            <a:ext cx="1658748" cy="2259485"/>
          </a:xfrm>
          <a:prstGeom prst="rect">
            <a:avLst/>
          </a:prstGeom>
        </p:spPr>
      </p:pic>
    </p:spTree>
    <p:custDataLst>
      <p:tags r:id="rId1"/>
    </p:custDataLst>
    <p:extLst>
      <p:ext uri="{BB962C8B-B14F-4D97-AF65-F5344CB8AC3E}">
        <p14:creationId xmlns:p14="http://schemas.microsoft.com/office/powerpoint/2010/main" val="4926036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p:nvPr/>
        </p:nvSpPr>
        <p:spPr>
          <a:xfrm>
            <a:off x="455166" y="2583144"/>
            <a:ext cx="5107434"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Verdana"/>
              <a:buNone/>
              <a:tabLst/>
              <a:defRPr/>
            </a:pPr>
            <a:r>
              <a:rPr kumimoji="0" lang="en-US" sz="2400" b="0" i="0" u="none" strike="noStrike" kern="0" cap="none" spc="0" normalizeH="0" baseline="0" noProof="0" dirty="0">
                <a:ln>
                  <a:noFill/>
                </a:ln>
                <a:solidFill>
                  <a:srgbClr val="000000"/>
                </a:solidFill>
                <a:effectLst/>
                <a:uLnTx/>
                <a:uFillTx/>
                <a:latin typeface="+mj-lt"/>
                <a:ea typeface="Verdana"/>
                <a:cs typeface="Verdana"/>
                <a:sym typeface="Verdana"/>
              </a:rPr>
              <a:t>Caroline Freiermuth, MD, MHS </a:t>
            </a:r>
            <a:endParaRPr kumimoji="0" sz="14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Verdana"/>
              <a:buNone/>
              <a:tabLst/>
              <a:defRPr/>
            </a:pPr>
            <a:r>
              <a:rPr kumimoji="0" lang="en-US" sz="2400" b="0" i="0" u="none" strike="noStrike" kern="0" cap="none" spc="0" normalizeH="0" baseline="0" noProof="0" dirty="0">
                <a:ln>
                  <a:noFill/>
                </a:ln>
                <a:solidFill>
                  <a:srgbClr val="000000"/>
                </a:solidFill>
                <a:effectLst/>
                <a:uLnTx/>
                <a:uFillTx/>
                <a:latin typeface="+mj-lt"/>
                <a:ea typeface="Verdana"/>
                <a:cs typeface="Verdana"/>
                <a:sym typeface="Verdana"/>
              </a:rPr>
              <a:t>Shawn Ryan Endowed Chair for the Acute Treatment of Mental Health and Substance Use Disorders</a:t>
            </a:r>
          </a:p>
          <a:p>
            <a:pPr marL="0" marR="0" lvl="0" indent="0" algn="ctr" defTabSz="914400" rtl="0" eaLnBrk="1" fontAlgn="auto" latinLnBrk="0" hangingPunct="1">
              <a:lnSpc>
                <a:spcPct val="100000"/>
              </a:lnSpc>
              <a:spcBef>
                <a:spcPts val="0"/>
              </a:spcBef>
              <a:spcAft>
                <a:spcPts val="0"/>
              </a:spcAft>
              <a:buClr>
                <a:srgbClr val="000000"/>
              </a:buClr>
              <a:buSzPts val="2400"/>
              <a:buFont typeface="Verdana"/>
              <a:buNone/>
              <a:tabLst/>
              <a:defRPr/>
            </a:pPr>
            <a:r>
              <a:rPr kumimoji="0" lang="en-US" sz="2400" b="0" i="0" u="none" strike="noStrike" kern="0" cap="none" spc="0" normalizeH="0" baseline="0" noProof="0" dirty="0">
                <a:ln>
                  <a:noFill/>
                </a:ln>
                <a:solidFill>
                  <a:srgbClr val="000000"/>
                </a:solidFill>
                <a:effectLst/>
                <a:uLnTx/>
                <a:uFillTx/>
                <a:latin typeface="+mj-lt"/>
                <a:ea typeface="Verdana"/>
                <a:cs typeface="Verdana"/>
                <a:sym typeface="Verdana"/>
              </a:rPr>
              <a:t> University of Cincinnati</a:t>
            </a:r>
          </a:p>
        </p:txBody>
      </p:sp>
      <p:pic>
        <p:nvPicPr>
          <p:cNvPr id="131" name="Google Shape;131;p7"/>
          <p:cNvPicPr preferRelativeResize="0"/>
          <p:nvPr/>
        </p:nvPicPr>
        <p:blipFill rotWithShape="1">
          <a:blip r:embed="rId3">
            <a:alphaModFix/>
          </a:blip>
          <a:srcRect/>
          <a:stretch/>
        </p:blipFill>
        <p:spPr>
          <a:xfrm>
            <a:off x="5791200" y="2167564"/>
            <a:ext cx="1962233" cy="25228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9D3BF54-40CB-436C-8A23-B4B483C4C113}"/>
              </a:ext>
            </a:extLst>
          </p:cNvPr>
          <p:cNvSpPr>
            <a:spLocks noGrp="1" noChangeArrowheads="1"/>
          </p:cNvSpPr>
          <p:nvPr>
            <p:ph idx="1"/>
          </p:nvPr>
        </p:nvSpPr>
        <p:spPr>
          <a:xfrm>
            <a:off x="668337" y="1600200"/>
            <a:ext cx="7807325" cy="3886200"/>
          </a:xfrm>
        </p:spPr>
        <p:txBody>
          <a:bodyPr/>
          <a:lstStyle/>
          <a:p>
            <a:pPr>
              <a:lnSpc>
                <a:spcPct val="107000"/>
              </a:lnSpc>
              <a:spcBef>
                <a:spcPts val="0"/>
              </a:spcBef>
              <a:spcAft>
                <a:spcPts val="0"/>
              </a:spcAft>
            </a:pPr>
            <a:r>
              <a:rPr lang="en-US" sz="2400" dirty="0">
                <a:effectLst/>
                <a:ea typeface="Calibri" panose="020F0502020204030204" pitchFamily="34" charset="0"/>
              </a:rPr>
              <a:t>Review risk factors for contracting infectious diseases such as HIV and hepatitis C.</a:t>
            </a:r>
          </a:p>
          <a:p>
            <a:pPr>
              <a:lnSpc>
                <a:spcPct val="107000"/>
              </a:lnSpc>
              <a:spcBef>
                <a:spcPts val="0"/>
              </a:spcBef>
              <a:spcAft>
                <a:spcPts val="0"/>
              </a:spcAft>
            </a:pPr>
            <a:endParaRPr lang="en-US" sz="2400" dirty="0">
              <a:effectLst/>
              <a:ea typeface="Calibri" panose="020F0502020204030204" pitchFamily="34" charset="0"/>
            </a:endParaRPr>
          </a:p>
          <a:p>
            <a:pPr>
              <a:lnSpc>
                <a:spcPct val="107000"/>
              </a:lnSpc>
              <a:spcBef>
                <a:spcPts val="0"/>
              </a:spcBef>
              <a:spcAft>
                <a:spcPts val="0"/>
              </a:spcAft>
            </a:pPr>
            <a:r>
              <a:rPr lang="en-US" sz="2400" dirty="0">
                <a:effectLst/>
                <a:ea typeface="Calibri" panose="020F0502020204030204" pitchFamily="34" charset="0"/>
              </a:rPr>
              <a:t>Discuss impact of harm reduction initiatives such as testing for HIV and initiation of pre-exposure prophylaxis (PrEP).</a:t>
            </a:r>
          </a:p>
          <a:p>
            <a:pPr>
              <a:lnSpc>
                <a:spcPct val="107000"/>
              </a:lnSpc>
              <a:spcBef>
                <a:spcPts val="0"/>
              </a:spcBef>
              <a:spcAft>
                <a:spcPts val="0"/>
              </a:spcAft>
            </a:pPr>
            <a:endParaRPr lang="en-US" sz="2400" dirty="0">
              <a:effectLst/>
              <a:ea typeface="Calibri" panose="020F0502020204030204" pitchFamily="34" charset="0"/>
            </a:endParaRPr>
          </a:p>
          <a:p>
            <a:pPr>
              <a:lnSpc>
                <a:spcPct val="107000"/>
              </a:lnSpc>
              <a:spcBef>
                <a:spcPts val="0"/>
              </a:spcBef>
              <a:spcAft>
                <a:spcPts val="0"/>
              </a:spcAft>
            </a:pPr>
            <a:r>
              <a:rPr lang="en-US" sz="2400" dirty="0">
                <a:effectLst/>
                <a:ea typeface="Calibri" panose="020F0502020204030204" pitchFamily="34" charset="0"/>
              </a:rPr>
              <a:t>Identify barriers to seeking out healthcare among certain populations.</a:t>
            </a:r>
          </a:p>
        </p:txBody>
      </p:sp>
      <p:sp>
        <p:nvSpPr>
          <p:cNvPr id="6" name="Rectangle 2">
            <a:extLst>
              <a:ext uri="{FF2B5EF4-FFF2-40B4-BE49-F238E27FC236}">
                <a16:creationId xmlns:a16="http://schemas.microsoft.com/office/drawing/2014/main" id="{C77DE289-A417-46C7-9773-1920ED25D4C7}"/>
              </a:ext>
            </a:extLst>
          </p:cNvPr>
          <p:cNvSpPr txBox="1">
            <a:spLocks noChangeArrowheads="1"/>
          </p:cNvSpPr>
          <p:nvPr/>
        </p:nvSpPr>
        <p:spPr>
          <a:xfrm>
            <a:off x="0" y="609600"/>
            <a:ext cx="9144000" cy="1143000"/>
          </a:xfrm>
          <a:prstGeom prst="rect">
            <a:avLst/>
          </a:prstGeom>
        </p:spPr>
        <p:txBody>
          <a:bodyPr anchor="ctr"/>
          <a:lstStyle>
            <a:lvl1pPr algn="l" rtl="0" eaLnBrk="0" fontAlgn="base" hangingPunct="0">
              <a:lnSpc>
                <a:spcPct val="70000"/>
              </a:lnSpc>
              <a:spcBef>
                <a:spcPct val="0"/>
              </a:spcBef>
              <a:spcAft>
                <a:spcPct val="0"/>
              </a:spcAft>
              <a:defRPr sz="4800" b="1">
                <a:solidFill>
                  <a:schemeClr val="tx2"/>
                </a:solidFill>
                <a:latin typeface="+mj-lt"/>
                <a:ea typeface="ＭＳ Ｐゴシック" pitchFamily="-110" charset="-128"/>
                <a:cs typeface="ＭＳ Ｐゴシック" pitchFamily="-110" charset="-128"/>
              </a:defRPr>
            </a:lvl1pPr>
            <a:lvl2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2pPr>
            <a:lvl3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3pPr>
            <a:lvl4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4pPr>
            <a:lvl5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5pPr>
            <a:lvl6pPr marL="457200" algn="l" rtl="0" fontAlgn="base">
              <a:lnSpc>
                <a:spcPct val="70000"/>
              </a:lnSpc>
              <a:spcBef>
                <a:spcPct val="0"/>
              </a:spcBef>
              <a:spcAft>
                <a:spcPct val="0"/>
              </a:spcAft>
              <a:defRPr sz="4800" b="1">
                <a:solidFill>
                  <a:schemeClr val="tx2"/>
                </a:solidFill>
                <a:latin typeface="Garamond" pitchFamily="-110" charset="0"/>
              </a:defRPr>
            </a:lvl6pPr>
            <a:lvl7pPr marL="914400" algn="l" rtl="0" fontAlgn="base">
              <a:lnSpc>
                <a:spcPct val="70000"/>
              </a:lnSpc>
              <a:spcBef>
                <a:spcPct val="0"/>
              </a:spcBef>
              <a:spcAft>
                <a:spcPct val="0"/>
              </a:spcAft>
              <a:defRPr sz="4800" b="1">
                <a:solidFill>
                  <a:schemeClr val="tx2"/>
                </a:solidFill>
                <a:latin typeface="Garamond" pitchFamily="-110" charset="0"/>
              </a:defRPr>
            </a:lvl7pPr>
            <a:lvl8pPr marL="1371600" algn="l" rtl="0" fontAlgn="base">
              <a:lnSpc>
                <a:spcPct val="70000"/>
              </a:lnSpc>
              <a:spcBef>
                <a:spcPct val="0"/>
              </a:spcBef>
              <a:spcAft>
                <a:spcPct val="0"/>
              </a:spcAft>
              <a:defRPr sz="4800" b="1">
                <a:solidFill>
                  <a:schemeClr val="tx2"/>
                </a:solidFill>
                <a:latin typeface="Garamond" pitchFamily="-110" charset="0"/>
              </a:defRPr>
            </a:lvl8pPr>
            <a:lvl9pPr marL="1828800" algn="l" rtl="0" fontAlgn="base">
              <a:lnSpc>
                <a:spcPct val="70000"/>
              </a:lnSpc>
              <a:spcBef>
                <a:spcPct val="0"/>
              </a:spcBef>
              <a:spcAft>
                <a:spcPct val="0"/>
              </a:spcAft>
              <a:defRPr sz="4800" b="1">
                <a:solidFill>
                  <a:schemeClr val="tx2"/>
                </a:solidFill>
                <a:latin typeface="Garamond" pitchFamily="-110"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Learning Objectives</a:t>
            </a:r>
          </a:p>
        </p:txBody>
      </p:sp>
    </p:spTree>
    <p:custDataLst>
      <p:tags r:id="rId1"/>
    </p:custDataLst>
    <p:extLst>
      <p:ext uri="{BB962C8B-B14F-4D97-AF65-F5344CB8AC3E}">
        <p14:creationId xmlns:p14="http://schemas.microsoft.com/office/powerpoint/2010/main" val="113240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Intervention Program</a:t>
            </a:r>
          </a:p>
        </p:txBody>
      </p:sp>
      <p:sp>
        <p:nvSpPr>
          <p:cNvPr id="3" name="Content Placeholder 2"/>
          <p:cNvSpPr>
            <a:spLocks noGrp="1"/>
          </p:cNvSpPr>
          <p:nvPr>
            <p:ph idx="1"/>
          </p:nvPr>
        </p:nvSpPr>
        <p:spPr>
          <a:xfrm>
            <a:off x="457200" y="1722437"/>
            <a:ext cx="5257800" cy="4373563"/>
          </a:xfrm>
        </p:spPr>
        <p:txBody>
          <a:bodyPr>
            <a:normAutofit/>
          </a:bodyPr>
          <a:lstStyle/>
          <a:p>
            <a:r>
              <a:rPr lang="en-US" sz="2700" dirty="0"/>
              <a:t>Founded in 1998</a:t>
            </a:r>
          </a:p>
          <a:p>
            <a:r>
              <a:rPr lang="en-US" sz="2700" dirty="0"/>
              <a:t>Mission: </a:t>
            </a:r>
            <a:r>
              <a:rPr lang="en-US" sz="2700" b="0" i="0" dirty="0">
                <a:solidFill>
                  <a:srgbClr val="212529"/>
                </a:solidFill>
                <a:effectLst/>
                <a:highlight>
                  <a:srgbClr val="FFFFFF"/>
                </a:highlight>
              </a:rPr>
              <a:t>to identify and intervene with populations most at risk for threats to health and well-being at the earliest opportunity, and help these individuals connect with community resources to improve health outcomes.</a:t>
            </a:r>
            <a:endParaRPr lang="en-US" sz="2700" dirty="0"/>
          </a:p>
        </p:txBody>
      </p:sp>
      <p:pic>
        <p:nvPicPr>
          <p:cNvPr id="1028" name="Picture 4" descr="EIP button">
            <a:extLst>
              <a:ext uri="{FF2B5EF4-FFF2-40B4-BE49-F238E27FC236}">
                <a16:creationId xmlns:a16="http://schemas.microsoft.com/office/drawing/2014/main" id="{0A86A39A-EEC6-CDB5-74B6-2C1705495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70918"/>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1530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7843</TotalTime>
  <Words>1212</Words>
  <Application>Microsoft Office PowerPoint</Application>
  <PresentationFormat>On-screen Show (4:3)</PresentationFormat>
  <Paragraphs>218</Paragraphs>
  <Slides>37</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Cambria</vt:lpstr>
      <vt:lpstr>Century Gothic</vt:lpstr>
      <vt:lpstr>Nunito</vt:lpstr>
      <vt:lpstr>Verdana</vt:lpstr>
      <vt:lpstr>Default Design</vt:lpstr>
      <vt:lpstr>1_Default Design</vt:lpstr>
      <vt:lpstr>UC College of Medicine Center for Addiction Research (CAR)  Summer Speaker Series</vt:lpstr>
      <vt:lpstr>Center for Addiction Research (CAR)</vt:lpstr>
      <vt:lpstr>CAR Website</vt:lpstr>
      <vt:lpstr>The COM CAR Summer Speaker Series</vt:lpstr>
      <vt:lpstr>The COM CAR Summer Speaker Series</vt:lpstr>
      <vt:lpstr>Risk Reduction in Human Trafficking and Substance Use Disorders: Bringing Education, Testing and Treatment to the Community</vt:lpstr>
      <vt:lpstr>PowerPoint Presentation</vt:lpstr>
      <vt:lpstr>PowerPoint Presentation</vt:lpstr>
      <vt:lpstr>Early Intervention Program</vt:lpstr>
      <vt:lpstr>Human Immunodeficiency Virus </vt:lpstr>
      <vt:lpstr>Risk Factors</vt:lpstr>
      <vt:lpstr>Testing</vt:lpstr>
      <vt:lpstr>Treatment</vt:lpstr>
      <vt:lpstr>Hepatitis C</vt:lpstr>
      <vt:lpstr>CDC Numbers</vt:lpstr>
      <vt:lpstr>Treatment</vt:lpstr>
      <vt:lpstr>Decreasing Spread</vt:lpstr>
      <vt:lpstr>Barriers to Care</vt:lpstr>
      <vt:lpstr>Early Intervention Program by the Numbers </vt:lpstr>
      <vt:lpstr>Resources</vt:lpstr>
      <vt:lpstr>Contact Info</vt:lpstr>
      <vt:lpstr>PowerPoint Presentation</vt:lpstr>
      <vt:lpstr>Weightless Anchor</vt:lpstr>
      <vt:lpstr>PowerPoint Presentation</vt:lpstr>
      <vt:lpstr>PowerPoint Presentation</vt:lpstr>
      <vt:lpstr>Kitchen</vt:lpstr>
      <vt:lpstr>Clothing Room/Shower Room</vt:lpstr>
      <vt:lpstr>Wound Care Clinic</vt:lpstr>
      <vt:lpstr>Human Trafficking</vt:lpstr>
      <vt:lpstr>PowerPoint Presentation</vt:lpstr>
      <vt:lpstr>Contributing Factors to Contracting Infectious Diseases</vt:lpstr>
      <vt:lpstr>Barriers to seeking health care</vt:lpstr>
      <vt:lpstr>Community Links Partnership</vt:lpstr>
      <vt:lpstr>Partnership with the Early Intervention Program</vt:lpstr>
      <vt:lpstr>Q&amp;A</vt:lpstr>
      <vt:lpstr>Thank you for joining us!</vt:lpstr>
      <vt:lpstr>A Unique, Co-Designed Family-Based Therapy for Marginalized Women with Opioid Use Disorder and Justice-Involvement</vt:lpstr>
    </vt:vector>
  </TitlesOfParts>
  <Company>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Characterization of Occult Hepatitis B Virus Infection in HIV Positive Individuals</dc:title>
  <dc:creator>UC</dc:creator>
  <cp:lastModifiedBy>Rowe, Jennifer</cp:lastModifiedBy>
  <cp:revision>557</cp:revision>
  <cp:lastPrinted>2018-03-16T19:06:52Z</cp:lastPrinted>
  <dcterms:created xsi:type="dcterms:W3CDTF">2011-03-01T14:11:04Z</dcterms:created>
  <dcterms:modified xsi:type="dcterms:W3CDTF">2024-06-11T13:43:35Z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E639A41A-ED10-4F96-8273-890067E38BCA</vt:lpwstr>
  </property>
  <property fmtid="{D5CDD505-2E9C-101B-9397-08002B2CF9AE}" pid="3" name="ArticulatePath">
    <vt:lpwstr>8.9.2023 Examining Substance Use Around the Timing of...draft (3)</vt:lpwstr>
  </property>
</Properties>
</file>