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717" r:id="rId2"/>
    <p:sldId id="1677" r:id="rId3"/>
    <p:sldId id="531" r:id="rId4"/>
    <p:sldId id="534" r:id="rId5"/>
    <p:sldId id="532" r:id="rId6"/>
    <p:sldId id="661" r:id="rId7"/>
    <p:sldId id="734" r:id="rId8"/>
    <p:sldId id="297" r:id="rId9"/>
    <p:sldId id="732" r:id="rId10"/>
    <p:sldId id="733" r:id="rId11"/>
    <p:sldId id="735" r:id="rId12"/>
    <p:sldId id="738" r:id="rId13"/>
    <p:sldId id="736" r:id="rId14"/>
    <p:sldId id="737" r:id="rId15"/>
    <p:sldId id="741" r:id="rId16"/>
    <p:sldId id="742" r:id="rId17"/>
    <p:sldId id="743" r:id="rId18"/>
    <p:sldId id="739" r:id="rId19"/>
    <p:sldId id="740" r:id="rId20"/>
    <p:sldId id="260" r:id="rId21"/>
    <p:sldId id="264" r:id="rId22"/>
    <p:sldId id="268" r:id="rId23"/>
    <p:sldId id="288" r:id="rId24"/>
    <p:sldId id="289" r:id="rId25"/>
    <p:sldId id="316" r:id="rId26"/>
    <p:sldId id="746" r:id="rId27"/>
    <p:sldId id="747" r:id="rId28"/>
    <p:sldId id="258" r:id="rId29"/>
    <p:sldId id="748" r:id="rId30"/>
    <p:sldId id="1692" r:id="rId31"/>
    <p:sldId id="1683" r:id="rId32"/>
    <p:sldId id="1690" r:id="rId33"/>
    <p:sldId id="1684" r:id="rId34"/>
    <p:sldId id="1685" r:id="rId35"/>
    <p:sldId id="1686" r:id="rId36"/>
    <p:sldId id="1687" r:id="rId37"/>
    <p:sldId id="1689" r:id="rId38"/>
    <p:sldId id="707" r:id="rId39"/>
    <p:sldId id="705" r:id="rId40"/>
    <p:sldId id="533"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F70E3-93CD-4AD1-85C4-C0A071E96015}" v="24" dt="2021-07-14T18:37:36.99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1"/>
    <p:restoredTop sz="88372"/>
  </p:normalViewPr>
  <p:slideViewPr>
    <p:cSldViewPr>
      <p:cViewPr varScale="1">
        <p:scale>
          <a:sx n="63" d="100"/>
          <a:sy n="63" d="100"/>
        </p:scale>
        <p:origin x="184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7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owe" userId="c1b94c4710673ddb" providerId="LiveId" clId="{E2CF70E3-93CD-4AD1-85C4-C0A071E96015}"/>
    <pc:docChg chg="modSld">
      <pc:chgData name="Jennifer Rowe" userId="c1b94c4710673ddb" providerId="LiveId" clId="{E2CF70E3-93CD-4AD1-85C4-C0A071E96015}" dt="2021-07-14T18:37:36.985" v="126" actId="20577"/>
      <pc:docMkLst>
        <pc:docMk/>
      </pc:docMkLst>
      <pc:sldChg chg="modSp mod">
        <pc:chgData name="Jennifer Rowe" userId="c1b94c4710673ddb" providerId="LiveId" clId="{E2CF70E3-93CD-4AD1-85C4-C0A071E96015}" dt="2021-07-13T15:32:15.712" v="0" actId="255"/>
        <pc:sldMkLst>
          <pc:docMk/>
          <pc:sldMk cId="0" sldId="260"/>
        </pc:sldMkLst>
        <pc:spChg chg="mod">
          <ac:chgData name="Jennifer Rowe" userId="c1b94c4710673ddb" providerId="LiveId" clId="{E2CF70E3-93CD-4AD1-85C4-C0A071E96015}" dt="2021-07-13T15:32:15.712" v="0" actId="255"/>
          <ac:spMkLst>
            <pc:docMk/>
            <pc:sldMk cId="0" sldId="260"/>
            <ac:spMk id="37891" creationId="{CB0EF8F1-3F4E-4A15-B1D1-FAE7C9188B06}"/>
          </ac:spMkLst>
        </pc:spChg>
      </pc:sldChg>
      <pc:sldChg chg="modSp mod">
        <pc:chgData name="Jennifer Rowe" userId="c1b94c4710673ddb" providerId="LiveId" clId="{E2CF70E3-93CD-4AD1-85C4-C0A071E96015}" dt="2021-07-13T15:33:13.200" v="13" actId="14100"/>
        <pc:sldMkLst>
          <pc:docMk/>
          <pc:sldMk cId="227638228" sldId="268"/>
        </pc:sldMkLst>
        <pc:spChg chg="mod">
          <ac:chgData name="Jennifer Rowe" userId="c1b94c4710673ddb" providerId="LiveId" clId="{E2CF70E3-93CD-4AD1-85C4-C0A071E96015}" dt="2021-07-13T15:33:13.200" v="13" actId="14100"/>
          <ac:spMkLst>
            <pc:docMk/>
            <pc:sldMk cId="227638228" sldId="268"/>
            <ac:spMk id="2" creationId="{00000000-0000-0000-0000-000000000000}"/>
          </ac:spMkLst>
        </pc:spChg>
        <pc:spChg chg="mod">
          <ac:chgData name="Jennifer Rowe" userId="c1b94c4710673ddb" providerId="LiveId" clId="{E2CF70E3-93CD-4AD1-85C4-C0A071E96015}" dt="2021-07-13T15:32:59.479" v="10" actId="1076"/>
          <ac:spMkLst>
            <pc:docMk/>
            <pc:sldMk cId="227638228" sldId="268"/>
            <ac:spMk id="4" creationId="{00000000-0000-0000-0000-000000000000}"/>
          </ac:spMkLst>
        </pc:spChg>
      </pc:sldChg>
      <pc:sldChg chg="modSp mod">
        <pc:chgData name="Jennifer Rowe" userId="c1b94c4710673ddb" providerId="LiveId" clId="{E2CF70E3-93CD-4AD1-85C4-C0A071E96015}" dt="2021-07-13T15:33:32.783" v="15" actId="14100"/>
        <pc:sldMkLst>
          <pc:docMk/>
          <pc:sldMk cId="2098986558" sldId="288"/>
        </pc:sldMkLst>
        <pc:spChg chg="mod">
          <ac:chgData name="Jennifer Rowe" userId="c1b94c4710673ddb" providerId="LiveId" clId="{E2CF70E3-93CD-4AD1-85C4-C0A071E96015}" dt="2021-07-13T15:33:32.783" v="15" actId="14100"/>
          <ac:spMkLst>
            <pc:docMk/>
            <pc:sldMk cId="2098986558" sldId="288"/>
            <ac:spMk id="3" creationId="{8D6CB062-B056-4E8F-AE21-78AB1890767B}"/>
          </ac:spMkLst>
        </pc:spChg>
      </pc:sldChg>
      <pc:sldChg chg="addSp modSp mod">
        <pc:chgData name="Jennifer Rowe" userId="c1b94c4710673ddb" providerId="LiveId" clId="{E2CF70E3-93CD-4AD1-85C4-C0A071E96015}" dt="2021-07-14T18:37:36.985" v="126" actId="20577"/>
        <pc:sldMkLst>
          <pc:docMk/>
          <pc:sldMk cId="674860051" sldId="289"/>
        </pc:sldMkLst>
        <pc:spChg chg="add mod">
          <ac:chgData name="Jennifer Rowe" userId="c1b94c4710673ddb" providerId="LiveId" clId="{E2CF70E3-93CD-4AD1-85C4-C0A071E96015}" dt="2021-07-14T18:37:36.985" v="126" actId="20577"/>
          <ac:spMkLst>
            <pc:docMk/>
            <pc:sldMk cId="674860051" sldId="289"/>
            <ac:spMk id="6" creationId="{373241BD-2B1F-4FA3-B1A5-30211F1AD32D}"/>
          </ac:spMkLst>
        </pc:spChg>
        <pc:picChg chg="mod">
          <ac:chgData name="Jennifer Rowe" userId="c1b94c4710673ddb" providerId="LiveId" clId="{E2CF70E3-93CD-4AD1-85C4-C0A071E96015}" dt="2021-07-13T15:37:26.127" v="17" actId="14100"/>
          <ac:picMkLst>
            <pc:docMk/>
            <pc:sldMk cId="674860051" sldId="289"/>
            <ac:picMk id="5" creationId="{9B9C2771-6B08-471C-B601-CFEED1CF97CB}"/>
          </ac:picMkLst>
        </pc:picChg>
      </pc:sldChg>
      <pc:sldChg chg="modSp mod">
        <pc:chgData name="Jennifer Rowe" userId="c1b94c4710673ddb" providerId="LiveId" clId="{E2CF70E3-93CD-4AD1-85C4-C0A071E96015}" dt="2021-07-13T15:42:05.895" v="44" actId="2"/>
        <pc:sldMkLst>
          <pc:docMk/>
          <pc:sldMk cId="0" sldId="740"/>
        </pc:sldMkLst>
        <pc:spChg chg="mod">
          <ac:chgData name="Jennifer Rowe" userId="c1b94c4710673ddb" providerId="LiveId" clId="{E2CF70E3-93CD-4AD1-85C4-C0A071E96015}" dt="2021-07-13T15:42:05.895" v="44" actId="2"/>
          <ac:spMkLst>
            <pc:docMk/>
            <pc:sldMk cId="0" sldId="740"/>
            <ac:spMk id="36868" creationId="{36745D77-CD31-4078-A0EB-A565FAB78B52}"/>
          </ac:spMkLst>
        </pc:spChg>
      </pc:sldChg>
      <pc:sldChg chg="modSp mod">
        <pc:chgData name="Jennifer Rowe" userId="c1b94c4710673ddb" providerId="LiveId" clId="{E2CF70E3-93CD-4AD1-85C4-C0A071E96015}" dt="2021-07-13T15:41:41.345" v="40" actId="2"/>
        <pc:sldMkLst>
          <pc:docMk/>
          <pc:sldMk cId="0" sldId="741"/>
        </pc:sldMkLst>
        <pc:spChg chg="mod">
          <ac:chgData name="Jennifer Rowe" userId="c1b94c4710673ddb" providerId="LiveId" clId="{E2CF70E3-93CD-4AD1-85C4-C0A071E96015}" dt="2021-07-13T15:41:41.345" v="40" actId="2"/>
          <ac:spMkLst>
            <pc:docMk/>
            <pc:sldMk cId="0" sldId="741"/>
            <ac:spMk id="2" creationId="{34BA96E0-F769-400C-9FF2-0413ADD9B73C}"/>
          </ac:spMkLst>
        </pc:spChg>
      </pc:sldChg>
      <pc:sldChg chg="modSp mod">
        <pc:chgData name="Jennifer Rowe" userId="c1b94c4710673ddb" providerId="LiveId" clId="{E2CF70E3-93CD-4AD1-85C4-C0A071E96015}" dt="2021-07-13T15:41:43.482" v="42" actId="2"/>
        <pc:sldMkLst>
          <pc:docMk/>
          <pc:sldMk cId="0" sldId="742"/>
        </pc:sldMkLst>
        <pc:spChg chg="mod">
          <ac:chgData name="Jennifer Rowe" userId="c1b94c4710673ddb" providerId="LiveId" clId="{E2CF70E3-93CD-4AD1-85C4-C0A071E96015}" dt="2021-07-13T15:41:43.482" v="42" actId="2"/>
          <ac:spMkLst>
            <pc:docMk/>
            <pc:sldMk cId="0" sldId="742"/>
            <ac:spMk id="32772" creationId="{47BFA5C6-C68A-41B7-9A24-EF03692DCB9B}"/>
          </ac:spMkLst>
        </pc:spChg>
      </pc:sldChg>
      <pc:sldChg chg="modNotesTx">
        <pc:chgData name="Jennifer Rowe" userId="c1b94c4710673ddb" providerId="LiveId" clId="{E2CF70E3-93CD-4AD1-85C4-C0A071E96015}" dt="2021-07-13T15:42:02.688" v="43" actId="2"/>
        <pc:sldMkLst>
          <pc:docMk/>
          <pc:sldMk cId="0" sldId="743"/>
        </pc:sldMkLst>
      </pc:sldChg>
      <pc:sldChg chg="modSp mod">
        <pc:chgData name="Jennifer Rowe" userId="c1b94c4710673ddb" providerId="LiveId" clId="{E2CF70E3-93CD-4AD1-85C4-C0A071E96015}" dt="2021-07-13T15:38:23.385" v="23" actId="1076"/>
        <pc:sldMkLst>
          <pc:docMk/>
          <pc:sldMk cId="0" sldId="746"/>
        </pc:sldMkLst>
        <pc:spChg chg="mod">
          <ac:chgData name="Jennifer Rowe" userId="c1b94c4710673ddb" providerId="LiveId" clId="{E2CF70E3-93CD-4AD1-85C4-C0A071E96015}" dt="2021-07-13T15:38:21.517" v="22" actId="1076"/>
          <ac:spMkLst>
            <pc:docMk/>
            <pc:sldMk cId="0" sldId="746"/>
            <ac:spMk id="39938" creationId="{EB19E84D-08F1-4480-85B3-08F273CEEC4E}"/>
          </ac:spMkLst>
        </pc:spChg>
        <pc:spChg chg="mod">
          <ac:chgData name="Jennifer Rowe" userId="c1b94c4710673ddb" providerId="LiveId" clId="{E2CF70E3-93CD-4AD1-85C4-C0A071E96015}" dt="2021-07-13T15:38:23.385" v="23" actId="1076"/>
          <ac:spMkLst>
            <pc:docMk/>
            <pc:sldMk cId="0" sldId="746"/>
            <ac:spMk id="39939" creationId="{6DC1085F-C2B9-4CAB-9E07-043BC66E7292}"/>
          </ac:spMkLst>
        </pc:spChg>
      </pc:sldChg>
      <pc:sldChg chg="modSp mod">
        <pc:chgData name="Jennifer Rowe" userId="c1b94c4710673ddb" providerId="LiveId" clId="{E2CF70E3-93CD-4AD1-85C4-C0A071E96015}" dt="2021-07-13T15:39:34.829" v="30" actId="1076"/>
        <pc:sldMkLst>
          <pc:docMk/>
          <pc:sldMk cId="0" sldId="747"/>
        </pc:sldMkLst>
        <pc:spChg chg="mod">
          <ac:chgData name="Jennifer Rowe" userId="c1b94c4710673ddb" providerId="LiveId" clId="{E2CF70E3-93CD-4AD1-85C4-C0A071E96015}" dt="2021-07-13T15:38:45.662" v="25" actId="1076"/>
          <ac:spMkLst>
            <pc:docMk/>
            <pc:sldMk cId="0" sldId="747"/>
            <ac:spMk id="40962" creationId="{1A80FE82-5E36-4E3E-8EC5-25EDB203A071}"/>
          </ac:spMkLst>
        </pc:spChg>
        <pc:spChg chg="mod">
          <ac:chgData name="Jennifer Rowe" userId="c1b94c4710673ddb" providerId="LiveId" clId="{E2CF70E3-93CD-4AD1-85C4-C0A071E96015}" dt="2021-07-13T15:39:34.829" v="30" actId="1076"/>
          <ac:spMkLst>
            <pc:docMk/>
            <pc:sldMk cId="0" sldId="747"/>
            <ac:spMk id="40963" creationId="{1DE8E84E-3D91-4880-94C1-3D5AB174D543}"/>
          </ac:spMkLst>
        </pc:spChg>
      </pc:sldChg>
      <pc:sldChg chg="modSp mod">
        <pc:chgData name="Jennifer Rowe" userId="c1b94c4710673ddb" providerId="LiveId" clId="{E2CF70E3-93CD-4AD1-85C4-C0A071E96015}" dt="2021-07-13T15:42:11.574" v="45" actId="2"/>
        <pc:sldMkLst>
          <pc:docMk/>
          <pc:sldMk cId="0" sldId="748"/>
        </pc:sldMkLst>
        <pc:spChg chg="mod">
          <ac:chgData name="Jennifer Rowe" userId="c1b94c4710673ddb" providerId="LiveId" clId="{E2CF70E3-93CD-4AD1-85C4-C0A071E96015}" dt="2021-07-13T15:42:11.574" v="45" actId="2"/>
          <ac:spMkLst>
            <pc:docMk/>
            <pc:sldMk cId="0" sldId="748"/>
            <ac:spMk id="41986" creationId="{88ABE897-671A-4E31-9CD4-1D612D1BAD2A}"/>
          </ac:spMkLst>
        </pc:spChg>
      </pc:sldChg>
      <pc:sldChg chg="modSp">
        <pc:chgData name="Jennifer Rowe" userId="c1b94c4710673ddb" providerId="LiveId" clId="{E2CF70E3-93CD-4AD1-85C4-C0A071E96015}" dt="2021-07-13T15:40:59.544" v="39" actId="1076"/>
        <pc:sldMkLst>
          <pc:docMk/>
          <pc:sldMk cId="0" sldId="1686"/>
        </pc:sldMkLst>
        <pc:spChg chg="mod">
          <ac:chgData name="Jennifer Rowe" userId="c1b94c4710673ddb" providerId="LiveId" clId="{E2CF70E3-93CD-4AD1-85C4-C0A071E96015}" dt="2021-07-13T15:40:59.544" v="39" actId="1076"/>
          <ac:spMkLst>
            <pc:docMk/>
            <pc:sldMk cId="0" sldId="1686"/>
            <ac:spMk id="4" creationId="{4CCDFFDB-2B57-461F-A05A-BDB9A32B2049}"/>
          </ac:spMkLst>
        </pc:spChg>
      </pc:sldChg>
      <pc:sldChg chg="addSp modSp mod">
        <pc:chgData name="Jennifer Rowe" userId="c1b94c4710673ddb" providerId="LiveId" clId="{E2CF70E3-93CD-4AD1-85C4-C0A071E96015}" dt="2021-07-14T18:35:27.933" v="118" actId="14100"/>
        <pc:sldMkLst>
          <pc:docMk/>
          <pc:sldMk cId="107413174" sldId="1692"/>
        </pc:sldMkLst>
        <pc:spChg chg="add mod">
          <ac:chgData name="Jennifer Rowe" userId="c1b94c4710673ddb" providerId="LiveId" clId="{E2CF70E3-93CD-4AD1-85C4-C0A071E96015}" dt="2021-07-14T18:35:27.933" v="118" actId="14100"/>
          <ac:spMkLst>
            <pc:docMk/>
            <pc:sldMk cId="107413174" sldId="1692"/>
            <ac:spMk id="2" creationId="{A319DB49-D2A2-4054-9585-5B7C5DB4069E}"/>
          </ac:spMkLst>
        </pc:spChg>
        <pc:picChg chg="mod">
          <ac:chgData name="Jennifer Rowe" userId="c1b94c4710673ddb" providerId="LiveId" clId="{E2CF70E3-93CD-4AD1-85C4-C0A071E96015}" dt="2021-07-14T18:33:02.757" v="46" actId="1076"/>
          <ac:picMkLst>
            <pc:docMk/>
            <pc:sldMk cId="107413174" sldId="1692"/>
            <ac:picMk id="4" creationId="{6196CF76-E102-48CC-B589-FD96B3DFA76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wexfp7\Downloads\Quarter%202%20%202020v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Opioid exposure rate per 1,00</a:t>
            </a:r>
            <a:r>
              <a:rPr lang="en-US" baseline="0" dirty="0"/>
              <a:t>0 births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'NCA Hospital Counts'!$AM$9</c:f>
              <c:strCache>
                <c:ptCount val="1"/>
                <c:pt idx="0">
                  <c:v>CINCINNATI REGION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'NCA Hospital Counts'!$AN$8:$AY$8</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strCache>
            </c:strRef>
          </c:cat>
          <c:val>
            <c:numRef>
              <c:f>'NCA Hospital Counts'!$AN$9:$AY$9</c:f>
              <c:numCache>
                <c:formatCode>0.0</c:formatCode>
                <c:ptCount val="12"/>
                <c:pt idx="0">
                  <c:v>4.1974928521901633</c:v>
                </c:pt>
                <c:pt idx="1">
                  <c:v>7.00160594744486</c:v>
                </c:pt>
                <c:pt idx="2">
                  <c:v>9.4918232854688291</c:v>
                </c:pt>
                <c:pt idx="3">
                  <c:v>15.226103468154218</c:v>
                </c:pt>
                <c:pt idx="4">
                  <c:v>27.857498221608449</c:v>
                </c:pt>
                <c:pt idx="5">
                  <c:v>31.015169610250354</c:v>
                </c:pt>
                <c:pt idx="6">
                  <c:v>35.899210686531639</c:v>
                </c:pt>
                <c:pt idx="7">
                  <c:v>34.463399186588752</c:v>
                </c:pt>
                <c:pt idx="8">
                  <c:v>32.198637574912254</c:v>
                </c:pt>
                <c:pt idx="9">
                  <c:v>33.618476603542838</c:v>
                </c:pt>
                <c:pt idx="10">
                  <c:v>25.774211962101777</c:v>
                </c:pt>
                <c:pt idx="11">
                  <c:v>23.696389454431745</c:v>
                </c:pt>
              </c:numCache>
            </c:numRef>
          </c:val>
          <c:smooth val="0"/>
          <c:extLst>
            <c:ext xmlns:c16="http://schemas.microsoft.com/office/drawing/2014/chart" uri="{C3380CC4-5D6E-409C-BE32-E72D297353CC}">
              <c16:uniqueId val="{00000000-D9BC-A94B-BB12-4628AD622371}"/>
            </c:ext>
          </c:extLst>
        </c:ser>
        <c:dLbls>
          <c:showLegendKey val="0"/>
          <c:showVal val="0"/>
          <c:showCatName val="0"/>
          <c:showSerName val="0"/>
          <c:showPercent val="0"/>
          <c:showBubbleSize val="0"/>
        </c:dLbls>
        <c:marker val="1"/>
        <c:smooth val="0"/>
        <c:axId val="1292771727"/>
        <c:axId val="1292866943"/>
      </c:lineChart>
      <c:catAx>
        <c:axId val="129277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866943"/>
        <c:crosses val="autoZero"/>
        <c:auto val="1"/>
        <c:lblAlgn val="ctr"/>
        <c:lblOffset val="100"/>
        <c:noMultiLvlLbl val="0"/>
      </c:catAx>
      <c:valAx>
        <c:axId val="1292866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Rate</a:t>
                </a:r>
                <a:r>
                  <a:rPr lang="en-US" baseline="0" dirty="0"/>
                  <a:t> per 1,00 births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771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99D867-606B-4527-95EB-8F985F0C1E5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A2E99999-D6D7-424F-A6F8-A709C796687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Verdana" pitchFamily="-107" charset="0"/>
                <a:ea typeface="+mn-ea"/>
                <a:cs typeface="+mn-cs"/>
              </a:defRPr>
            </a:lvl1pPr>
          </a:lstStyle>
          <a:p>
            <a:pPr>
              <a:defRPr/>
            </a:pPr>
            <a:endParaRPr lang="en-US" dirty="0"/>
          </a:p>
        </p:txBody>
      </p:sp>
      <p:sp>
        <p:nvSpPr>
          <p:cNvPr id="8196" name="Rectangle 4">
            <a:extLst>
              <a:ext uri="{FF2B5EF4-FFF2-40B4-BE49-F238E27FC236}">
                <a16:creationId xmlns:a16="http://schemas.microsoft.com/office/drawing/2014/main" id="{293100A1-EFE2-4241-9A54-83204113E9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02B6A95-6E5E-489C-8805-1FD888985E0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AFBB12C-935E-40AB-9052-B4EF15E4B36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103" name="Rectangle 7">
            <a:extLst>
              <a:ext uri="{FF2B5EF4-FFF2-40B4-BE49-F238E27FC236}">
                <a16:creationId xmlns:a16="http://schemas.microsoft.com/office/drawing/2014/main" id="{C0CE8E41-3D92-4F02-94CA-4B2F49A21A8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154DBC6-0302-4196-8623-95E42A19A2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9411CC1-2BDC-4878-B6AB-73480C1BE88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FBB2552-F1AF-4EE4-8A79-90DC60D4C4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1268" name="Slide Number Placeholder 3">
            <a:extLst>
              <a:ext uri="{FF2B5EF4-FFF2-40B4-BE49-F238E27FC236}">
                <a16:creationId xmlns:a16="http://schemas.microsoft.com/office/drawing/2014/main" id="{5A8931CE-6A68-43BB-967A-A6FD1CE74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BC9C47-3F16-45DA-8EF7-B9C915CC0239}" type="slidenum">
              <a:rPr lang="en-US" altLang="en-US" smtClean="0">
                <a:solidFill>
                  <a:srgbClr val="000000"/>
                </a:solidFill>
                <a:latin typeface="Century Gothic" panose="020B0502020202020204" pitchFamily="34" charset="0"/>
                <a:cs typeface="Arial" panose="020B0604020202020204" pitchFamily="34" charset="0"/>
              </a:rPr>
              <a:pPr/>
              <a:t>2</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by Matt Grossman</a:t>
            </a:r>
            <a:r>
              <a:rPr lang="en-US" baseline="0" dirty="0"/>
              <a:t> – over a 5 year period as a QI initiative</a:t>
            </a:r>
            <a:endParaRPr lang="en-US" dirty="0"/>
          </a:p>
        </p:txBody>
      </p:sp>
      <p:sp>
        <p:nvSpPr>
          <p:cNvPr id="4" name="Slide Number Placeholder 3"/>
          <p:cNvSpPr>
            <a:spLocks noGrp="1"/>
          </p:cNvSpPr>
          <p:nvPr>
            <p:ph type="sldNum" sz="quarter" idx="10"/>
          </p:nvPr>
        </p:nvSpPr>
        <p:spPr/>
        <p:txBody>
          <a:bodyPr/>
          <a:lstStyle/>
          <a:p>
            <a:fld id="{E9CB8C7E-8EC6-426F-B0A4-DE50FB4ADEF2}" type="slidenum">
              <a:rPr lang="en-US" smtClean="0"/>
              <a:t>22</a:t>
            </a:fld>
            <a:endParaRPr lang="en-US" dirty="0"/>
          </a:p>
        </p:txBody>
      </p:sp>
    </p:spTree>
    <p:extLst>
      <p:ext uri="{BB962C8B-B14F-4D97-AF65-F5344CB8AC3E}">
        <p14:creationId xmlns:p14="http://schemas.microsoft.com/office/powerpoint/2010/main" val="62969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C4B84B2-5F28-4124-81C9-2B7A444CA1A8}"/>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896D5FE6-67B8-4B5B-803E-6258E5B94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57348" name="Slide Number Placeholder 3">
            <a:extLst>
              <a:ext uri="{FF2B5EF4-FFF2-40B4-BE49-F238E27FC236}">
                <a16:creationId xmlns:a16="http://schemas.microsoft.com/office/drawing/2014/main" id="{97F6906E-FDA9-45D8-BD32-D0BCAD6422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D49BB5-4602-4E13-8673-981BEEC04A66}" type="slidenum">
              <a:rPr lang="en-US" altLang="en-US" smtClean="0">
                <a:solidFill>
                  <a:srgbClr val="000000"/>
                </a:solidFill>
                <a:latin typeface="Century Gothic" panose="020B0502020202020204" pitchFamily="34" charset="0"/>
                <a:cs typeface="Arial" panose="020B0604020202020204" pitchFamily="34" charset="0"/>
              </a:rPr>
              <a:pPr/>
              <a:t>31</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57CBB2B-7A24-4710-92BF-C04E1A241121}"/>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825C2B2F-AD2F-4006-B1E7-6B0582881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59396" name="Slide Number Placeholder 3">
            <a:extLst>
              <a:ext uri="{FF2B5EF4-FFF2-40B4-BE49-F238E27FC236}">
                <a16:creationId xmlns:a16="http://schemas.microsoft.com/office/drawing/2014/main" id="{2260FBAD-1726-4E1E-B775-06DF1F6F64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88D898B-DC9C-48B2-B351-56E036539F1E}" type="slidenum">
              <a:rPr lang="en-US" altLang="en-US" smtClean="0">
                <a:solidFill>
                  <a:srgbClr val="000000"/>
                </a:solidFill>
                <a:latin typeface="Century Gothic" panose="020B0502020202020204" pitchFamily="34" charset="0"/>
                <a:cs typeface="Arial" panose="020B0604020202020204" pitchFamily="34" charset="0"/>
              </a:rPr>
              <a:pPr/>
              <a:t>32</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9A64F9A-71D3-484E-9943-91A0EA972CC2}"/>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AF36DFB4-0460-47B5-84C8-4B6220976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61444" name="Slide Number Placeholder 3">
            <a:extLst>
              <a:ext uri="{FF2B5EF4-FFF2-40B4-BE49-F238E27FC236}">
                <a16:creationId xmlns:a16="http://schemas.microsoft.com/office/drawing/2014/main" id="{F2195D1A-BF1D-4B0C-A99B-75FFD9D780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F084D33-5140-49D7-A365-0E991B533D7A}" type="slidenum">
              <a:rPr lang="en-US" altLang="en-US" smtClean="0">
                <a:solidFill>
                  <a:srgbClr val="000000"/>
                </a:solidFill>
                <a:latin typeface="Century Gothic" panose="020B0502020202020204" pitchFamily="34" charset="0"/>
                <a:cs typeface="Arial" panose="020B0604020202020204" pitchFamily="34" charset="0"/>
              </a:rPr>
              <a:pPr/>
              <a:t>33</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8A330CB-1597-4707-9A88-F84B637B3C04}"/>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BCA3607-BCCE-4468-9333-B7DFC824C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63492" name="Slide Number Placeholder 3">
            <a:extLst>
              <a:ext uri="{FF2B5EF4-FFF2-40B4-BE49-F238E27FC236}">
                <a16:creationId xmlns:a16="http://schemas.microsoft.com/office/drawing/2014/main" id="{CB32E789-0A57-4CEE-B343-35105436A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D309D60-6603-4F83-9338-812C033B8A96}" type="slidenum">
              <a:rPr lang="en-US" altLang="en-US" smtClean="0">
                <a:solidFill>
                  <a:srgbClr val="000000"/>
                </a:solidFill>
                <a:latin typeface="Century Gothic" panose="020B0502020202020204" pitchFamily="34" charset="0"/>
                <a:cs typeface="Arial" panose="020B0604020202020204" pitchFamily="34" charset="0"/>
              </a:rPr>
              <a:pPr/>
              <a:t>34</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A02FD10-52E5-4B43-8557-0F2063ED4CC7}"/>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577A2619-8242-4639-9F8D-0AA249AAC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65540" name="Slide Number Placeholder 3">
            <a:extLst>
              <a:ext uri="{FF2B5EF4-FFF2-40B4-BE49-F238E27FC236}">
                <a16:creationId xmlns:a16="http://schemas.microsoft.com/office/drawing/2014/main" id="{60A47B52-3AAD-4A68-9456-632EEA14C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B769EF0-DC0C-4523-8385-8C808A2B8344}" type="slidenum">
              <a:rPr lang="en-US" altLang="en-US" smtClean="0">
                <a:solidFill>
                  <a:srgbClr val="000000"/>
                </a:solidFill>
                <a:latin typeface="Century Gothic" panose="020B0502020202020204" pitchFamily="34" charset="0"/>
                <a:cs typeface="Arial" panose="020B0604020202020204" pitchFamily="34" charset="0"/>
              </a:rPr>
              <a:pPr/>
              <a:t>35</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4471C5A-9613-4E3B-89C4-8AA943AA9578}"/>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52F738D5-14D9-4808-B551-0CE814364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67588" name="Slide Number Placeholder 3">
            <a:extLst>
              <a:ext uri="{FF2B5EF4-FFF2-40B4-BE49-F238E27FC236}">
                <a16:creationId xmlns:a16="http://schemas.microsoft.com/office/drawing/2014/main" id="{738DBC25-4F5A-4BD8-A182-16EF4F1CC7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218C801-AC73-443A-BC65-AA6B4620BAC7}" type="slidenum">
              <a:rPr lang="en-US" altLang="en-US" smtClean="0">
                <a:solidFill>
                  <a:srgbClr val="000000"/>
                </a:solidFill>
                <a:latin typeface="Century Gothic" panose="020B0502020202020204" pitchFamily="34" charset="0"/>
                <a:cs typeface="Arial" panose="020B0604020202020204" pitchFamily="34" charset="0"/>
              </a:rPr>
              <a:pPr/>
              <a:t>36</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FEAC3A0-86C5-4E2B-8395-A5F31C9390F5}"/>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F6FF67EE-771D-4469-98E1-D62079344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69636" name="Slide Number Placeholder 3">
            <a:extLst>
              <a:ext uri="{FF2B5EF4-FFF2-40B4-BE49-F238E27FC236}">
                <a16:creationId xmlns:a16="http://schemas.microsoft.com/office/drawing/2014/main" id="{70993B7D-62BC-4D1E-BAAC-A23C64402B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4E2A9E-215C-489F-BF97-C636E0663CB0}" type="slidenum">
              <a:rPr lang="en-US" altLang="en-US" smtClean="0">
                <a:solidFill>
                  <a:srgbClr val="000000"/>
                </a:solidFill>
                <a:latin typeface="Century Gothic" panose="020B0502020202020204" pitchFamily="34" charset="0"/>
                <a:cs typeface="Arial" panose="020B0604020202020204" pitchFamily="34" charset="0"/>
              </a:rPr>
              <a:pPr/>
              <a:t>37</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707A403-0105-4364-97E0-982ABEB002D4}"/>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CD839619-1F9E-40FD-BB45-5DABE445B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73732" name="Slide Number Placeholder 3">
            <a:extLst>
              <a:ext uri="{FF2B5EF4-FFF2-40B4-BE49-F238E27FC236}">
                <a16:creationId xmlns:a16="http://schemas.microsoft.com/office/drawing/2014/main" id="{950491A8-FFD2-47CF-BB89-15C0C577CF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3851816-46A2-4533-8D23-3B58BBAAB49A}" type="slidenum">
              <a:rPr lang="en-US" altLang="en-US" smtClean="0">
                <a:solidFill>
                  <a:srgbClr val="000000"/>
                </a:solidFill>
                <a:latin typeface="Century Gothic" panose="020B0502020202020204" pitchFamily="34" charset="0"/>
                <a:cs typeface="Arial" panose="020B0604020202020204" pitchFamily="34" charset="0"/>
              </a:rPr>
              <a:pPr/>
              <a:t>40</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7420F78-3119-468E-97ED-CE0D65FABDB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BC8F1CD5-82A6-45E7-980F-9632E0E972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3316" name="Slide Number Placeholder 3">
            <a:extLst>
              <a:ext uri="{FF2B5EF4-FFF2-40B4-BE49-F238E27FC236}">
                <a16:creationId xmlns:a16="http://schemas.microsoft.com/office/drawing/2014/main" id="{F76B0CB3-4E5C-422C-A50A-E5CE5C014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7D3240-B262-4C00-A9EF-4F0D58B5614B}" type="slidenum">
              <a:rPr lang="en-US" altLang="en-US" smtClean="0">
                <a:solidFill>
                  <a:srgbClr val="000000"/>
                </a:solidFill>
                <a:latin typeface="Century Gothic" panose="020B0502020202020204" pitchFamily="34" charset="0"/>
                <a:cs typeface="Arial" panose="020B0604020202020204" pitchFamily="34" charset="0"/>
              </a:rPr>
              <a:pPr/>
              <a:t>3</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C07EFD4-3C62-4600-AE89-CA51165B84D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1D941D8-4C01-4BB3-A1FA-5B6126C9E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5364" name="Slide Number Placeholder 3">
            <a:extLst>
              <a:ext uri="{FF2B5EF4-FFF2-40B4-BE49-F238E27FC236}">
                <a16:creationId xmlns:a16="http://schemas.microsoft.com/office/drawing/2014/main" id="{1D91317B-0D31-4B62-93F6-8F1481D87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5CD036-7805-4B9B-9A67-B1CB051F8D83}" type="slidenum">
              <a:rPr lang="en-US" altLang="en-US" smtClean="0">
                <a:solidFill>
                  <a:srgbClr val="000000"/>
                </a:solidFill>
                <a:latin typeface="Century Gothic" panose="020B0502020202020204" pitchFamily="34" charset="0"/>
                <a:cs typeface="Arial" panose="020B0604020202020204" pitchFamily="34" charset="0"/>
              </a:rPr>
              <a:pPr/>
              <a:t>4</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AB1295B-FE23-4E07-8DEE-8590F03E39B2}" type="slidenum">
              <a:rPr lang="en-US" altLang="en-US" smtClean="0">
                <a:solidFill>
                  <a:srgbClr val="000000"/>
                </a:solidFill>
                <a:latin typeface="Century Gothic" panose="020B0502020202020204" pitchFamily="34" charset="0"/>
                <a:cs typeface="Arial" panose="020B0604020202020204" pitchFamily="34" charset="0"/>
              </a:rPr>
              <a:pPr/>
              <a:t>5</a:t>
            </a:fld>
            <a:endParaRPr lang="en-US" altLang="en-US" dirty="0">
              <a:solidFill>
                <a:srgbClr val="000000"/>
              </a:solidFill>
              <a:latin typeface="Century Gothic" panose="020B0502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8BF6073-3355-46E1-AC8D-A48C7BAACFC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051B61E-0635-490D-8A74-4FFD8EC16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9460" name="Slide Number Placeholder 3">
            <a:extLst>
              <a:ext uri="{FF2B5EF4-FFF2-40B4-BE49-F238E27FC236}">
                <a16:creationId xmlns:a16="http://schemas.microsoft.com/office/drawing/2014/main" id="{52865BD6-1574-4AFF-A3DB-8B02DF3F0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024165-3870-454E-9E6D-7C0187719F07}" type="slidenum">
              <a:rPr lang="en-US" altLang="en-US" smtClean="0"/>
              <a:pPr/>
              <a:t>6</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42C3D03-8712-4F8C-A519-478539690AF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E13E742-6BC4-48EA-9C9B-766981C72E1A}"/>
              </a:ext>
            </a:extLst>
          </p:cNvPr>
          <p:cNvSpPr>
            <a:spLocks noGrp="1"/>
          </p:cNvSpPr>
          <p:nvPr>
            <p:ph type="body" idx="1"/>
          </p:nvPr>
        </p:nvSpPr>
        <p:spPr/>
        <p:txBody>
          <a:bodyPr/>
          <a:lstStyle/>
          <a:p>
            <a:pPr>
              <a:defRPr/>
            </a:pPr>
            <a:r>
              <a:rPr lang="en-US" dirty="0">
                <a:latin typeface="+mn-lt"/>
                <a:ea typeface="+mn-ea"/>
                <a:cs typeface="+mn-cs"/>
              </a:rPr>
              <a:t>From 2004 through 2013, the rate of NICU admissions for the neonatal abstinence syndrome increased from 7 cases per 1000 admissions to 27 cases per 1000 admissions; the median length of stay increased from 13 days to 19 days (P&lt;0.001 for both trends). The total percentage of NICU days nationwide that were attributed to the neonatal abstinence syndrome increased from 0.6% to 4.0% (P&lt;0.001 for trend), with eight centers reporting that more than 20% of all NICU days were attributed to the care of these infants in 2013.</a:t>
            </a:r>
            <a:endParaRPr lang="en-US" dirty="0"/>
          </a:p>
        </p:txBody>
      </p:sp>
      <p:sp>
        <p:nvSpPr>
          <p:cNvPr id="22532" name="Slide Number Placeholder 3">
            <a:extLst>
              <a:ext uri="{FF2B5EF4-FFF2-40B4-BE49-F238E27FC236}">
                <a16:creationId xmlns:a16="http://schemas.microsoft.com/office/drawing/2014/main" id="{AF4100C3-936B-4BD5-8ED6-6BD376664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510C852-8A25-4ED5-AA60-0CB79194B58B}" type="slidenum">
              <a:rPr lang="en-US" altLang="en-US" smtClean="0"/>
              <a:pPr/>
              <a:t>8</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E41C82-C382-4B5D-A379-F5D53D86FB45}"/>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FDA2908-6DD8-4F99-A273-1BE8CE606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25604" name="Slide Number Placeholder 3">
            <a:extLst>
              <a:ext uri="{FF2B5EF4-FFF2-40B4-BE49-F238E27FC236}">
                <a16:creationId xmlns:a16="http://schemas.microsoft.com/office/drawing/2014/main" id="{DD088DDB-B1FC-4B96-9422-6639C8CBA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E5DCA5-5CFB-447A-9717-3E5EF78AE89C}" type="slidenum">
              <a:rPr lang="en-US" altLang="en-US" smtClean="0"/>
              <a:pPr/>
              <a:t>10</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AB7DD06-DF9B-4692-B948-92385F521497}"/>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43A588A-7F63-4E25-A102-7CBC193CA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30724" name="Slide Number Placeholder 3">
            <a:extLst>
              <a:ext uri="{FF2B5EF4-FFF2-40B4-BE49-F238E27FC236}">
                <a16:creationId xmlns:a16="http://schemas.microsoft.com/office/drawing/2014/main" id="{4F52C766-7CCE-4A2B-B8D3-AE70DFBCB3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57AA070-45D3-4255-BA41-85E644CAFAF8}" type="slidenum">
              <a:rPr lang="en-US" altLang="en-US" smtClean="0"/>
              <a:pPr/>
              <a:t>14</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99DBB7D-0789-43A3-B5DC-DEEC05DF871A}"/>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CE47E5F4-9335-47E6-8925-30932CDD1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1C1D1E"/>
                </a:solidFill>
                <a:latin typeface="Open Sans" panose="020B0606030504020204" pitchFamily="34" charset="0"/>
              </a:rPr>
              <a:t>Reduced maternal brain response in mothers with addictions evidenced by a single cluster of deactivation observed for the own-happy versus unknown-happy contrast, encompassing the hypothalamic, bilateral VS, and bilateral vmPFC regions (258 voxels, </a:t>
            </a:r>
            <a:r>
              <a:rPr lang="en-US" altLang="en-US" i="1" dirty="0">
                <a:solidFill>
                  <a:srgbClr val="1C1D1E"/>
                </a:solidFill>
                <a:latin typeface="Open Sans" panose="020B0606030504020204" pitchFamily="34" charset="0"/>
              </a:rPr>
              <a:t>P</a:t>
            </a:r>
            <a:r>
              <a:rPr lang="en-US" altLang="en-US" dirty="0">
                <a:solidFill>
                  <a:srgbClr val="1C1D1E"/>
                </a:solidFill>
                <a:latin typeface="Open Sans" panose="020B0606030504020204" pitchFamily="34" charset="0"/>
              </a:rPr>
              <a:t> &lt; 0.01, FDR-corrected </a:t>
            </a:r>
            <a:r>
              <a:rPr lang="en-US" altLang="en-US" i="1" dirty="0">
                <a:solidFill>
                  <a:srgbClr val="1C1D1E"/>
                </a:solidFill>
                <a:latin typeface="Open Sans" panose="020B0606030504020204" pitchFamily="34" charset="0"/>
              </a:rPr>
              <a:t>q</a:t>
            </a:r>
            <a:r>
              <a:rPr lang="en-US" altLang="en-US" dirty="0">
                <a:solidFill>
                  <a:srgbClr val="1C1D1E"/>
                </a:solidFill>
                <a:latin typeface="Open Sans" panose="020B0606030504020204" pitchFamily="34" charset="0"/>
              </a:rPr>
              <a:t> &lt; 0.05; Panel A). Striking deactivation is observed when mothers with addictions view their own infant's smiling faces, compared with unknown infant faces (Panel B).</a:t>
            </a:r>
            <a:endParaRPr lang="en-US" altLang="en-US" dirty="0">
              <a:latin typeface="Verdana" panose="020B0604030504040204" pitchFamily="34" charset="0"/>
            </a:endParaRPr>
          </a:p>
        </p:txBody>
      </p:sp>
      <p:sp>
        <p:nvSpPr>
          <p:cNvPr id="34820" name="Slide Number Placeholder 3">
            <a:extLst>
              <a:ext uri="{FF2B5EF4-FFF2-40B4-BE49-F238E27FC236}">
                <a16:creationId xmlns:a16="http://schemas.microsoft.com/office/drawing/2014/main" id="{F279DCC1-FB78-461A-8761-163C8ECFFA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332A5F0-8163-4E51-B701-68A1B2D605D5}" type="slidenum">
              <a:rPr lang="en-US" altLang="en-US" smtClean="0"/>
              <a:pPr/>
              <a:t>17</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6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646C7-3E35-4CD8-8AA2-B33ECB8FD1A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53AC099C-0B8B-4459-AB61-952CFE25893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FA6A94FC-4FDC-4292-B8F8-328E6958A8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DCE65E-3015-40B6-9289-30AA94678CE2}" type="slidenum">
              <a:rPr lang="en-US" altLang="en-US"/>
              <a:pPr>
                <a:defRPr/>
              </a:pPr>
              <a:t>‹#›</a:t>
            </a:fld>
            <a:endParaRPr lang="en-US" altLang="en-US" dirty="0"/>
          </a:p>
        </p:txBody>
      </p:sp>
    </p:spTree>
    <p:extLst>
      <p:ext uri="{BB962C8B-B14F-4D97-AF65-F5344CB8AC3E}">
        <p14:creationId xmlns:p14="http://schemas.microsoft.com/office/powerpoint/2010/main" val="129687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812A0-085F-457F-8C6D-3A71123D366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BBD2D961-DFB1-44DD-8DEB-44F5D8737D3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22AFA949-001D-4114-9C8D-91966AAB014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D94C1D-8D8F-44CF-A67B-D1BA562DF5B6}" type="slidenum">
              <a:rPr lang="en-US" altLang="en-US"/>
              <a:pPr>
                <a:defRPr/>
              </a:pPr>
              <a:t>‹#›</a:t>
            </a:fld>
            <a:endParaRPr lang="en-US" altLang="en-US" dirty="0"/>
          </a:p>
        </p:txBody>
      </p:sp>
    </p:spTree>
    <p:extLst>
      <p:ext uri="{BB962C8B-B14F-4D97-AF65-F5344CB8AC3E}">
        <p14:creationId xmlns:p14="http://schemas.microsoft.com/office/powerpoint/2010/main" val="16852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a:extLst>
              <a:ext uri="{FF2B5EF4-FFF2-40B4-BE49-F238E27FC236}">
                <a16:creationId xmlns:a16="http://schemas.microsoft.com/office/drawing/2014/main" id="{5470EAC9-8E47-45EB-8451-997F1809DE7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25BED656-EBA0-41E0-AAB9-D467B12A4E6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C05D3B01-F1A1-4689-AF6A-5E294B59F18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78C4F9-D60E-4470-A6D6-1A33AF63CB96}" type="slidenum">
              <a:rPr lang="en-US" altLang="en-US"/>
              <a:pPr>
                <a:defRPr/>
              </a:pPr>
              <a:t>‹#›</a:t>
            </a:fld>
            <a:endParaRPr lang="en-US" altLang="en-US" dirty="0"/>
          </a:p>
        </p:txBody>
      </p:sp>
    </p:spTree>
    <p:extLst>
      <p:ext uri="{BB962C8B-B14F-4D97-AF65-F5344CB8AC3E}">
        <p14:creationId xmlns:p14="http://schemas.microsoft.com/office/powerpoint/2010/main" val="362270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5348B-9D0A-4C0C-BC20-6D17674EC59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4" name="Footer Placeholder 5">
            <a:extLst>
              <a:ext uri="{FF2B5EF4-FFF2-40B4-BE49-F238E27FC236}">
                <a16:creationId xmlns:a16="http://schemas.microsoft.com/office/drawing/2014/main" id="{C06BBB5C-C5E3-4781-997B-A61E84D452F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Slide Number Placeholder 6">
            <a:extLst>
              <a:ext uri="{FF2B5EF4-FFF2-40B4-BE49-F238E27FC236}">
                <a16:creationId xmlns:a16="http://schemas.microsoft.com/office/drawing/2014/main" id="{DBBDA537-EF05-4BE2-B464-71FC97F473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E921FB-23E9-43EA-842E-0EE6294034B5}" type="slidenum">
              <a:rPr lang="en-US" altLang="en-US"/>
              <a:pPr>
                <a:defRPr/>
              </a:pPr>
              <a:t>‹#›</a:t>
            </a:fld>
            <a:endParaRPr lang="en-US" altLang="en-US" dirty="0"/>
          </a:p>
        </p:txBody>
      </p:sp>
    </p:spTree>
    <p:extLst>
      <p:ext uri="{BB962C8B-B14F-4D97-AF65-F5344CB8AC3E}">
        <p14:creationId xmlns:p14="http://schemas.microsoft.com/office/powerpoint/2010/main" val="20293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9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126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6045C-0F53-49C0-BF78-248A5BEF96B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6F50CCEA-277F-415E-9BF6-44B5480C653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86B8133-366D-4F7E-AD18-09D61F4916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85DDCC7-E9C9-4658-B43F-D8F0F55B49E6}" type="slidenum">
              <a:rPr lang="en-US" altLang="en-US"/>
              <a:pPr>
                <a:defRPr/>
              </a:pPr>
              <a:t>‹#›</a:t>
            </a:fld>
            <a:endParaRPr lang="en-US" altLang="en-US" dirty="0"/>
          </a:p>
        </p:txBody>
      </p:sp>
    </p:spTree>
    <p:extLst>
      <p:ext uri="{BB962C8B-B14F-4D97-AF65-F5344CB8AC3E}">
        <p14:creationId xmlns:p14="http://schemas.microsoft.com/office/powerpoint/2010/main" val="285153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F50DF-AEF0-4BC2-B238-DEFF2EB978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8" name="Footer Placeholder 5">
            <a:extLst>
              <a:ext uri="{FF2B5EF4-FFF2-40B4-BE49-F238E27FC236}">
                <a16:creationId xmlns:a16="http://schemas.microsoft.com/office/drawing/2014/main" id="{334D620C-5CF6-4321-B103-7B16FFC9D49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9" name="Slide Number Placeholder 6">
            <a:extLst>
              <a:ext uri="{FF2B5EF4-FFF2-40B4-BE49-F238E27FC236}">
                <a16:creationId xmlns:a16="http://schemas.microsoft.com/office/drawing/2014/main" id="{AC0DC089-9881-47C5-9360-2A48BDD4E49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2ABF49E-B5F0-4925-9299-4E3E36C4E7E5}" type="slidenum">
              <a:rPr lang="en-US" altLang="en-US"/>
              <a:pPr>
                <a:defRPr/>
              </a:pPr>
              <a:t>‹#›</a:t>
            </a:fld>
            <a:endParaRPr lang="en-US" altLang="en-US" dirty="0"/>
          </a:p>
        </p:txBody>
      </p:sp>
    </p:spTree>
    <p:extLst>
      <p:ext uri="{BB962C8B-B14F-4D97-AF65-F5344CB8AC3E}">
        <p14:creationId xmlns:p14="http://schemas.microsoft.com/office/powerpoint/2010/main" val="387100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03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3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8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33FDF-83E3-4B75-8AEC-83CA70F7DA67}"/>
              </a:ext>
            </a:extLst>
          </p:cNvPr>
          <p:cNvSpPr>
            <a:spLocks noGrp="1" noChangeArrowheads="1"/>
          </p:cNvSpPr>
          <p:nvPr>
            <p:ph type="title"/>
          </p:nvPr>
        </p:nvSpPr>
        <p:spPr bwMode="auto">
          <a:xfrm>
            <a:off x="457200"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48C506-7FF3-4389-82FD-2054EB80B742}"/>
              </a:ext>
            </a:extLst>
          </p:cNvPr>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9" descr="forUC09_96">
            <a:extLst>
              <a:ext uri="{FF2B5EF4-FFF2-40B4-BE49-F238E27FC236}">
                <a16:creationId xmlns:a16="http://schemas.microsoft.com/office/drawing/2014/main" id="{C27146BF-E3B3-44FE-A49F-4AA9FBD1FA6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81" r:id="rId4"/>
    <p:sldLayoutId id="2147485782" r:id="rId5"/>
    <p:sldLayoutId id="2147485777" r:id="rId6"/>
    <p:sldLayoutId id="2147485778" r:id="rId7"/>
    <p:sldLayoutId id="2147485779" r:id="rId8"/>
    <p:sldLayoutId id="2147485780" r:id="rId9"/>
    <p:sldLayoutId id="2147485783" r:id="rId10"/>
    <p:sldLayoutId id="2147485784" r:id="rId11"/>
    <p:sldLayoutId id="2147485785" r:id="rId12"/>
    <p:sldLayoutId id="2147485786" r:id="rId13"/>
  </p:sldLayoutIdLst>
  <p:hf sldNum="0" hdr="0" ftr="0" dt="0"/>
  <p:txStyles>
    <p:titleStyle>
      <a:lvl1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107" charset="0"/>
        </a:defRPr>
      </a:lvl6pPr>
      <a:lvl7pPr marL="914400" algn="ctr" rtl="0" fontAlgn="base">
        <a:spcBef>
          <a:spcPct val="0"/>
        </a:spcBef>
        <a:spcAft>
          <a:spcPct val="0"/>
        </a:spcAft>
        <a:defRPr sz="4400">
          <a:solidFill>
            <a:schemeClr val="tx2"/>
          </a:solidFill>
          <a:latin typeface="Verdana" pitchFamily="-107" charset="0"/>
        </a:defRPr>
      </a:lvl7pPr>
      <a:lvl8pPr marL="1371600" algn="ctr" rtl="0" fontAlgn="base">
        <a:spcBef>
          <a:spcPct val="0"/>
        </a:spcBef>
        <a:spcAft>
          <a:spcPct val="0"/>
        </a:spcAft>
        <a:defRPr sz="4400">
          <a:solidFill>
            <a:schemeClr val="tx2"/>
          </a:solidFill>
          <a:latin typeface="Verdana" pitchFamily="-107" charset="0"/>
        </a:defRPr>
      </a:lvl8pPr>
      <a:lvl9pPr marL="1828800" algn="ctr" rtl="0" fontAlgn="base">
        <a:spcBef>
          <a:spcPct val="0"/>
        </a:spcBef>
        <a:spcAft>
          <a:spcPct val="0"/>
        </a:spcAft>
        <a:defRPr sz="4400">
          <a:solidFill>
            <a:schemeClr val="tx2"/>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ed.uc.edu/institutes/CAR/hom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pediatrics.aappublications.org/content/139/6/e2016336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mailto:Babysteps@stelizabeth.com" TargetMode="Externa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https://med.uc.edu/institutes/CAR/speaker-serie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672243-DF62-4826-9761-FA7C6CFC3CA4}"/>
              </a:ext>
            </a:extLst>
          </p:cNvPr>
          <p:cNvSpPr>
            <a:spLocks noGrp="1" noChangeArrowheads="1"/>
          </p:cNvSpPr>
          <p:nvPr>
            <p:ph type="ctrTitle"/>
          </p:nvPr>
        </p:nvSpPr>
        <p:spPr>
          <a:xfrm>
            <a:off x="228600" y="1131888"/>
            <a:ext cx="8686800" cy="1749425"/>
          </a:xfrm>
        </p:spPr>
        <p:txBody>
          <a:bodyPr/>
          <a:lstStyle/>
          <a:p>
            <a:r>
              <a:rPr lang="en-US" altLang="en-US" b="1" dirty="0">
                <a:solidFill>
                  <a:schemeClr val="tx1"/>
                </a:solidFill>
              </a:rPr>
              <a:t>UC College of Medicine Center for Addiction Research (CAR) </a:t>
            </a:r>
            <a:br>
              <a:rPr lang="en-US" altLang="en-US" b="1" dirty="0">
                <a:solidFill>
                  <a:schemeClr val="tx1"/>
                </a:solidFill>
              </a:rPr>
            </a:br>
            <a:r>
              <a:rPr lang="en-US" altLang="en-US" b="1" dirty="0">
                <a:solidFill>
                  <a:schemeClr val="tx1"/>
                </a:solidFill>
              </a:rPr>
              <a:t>Summer Speaker Series</a:t>
            </a:r>
          </a:p>
        </p:txBody>
      </p:sp>
      <p:sp>
        <p:nvSpPr>
          <p:cNvPr id="9219" name="Text Box 7">
            <a:extLst>
              <a:ext uri="{FF2B5EF4-FFF2-40B4-BE49-F238E27FC236}">
                <a16:creationId xmlns:a16="http://schemas.microsoft.com/office/drawing/2014/main" id="{E928383D-C556-4F7A-AE35-5A51842AACE4}"/>
              </a:ext>
            </a:extLst>
          </p:cNvPr>
          <p:cNvSpPr txBox="1">
            <a:spLocks noChangeArrowheads="1"/>
          </p:cNvSpPr>
          <p:nvPr/>
        </p:nvSpPr>
        <p:spPr bwMode="auto">
          <a:xfrm>
            <a:off x="1938338" y="3227388"/>
            <a:ext cx="52673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800" dirty="0">
                <a:solidFill>
                  <a:srgbClr val="000000"/>
                </a:solidFill>
              </a:rPr>
              <a:t>Sponsored by: Urban Health Pathway of Next Lives Here </a:t>
            </a:r>
          </a:p>
          <a:p>
            <a:pPr algn="ctr">
              <a:spcBef>
                <a:spcPct val="0"/>
              </a:spcBef>
              <a:buFontTx/>
              <a:buNone/>
            </a:pPr>
            <a:endParaRPr lang="en-US" altLang="en-US" sz="2800" dirty="0">
              <a:solidFill>
                <a:srgbClr val="000000"/>
              </a:solidFill>
            </a:endParaRPr>
          </a:p>
          <a:p>
            <a:pPr algn="ctr">
              <a:spcBef>
                <a:spcPct val="0"/>
              </a:spcBef>
              <a:buFontTx/>
              <a:buNone/>
            </a:pPr>
            <a:r>
              <a:rPr lang="en-US" altLang="en-US" sz="2800" dirty="0">
                <a:solidFill>
                  <a:srgbClr val="000000"/>
                </a:solidFill>
              </a:rPr>
              <a:t>July 14, 2021</a:t>
            </a:r>
          </a:p>
          <a:p>
            <a:pPr algn="ctr">
              <a:spcBef>
                <a:spcPct val="0"/>
              </a:spcBef>
              <a:buFontTx/>
              <a:buNone/>
            </a:pPr>
            <a:r>
              <a:rPr lang="en-US" altLang="en-US" sz="2800" dirty="0">
                <a:solidFill>
                  <a:srgbClr val="000000"/>
                </a:solidFill>
              </a:rPr>
              <a:t>12:00 – 1:00PM</a:t>
            </a:r>
          </a:p>
          <a:p>
            <a:pPr algn="ctr">
              <a:spcBef>
                <a:spcPct val="0"/>
              </a:spcBef>
              <a:buFontTx/>
              <a:buNone/>
            </a:pPr>
            <a:endParaRPr lang="en-US" altLang="en-US" sz="2000" dirty="0">
              <a:solidFill>
                <a:srgbClr val="000000"/>
              </a:solidFill>
            </a:endParaRPr>
          </a:p>
          <a:p>
            <a:pPr algn="ctr">
              <a:spcBef>
                <a:spcPct val="0"/>
              </a:spcBef>
              <a:buFontTx/>
              <a:buNone/>
            </a:pPr>
            <a:r>
              <a:rPr lang="en-US" altLang="en-US" sz="2800" b="1" i="1" dirty="0">
                <a:solidFill>
                  <a:srgbClr val="000000"/>
                </a:solidFill>
              </a:rPr>
              <a:t>This event is being recorded.</a:t>
            </a:r>
          </a:p>
          <a:p>
            <a:pPr algn="ctr">
              <a:spcBef>
                <a:spcPct val="0"/>
              </a:spcBef>
              <a:buFontTx/>
              <a:buNone/>
            </a:pPr>
            <a:endParaRPr lang="en-US" altLang="en-US" sz="2000" dirty="0">
              <a:solidFill>
                <a:srgbClr val="000000"/>
              </a:solidFill>
            </a:endParaRPr>
          </a:p>
        </p:txBody>
      </p:sp>
      <p:sp>
        <p:nvSpPr>
          <p:cNvPr id="9220" name="Slide Number Placeholder 1">
            <a:extLst>
              <a:ext uri="{FF2B5EF4-FFF2-40B4-BE49-F238E27FC236}">
                <a16:creationId xmlns:a16="http://schemas.microsoft.com/office/drawing/2014/main" id="{C44F7F44-BF7F-4DA8-9BEF-A0F2938F99C6}"/>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F70A5C4-04E6-41CD-9D94-DC77698756C5}" type="slidenum">
              <a:rPr lang="en-US" altLang="en-US" sz="1400"/>
              <a:pPr algn="r" eaLnBrk="1" hangingPunct="1">
                <a:spcBef>
                  <a:spcPct val="0"/>
                </a:spcBef>
                <a:buFontTx/>
                <a:buNone/>
              </a:pPr>
              <a:t>1</a:t>
            </a:fld>
            <a:endParaRPr lang="en-US" altLang="en-US" sz="1400" dirty="0">
              <a:solidFill>
                <a:srgbClr val="000000"/>
              </a:solidFill>
            </a:endParaRPr>
          </a:p>
        </p:txBody>
      </p:sp>
      <p:sp>
        <p:nvSpPr>
          <p:cNvPr id="9221" name="Line 5">
            <a:extLst>
              <a:ext uri="{FF2B5EF4-FFF2-40B4-BE49-F238E27FC236}">
                <a16:creationId xmlns:a16="http://schemas.microsoft.com/office/drawing/2014/main" id="{E8E89354-8BD0-4BC9-A97E-CF03F998280A}"/>
              </a:ext>
            </a:extLst>
          </p:cNvPr>
          <p:cNvSpPr>
            <a:spLocks noChangeShapeType="1"/>
          </p:cNvSpPr>
          <p:nvPr/>
        </p:nvSpPr>
        <p:spPr bwMode="auto">
          <a:xfrm>
            <a:off x="639763" y="9906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2" name="Line 5">
            <a:extLst>
              <a:ext uri="{FF2B5EF4-FFF2-40B4-BE49-F238E27FC236}">
                <a16:creationId xmlns:a16="http://schemas.microsoft.com/office/drawing/2014/main" id="{38C33499-AECD-4EE4-B357-1D63B1768257}"/>
              </a:ext>
            </a:extLst>
          </p:cNvPr>
          <p:cNvSpPr>
            <a:spLocks noChangeShapeType="1"/>
          </p:cNvSpPr>
          <p:nvPr/>
        </p:nvSpPr>
        <p:spPr bwMode="auto">
          <a:xfrm>
            <a:off x="639763" y="30480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D08BE4E-F508-46BD-ABD6-48946D78FAF6}"/>
              </a:ext>
            </a:extLst>
          </p:cNvPr>
          <p:cNvSpPr>
            <a:spLocks noGrp="1" noChangeArrowheads="1"/>
          </p:cNvSpPr>
          <p:nvPr>
            <p:ph type="title"/>
          </p:nvPr>
        </p:nvSpPr>
        <p:spPr>
          <a:xfrm>
            <a:off x="0" y="762000"/>
            <a:ext cx="9144000" cy="1087438"/>
          </a:xfrm>
        </p:spPr>
        <p:txBody>
          <a:bodyPr/>
          <a:lstStyle/>
          <a:p>
            <a:r>
              <a:rPr lang="en-US" altLang="en-US" dirty="0"/>
              <a:t>Neonatal opioid withdrawal syndrome</a:t>
            </a:r>
          </a:p>
        </p:txBody>
      </p:sp>
      <p:sp>
        <p:nvSpPr>
          <p:cNvPr id="24579" name="Content Placeholder 2">
            <a:extLst>
              <a:ext uri="{FF2B5EF4-FFF2-40B4-BE49-F238E27FC236}">
                <a16:creationId xmlns:a16="http://schemas.microsoft.com/office/drawing/2014/main" id="{75D5C1B9-1B14-4D1B-AB62-158B4AEE8B0B}"/>
              </a:ext>
            </a:extLst>
          </p:cNvPr>
          <p:cNvSpPr>
            <a:spLocks noGrp="1" noChangeArrowheads="1"/>
          </p:cNvSpPr>
          <p:nvPr>
            <p:ph idx="1"/>
          </p:nvPr>
        </p:nvSpPr>
        <p:spPr>
          <a:xfrm>
            <a:off x="1219200" y="1676400"/>
            <a:ext cx="7543800" cy="4779963"/>
          </a:xfrm>
        </p:spPr>
        <p:txBody>
          <a:bodyPr/>
          <a:lstStyle/>
          <a:p>
            <a:r>
              <a:rPr lang="en-US" altLang="en-US" sz="2200" dirty="0"/>
              <a:t>Characterized by behavioral dysregulation</a:t>
            </a:r>
          </a:p>
          <a:p>
            <a:r>
              <a:rPr lang="en-US" altLang="en-US" sz="2200" dirty="0"/>
              <a:t>Occurs within 2-3 days of birth for infants exposed chronically to opioids in utero</a:t>
            </a:r>
          </a:p>
          <a:p>
            <a:r>
              <a:rPr lang="en-US" altLang="en-US" sz="2200" dirty="0"/>
              <a:t>Signs and symptoms:</a:t>
            </a:r>
          </a:p>
          <a:p>
            <a:pPr lvl="1"/>
            <a:r>
              <a:rPr lang="en-US" altLang="en-US" sz="2200" dirty="0"/>
              <a:t>altered sleep				</a:t>
            </a:r>
          </a:p>
          <a:p>
            <a:pPr lvl="1"/>
            <a:r>
              <a:rPr lang="en-US" altLang="en-US" sz="2200" dirty="0"/>
              <a:t>high muscle tone</a:t>
            </a:r>
          </a:p>
          <a:p>
            <a:pPr lvl="1"/>
            <a:r>
              <a:rPr lang="en-US" altLang="en-US" sz="2200" dirty="0"/>
              <a:t>tremors</a:t>
            </a:r>
          </a:p>
          <a:p>
            <a:pPr lvl="1"/>
            <a:r>
              <a:rPr lang="en-US" altLang="en-US" sz="2200" dirty="0"/>
              <a:t>irritability</a:t>
            </a:r>
          </a:p>
          <a:p>
            <a:pPr lvl="1"/>
            <a:r>
              <a:rPr lang="en-US" altLang="en-US" sz="2200" dirty="0"/>
              <a:t>poor feeding</a:t>
            </a:r>
          </a:p>
          <a:p>
            <a:pPr lvl="1"/>
            <a:r>
              <a:rPr lang="en-US" altLang="en-US" sz="2200" dirty="0"/>
              <a:t>vomiting, diarrhea</a:t>
            </a:r>
          </a:p>
          <a:p>
            <a:pPr lvl="1"/>
            <a:r>
              <a:rPr lang="en-US" altLang="en-US" sz="2200" dirty="0"/>
              <a:t>sweating</a:t>
            </a:r>
          </a:p>
          <a:p>
            <a:pPr lvl="1"/>
            <a:r>
              <a:rPr lang="en-US" altLang="en-US" sz="2200" dirty="0"/>
              <a:t>tachypnea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A17D05C-8A07-47A9-9BBB-01BF9105A360}"/>
              </a:ext>
            </a:extLst>
          </p:cNvPr>
          <p:cNvSpPr>
            <a:spLocks noGrp="1" noChangeArrowheads="1"/>
          </p:cNvSpPr>
          <p:nvPr>
            <p:ph type="title"/>
          </p:nvPr>
        </p:nvSpPr>
        <p:spPr>
          <a:xfrm>
            <a:off x="473075" y="838200"/>
            <a:ext cx="8229600" cy="655638"/>
          </a:xfrm>
        </p:spPr>
        <p:txBody>
          <a:bodyPr/>
          <a:lstStyle/>
          <a:p>
            <a:r>
              <a:rPr lang="en-US" altLang="en-US" dirty="0"/>
              <a:t>Care for infants with NOWS</a:t>
            </a:r>
          </a:p>
        </p:txBody>
      </p:sp>
      <p:sp>
        <p:nvSpPr>
          <p:cNvPr id="3" name="Content Placeholder 2">
            <a:extLst>
              <a:ext uri="{FF2B5EF4-FFF2-40B4-BE49-F238E27FC236}">
                <a16:creationId xmlns:a16="http://schemas.microsoft.com/office/drawing/2014/main" id="{238C6F0B-51AA-44BB-B7C3-EBF51E00B309}"/>
              </a:ext>
            </a:extLst>
          </p:cNvPr>
          <p:cNvSpPr>
            <a:spLocks noGrp="1"/>
          </p:cNvSpPr>
          <p:nvPr>
            <p:ph idx="1"/>
          </p:nvPr>
        </p:nvSpPr>
        <p:spPr>
          <a:xfrm>
            <a:off x="457200" y="1631950"/>
            <a:ext cx="8229600" cy="4768850"/>
          </a:xfrm>
        </p:spPr>
        <p:txBody>
          <a:bodyPr>
            <a:normAutofit fontScale="32500" lnSpcReduction="20000"/>
          </a:bodyPr>
          <a:lstStyle/>
          <a:p>
            <a:pPr>
              <a:defRPr/>
            </a:pPr>
            <a:r>
              <a:rPr lang="en-US" sz="7400" dirty="0"/>
              <a:t>Historically infants were separated from their mothers and taken to the neonatal intensive care unit (NICU) to monitor for withdrawal symptoms</a:t>
            </a:r>
          </a:p>
          <a:p>
            <a:pPr>
              <a:defRPr/>
            </a:pPr>
            <a:endParaRPr lang="en-US" sz="7400" dirty="0"/>
          </a:p>
          <a:p>
            <a:pPr>
              <a:defRPr/>
            </a:pPr>
            <a:r>
              <a:rPr lang="en-US" sz="7400" dirty="0"/>
              <a:t>Infants scored every 3-4 hours by nurses using the Finnegan score, developed in 1974</a:t>
            </a:r>
          </a:p>
          <a:p>
            <a:pPr lvl="1">
              <a:defRPr/>
            </a:pPr>
            <a:r>
              <a:rPr lang="en-US" sz="6800" dirty="0"/>
              <a:t>Points assigned for each item based on its perceived severity</a:t>
            </a:r>
          </a:p>
          <a:p>
            <a:pPr lvl="1">
              <a:defRPr/>
            </a:pPr>
            <a:r>
              <a:rPr lang="en-US" sz="6800" dirty="0"/>
              <a:t>Classically scores &gt;8 x 3 or &gt;12 x 2 have been used as a threshold for pharmacologic treatment with opioid replacement (morphine, methadone, buprenorphine)</a:t>
            </a:r>
          </a:p>
          <a:p>
            <a:pPr lvl="1">
              <a:defRPr/>
            </a:pPr>
            <a:r>
              <a:rPr lang="en-US" sz="6800" dirty="0"/>
              <a:t>Concerns have arisen about length of the tool, its inherent subjectivity and the tendency of the tool to overestimate the need for pharmacologic therapy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C55C62A0-C478-403E-BB97-4DCD9929B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914400"/>
            <a:ext cx="5162550"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EED7523-6B2F-4B0F-ACF1-5E1B0D357F01}"/>
              </a:ext>
            </a:extLst>
          </p:cNvPr>
          <p:cNvSpPr>
            <a:spLocks noGrp="1" noChangeArrowheads="1"/>
          </p:cNvSpPr>
          <p:nvPr>
            <p:ph type="title"/>
          </p:nvPr>
        </p:nvSpPr>
        <p:spPr>
          <a:xfrm>
            <a:off x="457200" y="838200"/>
            <a:ext cx="8229600" cy="655638"/>
          </a:xfrm>
        </p:spPr>
        <p:txBody>
          <a:bodyPr/>
          <a:lstStyle/>
          <a:p>
            <a:r>
              <a:rPr lang="en-US" altLang="en-US" dirty="0"/>
              <a:t>Care for infants with NOWS</a:t>
            </a:r>
          </a:p>
        </p:txBody>
      </p:sp>
      <p:sp>
        <p:nvSpPr>
          <p:cNvPr id="28675" name="Content Placeholder 2">
            <a:extLst>
              <a:ext uri="{FF2B5EF4-FFF2-40B4-BE49-F238E27FC236}">
                <a16:creationId xmlns:a16="http://schemas.microsoft.com/office/drawing/2014/main" id="{9D1A021F-42E2-41CE-A013-BC46AB7124F9}"/>
              </a:ext>
            </a:extLst>
          </p:cNvPr>
          <p:cNvSpPr>
            <a:spLocks noGrp="1" noChangeArrowheads="1"/>
          </p:cNvSpPr>
          <p:nvPr>
            <p:ph idx="1"/>
          </p:nvPr>
        </p:nvSpPr>
        <p:spPr/>
        <p:txBody>
          <a:bodyPr/>
          <a:lstStyle/>
          <a:p>
            <a:r>
              <a:rPr lang="en-US" altLang="en-US" sz="2400" dirty="0"/>
              <a:t>In recent years, a larger focus has been on non-pharmacologic care for infants with NOWS</a:t>
            </a:r>
          </a:p>
          <a:p>
            <a:pPr lvl="1"/>
            <a:r>
              <a:rPr lang="en-US" altLang="en-US" sz="2400" dirty="0"/>
              <a:t>Swaddling</a:t>
            </a:r>
          </a:p>
          <a:p>
            <a:pPr lvl="1"/>
            <a:r>
              <a:rPr lang="en-US" altLang="en-US" sz="2400" dirty="0"/>
              <a:t>Skin to skin contact</a:t>
            </a:r>
          </a:p>
          <a:p>
            <a:pPr lvl="1"/>
            <a:r>
              <a:rPr lang="en-US" altLang="en-US" sz="2400" dirty="0"/>
              <a:t>Non-nutritive sucking</a:t>
            </a:r>
          </a:p>
          <a:p>
            <a:pPr lvl="1"/>
            <a:r>
              <a:rPr lang="en-US" altLang="en-US" sz="2400" dirty="0"/>
              <a:t>Quiet, low-stimulus environment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81E4A26-F2B6-4BEE-8CB3-78AF75535D41}"/>
              </a:ext>
            </a:extLst>
          </p:cNvPr>
          <p:cNvSpPr>
            <a:spLocks noGrp="1" noChangeArrowheads="1"/>
          </p:cNvSpPr>
          <p:nvPr>
            <p:ph type="title"/>
          </p:nvPr>
        </p:nvSpPr>
        <p:spPr>
          <a:xfrm>
            <a:off x="685800" y="962025"/>
            <a:ext cx="8001000" cy="847725"/>
          </a:xfrm>
        </p:spPr>
        <p:txBody>
          <a:bodyPr/>
          <a:lstStyle/>
          <a:p>
            <a:r>
              <a:rPr lang="en-US" altLang="en-US" dirty="0"/>
              <a:t>Percent needing pharmacologic treatment</a:t>
            </a:r>
            <a:br>
              <a:rPr lang="en-US" altLang="en-US" dirty="0"/>
            </a:br>
            <a:r>
              <a:rPr lang="en-US" altLang="en-US" dirty="0"/>
              <a:t>Cincinnati Region (39% decrease)</a:t>
            </a:r>
          </a:p>
        </p:txBody>
      </p:sp>
      <p:graphicFrame>
        <p:nvGraphicFramePr>
          <p:cNvPr id="29699" name="Content Placeholder 5">
            <a:extLst>
              <a:ext uri="{FF2B5EF4-FFF2-40B4-BE49-F238E27FC236}">
                <a16:creationId xmlns:a16="http://schemas.microsoft.com/office/drawing/2014/main" id="{36536A16-39DC-45EF-A89E-03D15AD9CD75}"/>
              </a:ext>
            </a:extLst>
          </p:cNvPr>
          <p:cNvGraphicFramePr>
            <a:graphicFrameLocks noGrp="1"/>
          </p:cNvGraphicFramePr>
          <p:nvPr>
            <p:ph idx="1"/>
          </p:nvPr>
        </p:nvGraphicFramePr>
        <p:xfrm>
          <a:off x="877888" y="2057400"/>
          <a:ext cx="7388225" cy="4438650"/>
        </p:xfrm>
        <a:graphic>
          <a:graphicData uri="http://schemas.openxmlformats.org/presentationml/2006/ole">
            <mc:AlternateContent xmlns:mc="http://schemas.openxmlformats.org/markup-compatibility/2006">
              <mc:Choice xmlns:v="urn:schemas-microsoft-com:vml" Requires="v">
                <p:oleObj name="Chart" r:id="rId3" imgW="8943607" imgH="4907705" progId="Excel.Chart.8">
                  <p:embed/>
                </p:oleObj>
              </mc:Choice>
              <mc:Fallback>
                <p:oleObj name="Chart" r:id="rId3" imgW="8943607" imgH="4907705" progId="Excel.Chart.8">
                  <p:embed/>
                  <p:pic>
                    <p:nvPicPr>
                      <p:cNvPr id="29699" name="Content Placeholder 5">
                        <a:extLst>
                          <a:ext uri="{FF2B5EF4-FFF2-40B4-BE49-F238E27FC236}">
                            <a16:creationId xmlns:a16="http://schemas.microsoft.com/office/drawing/2014/main" id="{36536A16-39DC-45EF-A89E-03D15AD9CD75}"/>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2057400"/>
                        <a:ext cx="73882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7B28793-39DF-4914-B3F9-D11C10D8BAFA}"/>
              </a:ext>
            </a:extLst>
          </p:cNvPr>
          <p:cNvSpPr>
            <a:spLocks noGrp="1" noChangeArrowheads="1"/>
          </p:cNvSpPr>
          <p:nvPr>
            <p:ph type="title"/>
          </p:nvPr>
        </p:nvSpPr>
        <p:spPr/>
        <p:txBody>
          <a:bodyPr/>
          <a:lstStyle/>
          <a:p>
            <a:r>
              <a:rPr lang="en-US" altLang="en-US" dirty="0"/>
              <a:t>Maternal bonding and NOWS</a:t>
            </a:r>
          </a:p>
        </p:txBody>
      </p:sp>
      <p:sp>
        <p:nvSpPr>
          <p:cNvPr id="31747" name="Content Placeholder 2">
            <a:extLst>
              <a:ext uri="{FF2B5EF4-FFF2-40B4-BE49-F238E27FC236}">
                <a16:creationId xmlns:a16="http://schemas.microsoft.com/office/drawing/2014/main" id="{1AA4A796-D347-4FB0-B71C-3799F06719C2}"/>
              </a:ext>
            </a:extLst>
          </p:cNvPr>
          <p:cNvSpPr>
            <a:spLocks noGrp="1" noChangeArrowheads="1"/>
          </p:cNvSpPr>
          <p:nvPr>
            <p:ph idx="1"/>
          </p:nvPr>
        </p:nvSpPr>
        <p:spPr>
          <a:xfrm>
            <a:off x="381000" y="1600200"/>
            <a:ext cx="8229600" cy="4373563"/>
          </a:xfrm>
        </p:spPr>
        <p:txBody>
          <a:bodyPr/>
          <a:lstStyle/>
          <a:p>
            <a:r>
              <a:rPr lang="en-US" sz="2200" b="0" i="0" dirty="0">
                <a:effectLst/>
              </a:rPr>
              <a:t>Although many mothers with substance use disorders are able to provide home environments and parenting that support their children's development, some are at greater risk for maladaptive parenting</a:t>
            </a:r>
          </a:p>
          <a:p>
            <a:r>
              <a:rPr lang="en-US" sz="2200" dirty="0"/>
              <a:t>Studies on m</a:t>
            </a:r>
            <a:r>
              <a:rPr lang="en-US" sz="2200" b="0" i="0" dirty="0">
                <a:effectLst/>
              </a:rPr>
              <a:t>aternal perspectives about parenting have shown limited understanding of basic child development and ambivalent feelings about having/keeping children</a:t>
            </a:r>
          </a:p>
          <a:p>
            <a:r>
              <a:rPr lang="en-US" sz="2200" dirty="0"/>
              <a:t>M</a:t>
            </a:r>
            <a:r>
              <a:rPr lang="en-US" sz="2200" b="0" i="0" dirty="0">
                <a:effectLst/>
              </a:rPr>
              <a:t>others with substance use disorders have demonstrated lower levels of sensitivity and responsiveness to their young children’s emotional cues and marked oscillation between intrusive, over-controlling behavior and passive withdrawal</a:t>
            </a:r>
            <a:endParaRPr lang="en-US" altLang="en-US" sz="2200" dirty="0"/>
          </a:p>
        </p:txBody>
      </p:sp>
      <p:sp>
        <p:nvSpPr>
          <p:cNvPr id="2" name="TextBox 1">
            <a:extLst>
              <a:ext uri="{FF2B5EF4-FFF2-40B4-BE49-F238E27FC236}">
                <a16:creationId xmlns:a16="http://schemas.microsoft.com/office/drawing/2014/main" id="{34BA96E0-F769-400C-9FF2-0413ADD9B73C}"/>
              </a:ext>
            </a:extLst>
          </p:cNvPr>
          <p:cNvSpPr txBox="1"/>
          <p:nvPr/>
        </p:nvSpPr>
        <p:spPr>
          <a:xfrm>
            <a:off x="4343400" y="5945188"/>
            <a:ext cx="45720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Suchman 2016, Mayes 2002, Murphy 1999, Hans 1999, Burns 1997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2009C85-3B64-4254-B3AB-5AFE247909A9}"/>
              </a:ext>
            </a:extLst>
          </p:cNvPr>
          <p:cNvSpPr>
            <a:spLocks noGrp="1" noChangeArrowheads="1"/>
          </p:cNvSpPr>
          <p:nvPr>
            <p:ph type="title"/>
          </p:nvPr>
        </p:nvSpPr>
        <p:spPr/>
        <p:txBody>
          <a:bodyPr/>
          <a:lstStyle/>
          <a:p>
            <a:r>
              <a:rPr lang="en-US" altLang="en-US" dirty="0"/>
              <a:t>The neuroscience of addiction and parenting</a:t>
            </a:r>
          </a:p>
        </p:txBody>
      </p:sp>
      <p:sp>
        <p:nvSpPr>
          <p:cNvPr id="32771" name="Content Placeholder 2">
            <a:extLst>
              <a:ext uri="{FF2B5EF4-FFF2-40B4-BE49-F238E27FC236}">
                <a16:creationId xmlns:a16="http://schemas.microsoft.com/office/drawing/2014/main" id="{77EA9BA2-99FB-4B43-AEAA-57953B90FC7E}"/>
              </a:ext>
            </a:extLst>
          </p:cNvPr>
          <p:cNvSpPr>
            <a:spLocks noGrp="1" noChangeArrowheads="1"/>
          </p:cNvSpPr>
          <p:nvPr>
            <p:ph idx="1"/>
          </p:nvPr>
        </p:nvSpPr>
        <p:spPr>
          <a:xfrm>
            <a:off x="457200" y="1447800"/>
            <a:ext cx="8229600" cy="5059363"/>
          </a:xfrm>
        </p:spPr>
        <p:txBody>
          <a:bodyPr/>
          <a:lstStyle/>
          <a:p>
            <a:r>
              <a:rPr lang="en-US" altLang="en-US" sz="2200" dirty="0"/>
              <a:t>Chronic substance use often results in the release of excessive amounts of pleasure-inducing neurotransmitters such as dopamine in the brain that trigger dramatic changes in neural circuitry</a:t>
            </a:r>
          </a:p>
          <a:p>
            <a:r>
              <a:rPr lang="en-US" altLang="en-US" sz="2200" dirty="0"/>
              <a:t>Dopamine and other neurotransmitters play an important role in rewarding human behaviors that are essential for survival (e.g., caring for offspring)</a:t>
            </a:r>
          </a:p>
          <a:p>
            <a:r>
              <a:rPr lang="en-US" altLang="en-US" sz="2200" dirty="0"/>
              <a:t>When the brain becomes flooded with dopamine (as with drug use), it adapts by making the neurotransmitter less available for uptake and absorption</a:t>
            </a:r>
          </a:p>
          <a:p>
            <a:r>
              <a:rPr lang="en-US" altLang="en-US" sz="2200" b="1" dirty="0"/>
              <a:t>Behaviors such as caregiving that are ordinarily reinforced with intense experiences of pleasure are now experienced as neutral or stressful</a:t>
            </a:r>
          </a:p>
        </p:txBody>
      </p:sp>
      <p:sp>
        <p:nvSpPr>
          <p:cNvPr id="32772" name="TextBox 3">
            <a:extLst>
              <a:ext uri="{FF2B5EF4-FFF2-40B4-BE49-F238E27FC236}">
                <a16:creationId xmlns:a16="http://schemas.microsoft.com/office/drawing/2014/main" id="{47BFA5C6-C68A-41B7-9A24-EF03692DCB9B}"/>
              </a:ext>
            </a:extLst>
          </p:cNvPr>
          <p:cNvSpPr txBox="1">
            <a:spLocks noChangeArrowheads="1"/>
          </p:cNvSpPr>
          <p:nvPr/>
        </p:nvSpPr>
        <p:spPr bwMode="auto">
          <a:xfrm>
            <a:off x="5562600" y="6322497"/>
            <a:ext cx="3379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latin typeface="Arial" panose="020B0604020202020204" pitchFamily="34" charset="0"/>
                <a:cs typeface="Arial" panose="020B0604020202020204" pitchFamily="34" charset="0"/>
              </a:rPr>
              <a:t>Suchman and DeCoste 2018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9848E4D-6542-483E-A6DA-86119F6F12CA}"/>
              </a:ext>
            </a:extLst>
          </p:cNvPr>
          <p:cNvSpPr>
            <a:spLocks noGrp="1" noChangeArrowheads="1"/>
          </p:cNvSpPr>
          <p:nvPr>
            <p:ph type="title"/>
          </p:nvPr>
        </p:nvSpPr>
        <p:spPr>
          <a:xfrm>
            <a:off x="0" y="804863"/>
            <a:ext cx="9067800" cy="993775"/>
          </a:xfrm>
        </p:spPr>
        <p:txBody>
          <a:bodyPr/>
          <a:lstStyle/>
          <a:p>
            <a:r>
              <a:rPr lang="en-US" altLang="en-US" dirty="0"/>
              <a:t>The neuroscience of addiction and parenting</a:t>
            </a:r>
          </a:p>
        </p:txBody>
      </p:sp>
      <p:sp>
        <p:nvSpPr>
          <p:cNvPr id="33795" name="Content Placeholder 2">
            <a:extLst>
              <a:ext uri="{FF2B5EF4-FFF2-40B4-BE49-F238E27FC236}">
                <a16:creationId xmlns:a16="http://schemas.microsoft.com/office/drawing/2014/main" id="{2DEC23F1-2252-4426-A5B1-35E36F82E789}"/>
              </a:ext>
            </a:extLst>
          </p:cNvPr>
          <p:cNvSpPr>
            <a:spLocks noGrp="1" noChangeArrowheads="1"/>
          </p:cNvSpPr>
          <p:nvPr>
            <p:ph idx="1"/>
          </p:nvPr>
        </p:nvSpPr>
        <p:spPr>
          <a:xfrm>
            <a:off x="590550" y="1747838"/>
            <a:ext cx="7886700" cy="3263900"/>
          </a:xfrm>
        </p:spPr>
        <p:txBody>
          <a:bodyPr/>
          <a:lstStyle/>
          <a:p>
            <a:r>
              <a:rPr lang="en-US" altLang="en-US" sz="2400" dirty="0"/>
              <a:t>Emerging evidence from neuroimaging studies now suggests that mothers with histories of chronic substance misuse experience less neural reward in response to viewing their own infant’s face than mothers with no substance misuse history</a:t>
            </a:r>
          </a:p>
        </p:txBody>
      </p:sp>
      <p:pic>
        <p:nvPicPr>
          <p:cNvPr id="33796" name="Picture 4">
            <a:extLst>
              <a:ext uri="{FF2B5EF4-FFF2-40B4-BE49-F238E27FC236}">
                <a16:creationId xmlns:a16="http://schemas.microsoft.com/office/drawing/2014/main" id="{D5603DE2-5CAB-42E5-BDA4-F8B7D0BB6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1250"/>
            <a:ext cx="5867400" cy="2459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Box 3">
            <a:extLst>
              <a:ext uri="{FF2B5EF4-FFF2-40B4-BE49-F238E27FC236}">
                <a16:creationId xmlns:a16="http://schemas.microsoft.com/office/drawing/2014/main" id="{14652F94-60C1-49F9-99FC-F668E623F2AC}"/>
              </a:ext>
            </a:extLst>
          </p:cNvPr>
          <p:cNvSpPr txBox="1">
            <a:spLocks noChangeArrowheads="1"/>
          </p:cNvSpPr>
          <p:nvPr/>
        </p:nvSpPr>
        <p:spPr bwMode="auto">
          <a:xfrm>
            <a:off x="7467600" y="6248400"/>
            <a:ext cx="1279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latin typeface="Arial" panose="020B0604020202020204" pitchFamily="34" charset="0"/>
                <a:cs typeface="Arial" panose="020B0604020202020204" pitchFamily="34" charset="0"/>
              </a:rPr>
              <a:t>Kim 2017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385B40B-7368-4305-8376-EA77F41DF174}"/>
              </a:ext>
            </a:extLst>
          </p:cNvPr>
          <p:cNvSpPr>
            <a:spLocks noGrp="1" noChangeArrowheads="1"/>
          </p:cNvSpPr>
          <p:nvPr>
            <p:ph type="title"/>
          </p:nvPr>
        </p:nvSpPr>
        <p:spPr>
          <a:xfrm>
            <a:off x="427038" y="915988"/>
            <a:ext cx="8229600" cy="655637"/>
          </a:xfrm>
        </p:spPr>
        <p:txBody>
          <a:bodyPr/>
          <a:lstStyle/>
          <a:p>
            <a:r>
              <a:rPr lang="en-US" altLang="en-US" dirty="0"/>
              <a:t>A shift in our thinking…</a:t>
            </a:r>
          </a:p>
        </p:txBody>
      </p:sp>
      <p:pic>
        <p:nvPicPr>
          <p:cNvPr id="35843" name="Content Placeholder 4" descr="Text&#10;&#10;Description automatically generated">
            <a:extLst>
              <a:ext uri="{FF2B5EF4-FFF2-40B4-BE49-F238E27FC236}">
                <a16:creationId xmlns:a16="http://schemas.microsoft.com/office/drawing/2014/main" id="{185E1F5A-1F53-4E49-A5A8-85CD2F8445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057400"/>
            <a:ext cx="8077200" cy="32289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4B1CBA0-3CD3-4AB1-BBA4-951D88A14A22}"/>
              </a:ext>
            </a:extLst>
          </p:cNvPr>
          <p:cNvSpPr>
            <a:spLocks noGrp="1" noChangeArrowheads="1"/>
          </p:cNvSpPr>
          <p:nvPr>
            <p:ph type="title"/>
          </p:nvPr>
        </p:nvSpPr>
        <p:spPr>
          <a:xfrm>
            <a:off x="0" y="914400"/>
            <a:ext cx="9144000" cy="655638"/>
          </a:xfrm>
        </p:spPr>
        <p:txBody>
          <a:bodyPr/>
          <a:lstStyle/>
          <a:p>
            <a:r>
              <a:rPr lang="en-US" altLang="en-US" dirty="0"/>
              <a:t>Parental presence</a:t>
            </a:r>
          </a:p>
        </p:txBody>
      </p:sp>
      <p:sp>
        <p:nvSpPr>
          <p:cNvPr id="36867" name="Content Placeholder 2">
            <a:extLst>
              <a:ext uri="{FF2B5EF4-FFF2-40B4-BE49-F238E27FC236}">
                <a16:creationId xmlns:a16="http://schemas.microsoft.com/office/drawing/2014/main" id="{D22E7555-2456-4E86-9463-1FF3586988F3}"/>
              </a:ext>
            </a:extLst>
          </p:cNvPr>
          <p:cNvSpPr>
            <a:spLocks noGrp="1" noChangeArrowheads="1"/>
          </p:cNvSpPr>
          <p:nvPr>
            <p:ph idx="1"/>
          </p:nvPr>
        </p:nvSpPr>
        <p:spPr/>
        <p:txBody>
          <a:bodyPr/>
          <a:lstStyle/>
          <a:p>
            <a:pPr>
              <a:spcAft>
                <a:spcPts val="600"/>
              </a:spcAft>
            </a:pPr>
            <a:r>
              <a:rPr lang="en-US" altLang="en-US" sz="2200" dirty="0">
                <a:solidFill>
                  <a:srgbClr val="FF0000"/>
                </a:solidFill>
              </a:rPr>
              <a:t>“YOU ARE THE PRIMARY TREATMENT FOR YOUR BABY”</a:t>
            </a:r>
          </a:p>
          <a:p>
            <a:pPr lvl="1">
              <a:spcAft>
                <a:spcPts val="600"/>
              </a:spcAft>
            </a:pPr>
            <a:r>
              <a:rPr lang="en-US" altLang="en-US" sz="2200" dirty="0"/>
              <a:t>This message should be emphasized starting prenatally, through the labor and delivery process, and postpartum</a:t>
            </a:r>
          </a:p>
          <a:p>
            <a:pPr>
              <a:spcAft>
                <a:spcPts val="600"/>
              </a:spcAft>
            </a:pPr>
            <a:r>
              <a:rPr lang="en-US" altLang="en-US" sz="2200" dirty="0"/>
              <a:t>Study of 86 pharmacologically treated infants on a pediatric inpatient unit</a:t>
            </a:r>
          </a:p>
          <a:p>
            <a:pPr>
              <a:spcAft>
                <a:spcPts val="600"/>
              </a:spcAft>
            </a:pPr>
            <a:r>
              <a:rPr lang="en-US" altLang="en-US" sz="2200" dirty="0"/>
              <a:t>Documented parental presence every 4 hours</a:t>
            </a:r>
          </a:p>
          <a:p>
            <a:pPr>
              <a:spcAft>
                <a:spcPts val="600"/>
              </a:spcAft>
            </a:pPr>
            <a:r>
              <a:rPr lang="en-US" altLang="en-US" sz="2200" dirty="0"/>
              <a:t>Maximum parental presence was associated with a shorter length of hospital stay, fewer days of infant opioid therapy, and lower Finnegan scores</a:t>
            </a:r>
          </a:p>
        </p:txBody>
      </p:sp>
      <p:sp>
        <p:nvSpPr>
          <p:cNvPr id="36868" name="TextBox 3">
            <a:extLst>
              <a:ext uri="{FF2B5EF4-FFF2-40B4-BE49-F238E27FC236}">
                <a16:creationId xmlns:a16="http://schemas.microsoft.com/office/drawing/2014/main" id="{36745D77-CD31-4078-A0EB-A565FAB78B52}"/>
              </a:ext>
            </a:extLst>
          </p:cNvPr>
          <p:cNvSpPr txBox="1">
            <a:spLocks noChangeArrowheads="1"/>
          </p:cNvSpPr>
          <p:nvPr/>
        </p:nvSpPr>
        <p:spPr bwMode="auto">
          <a:xfrm>
            <a:off x="4652962" y="6308725"/>
            <a:ext cx="4471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latin typeface="Arial" panose="020B0604020202020204" pitchFamily="34" charset="0"/>
                <a:cs typeface="Arial" panose="020B0604020202020204" pitchFamily="34" charset="0"/>
              </a:rPr>
              <a:t>Howard MB et al, </a:t>
            </a:r>
            <a:r>
              <a:rPr lang="en-US" altLang="en-US" i="1" dirty="0">
                <a:latin typeface="Arial" panose="020B0604020202020204" pitchFamily="34" charset="0"/>
                <a:cs typeface="Arial" panose="020B0604020202020204" pitchFamily="34" charset="0"/>
              </a:rPr>
              <a:t>Hosp Pediatr</a:t>
            </a:r>
            <a:r>
              <a:rPr lang="en-US" altLang="en-US" dirty="0">
                <a:latin typeface="Arial" panose="020B0604020202020204" pitchFamily="34" charset="0"/>
                <a:cs typeface="Arial" panose="020B0604020202020204" pitchFamily="34" charset="0"/>
              </a:rPr>
              <a:t>,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33799854-2F19-4449-9810-CACF91C074F7}"/>
              </a:ext>
            </a:extLst>
          </p:cNvPr>
          <p:cNvSpPr>
            <a:spLocks noGrp="1" noChangeArrowheads="1"/>
          </p:cNvSpPr>
          <p:nvPr>
            <p:ph type="title"/>
          </p:nvPr>
        </p:nvSpPr>
        <p:spPr>
          <a:xfrm>
            <a:off x="304800" y="898525"/>
            <a:ext cx="7315200" cy="685800"/>
          </a:xfrm>
        </p:spPr>
        <p:txBody>
          <a:bodyPr/>
          <a:lstStyle/>
          <a:p>
            <a:pPr algn="l"/>
            <a:r>
              <a:rPr lang="en-US" altLang="en-US" dirty="0"/>
              <a:t>Center for Addiction Research (CAR)</a:t>
            </a:r>
          </a:p>
        </p:txBody>
      </p:sp>
      <p:sp>
        <p:nvSpPr>
          <p:cNvPr id="10243" name="Slide Number Placeholder 3">
            <a:extLst>
              <a:ext uri="{FF2B5EF4-FFF2-40B4-BE49-F238E27FC236}">
                <a16:creationId xmlns:a16="http://schemas.microsoft.com/office/drawing/2014/main" id="{DF9B3EAE-6D25-4D5E-B941-AAF48769FE96}"/>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2D1A665D-DADB-45C5-893D-6910DE862C1D}" type="slidenum">
              <a:rPr lang="en-US" altLang="en-US" sz="1400"/>
              <a:pPr algn="r" eaLnBrk="1" hangingPunct="1">
                <a:spcBef>
                  <a:spcPct val="0"/>
                </a:spcBef>
                <a:buFontTx/>
                <a:buNone/>
              </a:pPr>
              <a:t>2</a:t>
            </a:fld>
            <a:endParaRPr lang="en-US" altLang="en-US" sz="1400" dirty="0">
              <a:solidFill>
                <a:srgbClr val="000000"/>
              </a:solidFill>
            </a:endParaRPr>
          </a:p>
        </p:txBody>
      </p:sp>
      <p:sp>
        <p:nvSpPr>
          <p:cNvPr id="10244" name="TextBox 7">
            <a:extLst>
              <a:ext uri="{FF2B5EF4-FFF2-40B4-BE49-F238E27FC236}">
                <a16:creationId xmlns:a16="http://schemas.microsoft.com/office/drawing/2014/main" id="{159121FF-57BA-46D7-9ED7-066F90215BED}"/>
              </a:ext>
            </a:extLst>
          </p:cNvPr>
          <p:cNvSpPr txBox="1">
            <a:spLocks noChangeArrowheads="1"/>
          </p:cNvSpPr>
          <p:nvPr/>
        </p:nvSpPr>
        <p:spPr bwMode="auto">
          <a:xfrm>
            <a:off x="381000" y="1676400"/>
            <a:ext cx="8077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sz="2400" dirty="0"/>
              <a:t>The CAR was launched in October of 2020</a:t>
            </a:r>
          </a:p>
          <a:p>
            <a:endParaRPr lang="en-US" altLang="en-US" sz="1200" dirty="0"/>
          </a:p>
          <a:p>
            <a:r>
              <a:rPr lang="en-US" altLang="en-US" sz="2400" dirty="0"/>
              <a:t>Mission: to support cross-disciplinary collaborations across UC as well as with community partners, governmental institutions, and other academic institutions in order to accelerate scientific progress in addiction prevention and treatment</a:t>
            </a:r>
          </a:p>
          <a:p>
            <a:endParaRPr lang="en-US" altLang="en-US" sz="1200" dirty="0"/>
          </a:p>
          <a:p>
            <a:r>
              <a:rPr lang="en-US" altLang="en-US" sz="2400" dirty="0"/>
              <a:t>Thirty faculty from five UC Colleges</a:t>
            </a:r>
          </a:p>
          <a:p>
            <a:endParaRPr lang="en-US" altLang="en-US" sz="1600" dirty="0"/>
          </a:p>
          <a:p>
            <a:pPr>
              <a:spcBef>
                <a:spcPct val="0"/>
              </a:spcBef>
            </a:pPr>
            <a:r>
              <a:rPr lang="en-US" altLang="en-US" sz="2400" dirty="0"/>
              <a:t>CAR Website: </a:t>
            </a:r>
            <a:r>
              <a:rPr lang="en-US" altLang="en-US" sz="2400" u="sng" dirty="0">
                <a:hlinkClick r:id="rId3"/>
              </a:rPr>
              <a:t>https://med.uc.edu/institutes/CAR/home</a:t>
            </a:r>
            <a:endParaRPr lang="en-US" altLang="en-US" sz="2400" dirty="0"/>
          </a:p>
          <a:p>
            <a:endParaRPr lang="en-US" altLang="en-US" sz="2000" dirty="0"/>
          </a:p>
          <a:p>
            <a:pPr>
              <a:spcBef>
                <a:spcPct val="0"/>
              </a:spcBef>
              <a:buFontTx/>
              <a:buNone/>
            </a:pPr>
            <a:endParaRPr lang="en-US" altLang="en-US" sz="20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80E6853-EA35-43D0-B7B8-D154E733A259}"/>
              </a:ext>
            </a:extLst>
          </p:cNvPr>
          <p:cNvSpPr>
            <a:spLocks noGrp="1" noChangeArrowheads="1"/>
          </p:cNvSpPr>
          <p:nvPr>
            <p:ph type="title"/>
          </p:nvPr>
        </p:nvSpPr>
        <p:spPr>
          <a:xfrm>
            <a:off x="0" y="914400"/>
            <a:ext cx="9144000" cy="655638"/>
          </a:xfrm>
        </p:spPr>
        <p:txBody>
          <a:bodyPr/>
          <a:lstStyle/>
          <a:p>
            <a:r>
              <a:rPr lang="en-US" altLang="en-US" dirty="0"/>
              <a:t>Location of care</a:t>
            </a:r>
          </a:p>
        </p:txBody>
      </p:sp>
      <p:sp>
        <p:nvSpPr>
          <p:cNvPr id="37891" name="Content Placeholder 2">
            <a:extLst>
              <a:ext uri="{FF2B5EF4-FFF2-40B4-BE49-F238E27FC236}">
                <a16:creationId xmlns:a16="http://schemas.microsoft.com/office/drawing/2014/main" id="{CB0EF8F1-3F4E-4A15-B1D1-FAE7C9188B06}"/>
              </a:ext>
            </a:extLst>
          </p:cNvPr>
          <p:cNvSpPr>
            <a:spLocks noGrp="1" noChangeArrowheads="1"/>
          </p:cNvSpPr>
          <p:nvPr>
            <p:ph idx="1"/>
          </p:nvPr>
        </p:nvSpPr>
        <p:spPr/>
        <p:txBody>
          <a:bodyPr/>
          <a:lstStyle/>
          <a:p>
            <a:r>
              <a:rPr lang="en-US" altLang="en-US" sz="2400" dirty="0">
                <a:solidFill>
                  <a:srgbClr val="FF0000"/>
                </a:solidFill>
              </a:rPr>
              <a:t>Keep the dyad together</a:t>
            </a:r>
          </a:p>
          <a:p>
            <a:endParaRPr lang="en-US" altLang="en-US" sz="2400" dirty="0"/>
          </a:p>
          <a:p>
            <a:r>
              <a:rPr lang="en-US" altLang="en-US" sz="2400" dirty="0"/>
              <a:t>Postpartum unit</a:t>
            </a:r>
          </a:p>
          <a:p>
            <a:r>
              <a:rPr lang="en-US" altLang="en-US" sz="2400" dirty="0"/>
              <a:t>Pediatric inpatient unit</a:t>
            </a:r>
          </a:p>
          <a:p>
            <a:r>
              <a:rPr lang="en-US" altLang="en-US" sz="2400" dirty="0"/>
              <a:t>NICU or Special Care Nursery with rooming-in capacity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25F0BF0-458A-4106-8E11-CC9557946354}"/>
              </a:ext>
            </a:extLst>
          </p:cNvPr>
          <p:cNvSpPr>
            <a:spLocks noGrp="1" noChangeArrowheads="1"/>
          </p:cNvSpPr>
          <p:nvPr>
            <p:ph type="title"/>
          </p:nvPr>
        </p:nvSpPr>
        <p:spPr>
          <a:xfrm>
            <a:off x="514350" y="808038"/>
            <a:ext cx="8229600" cy="655637"/>
          </a:xfrm>
        </p:spPr>
        <p:txBody>
          <a:bodyPr/>
          <a:lstStyle/>
          <a:p>
            <a:r>
              <a:rPr lang="en-US" altLang="en-US" dirty="0"/>
              <a:t>Change in approach</a:t>
            </a:r>
          </a:p>
        </p:txBody>
      </p:sp>
      <p:sp>
        <p:nvSpPr>
          <p:cNvPr id="38915" name="TextBox 3">
            <a:extLst>
              <a:ext uri="{FF2B5EF4-FFF2-40B4-BE49-F238E27FC236}">
                <a16:creationId xmlns:a16="http://schemas.microsoft.com/office/drawing/2014/main" id="{FAF21C36-C761-4134-B7BB-9A22FDC38A10}"/>
              </a:ext>
            </a:extLst>
          </p:cNvPr>
          <p:cNvSpPr txBox="1">
            <a:spLocks noChangeArrowheads="1"/>
          </p:cNvSpPr>
          <p:nvPr/>
        </p:nvSpPr>
        <p:spPr bwMode="auto">
          <a:xfrm>
            <a:off x="3429000" y="2116138"/>
            <a:ext cx="2765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latin typeface="Arial" panose="020B0604020202020204" pitchFamily="34" charset="0"/>
                <a:cs typeface="Arial" panose="020B0604020202020204" pitchFamily="34" charset="0"/>
              </a:rPr>
              <a:t>“You are the PRIMARY treatment for your baby”</a:t>
            </a:r>
          </a:p>
        </p:txBody>
      </p:sp>
      <p:sp>
        <p:nvSpPr>
          <p:cNvPr id="38916" name="TextBox 5">
            <a:extLst>
              <a:ext uri="{FF2B5EF4-FFF2-40B4-BE49-F238E27FC236}">
                <a16:creationId xmlns:a16="http://schemas.microsoft.com/office/drawing/2014/main" id="{6FF0CE83-B2CD-4F01-AE3B-4BDF9466F6B4}"/>
              </a:ext>
            </a:extLst>
          </p:cNvPr>
          <p:cNvSpPr txBox="1">
            <a:spLocks noChangeArrowheads="1"/>
          </p:cNvSpPr>
          <p:nvPr/>
        </p:nvSpPr>
        <p:spPr bwMode="auto">
          <a:xfrm>
            <a:off x="422275" y="4784725"/>
            <a:ext cx="2854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Prenatal preparation</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Change in messaging</a:t>
            </a:r>
          </a:p>
        </p:txBody>
      </p:sp>
      <p:sp>
        <p:nvSpPr>
          <p:cNvPr id="38917" name="TextBox 7">
            <a:extLst>
              <a:ext uri="{FF2B5EF4-FFF2-40B4-BE49-F238E27FC236}">
                <a16:creationId xmlns:a16="http://schemas.microsoft.com/office/drawing/2014/main" id="{01C6E185-A692-4D30-A403-18B645F6FAED}"/>
              </a:ext>
            </a:extLst>
          </p:cNvPr>
          <p:cNvSpPr txBox="1">
            <a:spLocks noChangeArrowheads="1"/>
          </p:cNvSpPr>
          <p:nvPr/>
        </p:nvSpPr>
        <p:spPr bwMode="auto">
          <a:xfrm>
            <a:off x="6445250" y="4873625"/>
            <a:ext cx="2432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latin typeface="Arial" panose="020B0604020202020204" pitchFamily="34" charset="0"/>
                <a:cs typeface="Arial" panose="020B0604020202020204" pitchFamily="34" charset="0"/>
              </a:rPr>
              <a:t>Educate community partners</a:t>
            </a:r>
          </a:p>
        </p:txBody>
      </p:sp>
      <p:pic>
        <p:nvPicPr>
          <p:cNvPr id="38918" name="Picture 9" descr="A picture containing bed, indoor, laying, lying&#10;&#10;Description automatically generated">
            <a:extLst>
              <a:ext uri="{FF2B5EF4-FFF2-40B4-BE49-F238E27FC236}">
                <a16:creationId xmlns:a16="http://schemas.microsoft.com/office/drawing/2014/main" id="{1B96DD45-F432-47FE-914D-01118A4FF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3382963"/>
            <a:ext cx="19653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 descr="A close up of a baby&#10;&#10;Description automatically generated">
            <a:extLst>
              <a:ext uri="{FF2B5EF4-FFF2-40B4-BE49-F238E27FC236}">
                <a16:creationId xmlns:a16="http://schemas.microsoft.com/office/drawing/2014/main" id="{B109A680-2D51-46EA-B376-5D05E755C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3429000"/>
            <a:ext cx="18510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3" descr="A baby lying on a bed&#10;&#10;Description automatically generated">
            <a:extLst>
              <a:ext uri="{FF2B5EF4-FFF2-40B4-BE49-F238E27FC236}">
                <a16:creationId xmlns:a16="http://schemas.microsoft.com/office/drawing/2014/main" id="{450DC304-FE01-42D8-A876-4C47FCE58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76225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781544"/>
            <a:ext cx="8763000" cy="857250"/>
          </a:xfrm>
        </p:spPr>
        <p:txBody>
          <a:bodyPr>
            <a:noAutofit/>
          </a:bodyPr>
          <a:lstStyle/>
          <a:p>
            <a:r>
              <a:rPr lang="en-US" dirty="0">
                <a:solidFill>
                  <a:schemeClr val="tx1"/>
                </a:solidFill>
              </a:rPr>
              <a:t>Eating, Sleeping, and Consoling Approach</a:t>
            </a:r>
          </a:p>
        </p:txBody>
      </p:sp>
      <p:sp>
        <p:nvSpPr>
          <p:cNvPr id="2" name="Content Placeholder 1"/>
          <p:cNvSpPr>
            <a:spLocks noGrp="1"/>
          </p:cNvSpPr>
          <p:nvPr>
            <p:ph idx="1"/>
          </p:nvPr>
        </p:nvSpPr>
        <p:spPr>
          <a:xfrm>
            <a:off x="838200" y="1920480"/>
            <a:ext cx="4113441" cy="4155976"/>
          </a:xfrm>
        </p:spPr>
        <p:txBody>
          <a:bodyPr>
            <a:noAutofit/>
          </a:bodyPr>
          <a:lstStyle/>
          <a:p>
            <a:pPr>
              <a:lnSpc>
                <a:spcPct val="100000"/>
              </a:lnSpc>
            </a:pPr>
            <a:r>
              <a:rPr lang="en-US" sz="2200" dirty="0"/>
              <a:t>Simplifies the evaluation of infants with a focus on function-based assessments</a:t>
            </a:r>
          </a:p>
          <a:p>
            <a:pPr lvl="1">
              <a:lnSpc>
                <a:spcPct val="100000"/>
              </a:lnSpc>
            </a:pPr>
            <a:endParaRPr lang="en-US" sz="600" dirty="0"/>
          </a:p>
          <a:p>
            <a:pPr>
              <a:lnSpc>
                <a:spcPct val="100000"/>
              </a:lnSpc>
            </a:pPr>
            <a:r>
              <a:rPr lang="en-US" sz="2200" dirty="0"/>
              <a:t>Emphasizes education, support, and empowerment of families in the care of their infants</a:t>
            </a:r>
          </a:p>
          <a:p>
            <a:pPr>
              <a:lnSpc>
                <a:spcPct val="100000"/>
              </a:lnSpc>
            </a:pPr>
            <a:endParaRPr lang="en-US" sz="600" dirty="0"/>
          </a:p>
          <a:p>
            <a:pPr>
              <a:lnSpc>
                <a:spcPct val="100000"/>
              </a:lnSpc>
            </a:pPr>
            <a:r>
              <a:rPr lang="en-US" sz="2200" dirty="0"/>
              <a:t>Focuses on optimization of      non-pharmacologic therapies as a first line of treatment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815" y="1920480"/>
            <a:ext cx="2486842" cy="3727351"/>
          </a:xfrm>
          <a:prstGeom prst="rect">
            <a:avLst/>
          </a:prstGeom>
        </p:spPr>
      </p:pic>
    </p:spTree>
    <p:extLst>
      <p:ext uri="{BB962C8B-B14F-4D97-AF65-F5344CB8AC3E}">
        <p14:creationId xmlns:p14="http://schemas.microsoft.com/office/powerpoint/2010/main" val="22763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B2-9FC4-4D4B-8BAC-A9EBEDFAA4E4}"/>
              </a:ext>
            </a:extLst>
          </p:cNvPr>
          <p:cNvSpPr>
            <a:spLocks noGrp="1"/>
          </p:cNvSpPr>
          <p:nvPr>
            <p:ph type="title"/>
          </p:nvPr>
        </p:nvSpPr>
        <p:spPr/>
        <p:txBody>
          <a:bodyPr/>
          <a:lstStyle/>
          <a:p>
            <a:r>
              <a:rPr lang="en-US" dirty="0"/>
              <a:t>Development of ESC Care Tool</a:t>
            </a:r>
          </a:p>
        </p:txBody>
      </p:sp>
      <p:sp>
        <p:nvSpPr>
          <p:cNvPr id="3" name="Content Placeholder 2">
            <a:extLst>
              <a:ext uri="{FF2B5EF4-FFF2-40B4-BE49-F238E27FC236}">
                <a16:creationId xmlns:a16="http://schemas.microsoft.com/office/drawing/2014/main" id="{8D6CB062-B056-4E8F-AE21-78AB1890767B}"/>
              </a:ext>
            </a:extLst>
          </p:cNvPr>
          <p:cNvSpPr>
            <a:spLocks noGrp="1"/>
          </p:cNvSpPr>
          <p:nvPr>
            <p:ph idx="1"/>
          </p:nvPr>
        </p:nvSpPr>
        <p:spPr>
          <a:xfrm>
            <a:off x="628650" y="1524000"/>
            <a:ext cx="7886700" cy="3810000"/>
          </a:xfrm>
        </p:spPr>
        <p:txBody>
          <a:bodyPr/>
          <a:lstStyle/>
          <a:p>
            <a:r>
              <a:rPr lang="en-US" sz="2400" dirty="0"/>
              <a:t>Based on ESC approach developed by Dr. Matthew Grossman at Yale-New Haven Children’s Hospital</a:t>
            </a:r>
          </a:p>
          <a:p>
            <a:r>
              <a:rPr lang="en-US" sz="2400" dirty="0"/>
              <a:t>Formal collaboration with Children’s Hospital at Dartmouth-Hitchcock and Boston Medical Center to develop structured ESC Care Tool to standardize definitions, clinical assessment and care approach</a:t>
            </a:r>
          </a:p>
          <a:p>
            <a:r>
              <a:rPr lang="en-US" sz="2400" dirty="0"/>
              <a:t>Standardized trainings, in-hospital field testing, and iterative improvements in ESC Care Tool and training materials</a:t>
            </a:r>
          </a:p>
        </p:txBody>
      </p:sp>
      <p:pic>
        <p:nvPicPr>
          <p:cNvPr id="5" name="Picture 4" descr="Logo, company name&#10;&#10;Description automatically generated">
            <a:extLst>
              <a:ext uri="{FF2B5EF4-FFF2-40B4-BE49-F238E27FC236}">
                <a16:creationId xmlns:a16="http://schemas.microsoft.com/office/drawing/2014/main" id="{BF817EE1-BE0A-4FF3-B116-5B26C3E5D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867400"/>
            <a:ext cx="1486108" cy="74305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78FCBFE-D8A3-45F8-877A-1D1C7C992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6041441"/>
            <a:ext cx="3908177" cy="535856"/>
          </a:xfrm>
          <a:prstGeom prst="rect">
            <a:avLst/>
          </a:prstGeom>
        </p:spPr>
      </p:pic>
      <p:pic>
        <p:nvPicPr>
          <p:cNvPr id="9" name="Picture 8" descr="Logo, company name&#10;&#10;Description automatically generated">
            <a:extLst>
              <a:ext uri="{FF2B5EF4-FFF2-40B4-BE49-F238E27FC236}">
                <a16:creationId xmlns:a16="http://schemas.microsoft.com/office/drawing/2014/main" id="{1F89CF62-16E7-435E-BFD9-F0954D9E3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869" y="5697712"/>
            <a:ext cx="1923723" cy="1082429"/>
          </a:xfrm>
          <a:prstGeom prst="rect">
            <a:avLst/>
          </a:prstGeom>
        </p:spPr>
      </p:pic>
    </p:spTree>
    <p:extLst>
      <p:ext uri="{BB962C8B-B14F-4D97-AF65-F5344CB8AC3E}">
        <p14:creationId xmlns:p14="http://schemas.microsoft.com/office/powerpoint/2010/main" val="209898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70A76-B6F8-4D45-B389-503058678280}"/>
              </a:ext>
            </a:extLst>
          </p:cNvPr>
          <p:cNvSpPr>
            <a:spLocks noGrp="1"/>
          </p:cNvSpPr>
          <p:nvPr>
            <p:ph idx="1"/>
          </p:nvPr>
        </p:nvSpPr>
        <p:spPr>
          <a:xfrm>
            <a:off x="7236200" y="2762514"/>
            <a:ext cx="1831694" cy="3028686"/>
          </a:xfrm>
        </p:spPr>
        <p:txBody>
          <a:bodyPr>
            <a:normAutofit/>
          </a:bodyPr>
          <a:lstStyle/>
          <a:p>
            <a:pPr marL="0" indent="0">
              <a:buNone/>
            </a:pPr>
            <a:r>
              <a:rPr lang="en-US" sz="1500" dirty="0"/>
              <a:t>-- Morphine Rx decreased: 98%</a:t>
            </a:r>
            <a:r>
              <a:rPr lang="en-US" sz="1500" dirty="0">
                <a:sym typeface="Wingdings" panose="05000000000000000000" pitchFamily="2" charset="2"/>
              </a:rPr>
              <a:t>73%28%14%</a:t>
            </a:r>
          </a:p>
          <a:p>
            <a:pPr marL="0" indent="0">
              <a:buNone/>
            </a:pPr>
            <a:r>
              <a:rPr lang="en-US" sz="1500" dirty="0">
                <a:sym typeface="Wingdings" panose="05000000000000000000" pitchFamily="2" charset="2"/>
              </a:rPr>
              <a:t>-- LOS decreased: 22.4 days to 5.9 days</a:t>
            </a:r>
          </a:p>
          <a:p>
            <a:pPr marL="0" indent="0">
              <a:buNone/>
            </a:pPr>
            <a:r>
              <a:rPr lang="en-US" sz="1500" dirty="0">
                <a:sym typeface="Wingdings" panose="05000000000000000000" pitchFamily="2" charset="2"/>
              </a:rPr>
              <a:t>-- Hospital costs decreased: $44,824  $10,289</a:t>
            </a:r>
            <a:endParaRPr lang="en-US" sz="1500" dirty="0"/>
          </a:p>
        </p:txBody>
      </p:sp>
      <p:pic>
        <p:nvPicPr>
          <p:cNvPr id="5" name="Picture 4" descr="Text&#10;&#10;Description automatically generated">
            <a:extLst>
              <a:ext uri="{FF2B5EF4-FFF2-40B4-BE49-F238E27FC236}">
                <a16:creationId xmlns:a16="http://schemas.microsoft.com/office/drawing/2014/main" id="{9B9C2771-6B08-471C-B601-CFEED1CF9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48928"/>
            <a:ext cx="5616855" cy="1515401"/>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64BF9EF2-0CF1-4869-A31D-0E231EC7F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6" y="2464329"/>
            <a:ext cx="7236200" cy="3075099"/>
          </a:xfrm>
          <a:prstGeom prst="rect">
            <a:avLst/>
          </a:prstGeom>
        </p:spPr>
      </p:pic>
      <p:sp>
        <p:nvSpPr>
          <p:cNvPr id="6" name="TextBox 5">
            <a:extLst>
              <a:ext uri="{FF2B5EF4-FFF2-40B4-BE49-F238E27FC236}">
                <a16:creationId xmlns:a16="http://schemas.microsoft.com/office/drawing/2014/main" id="{373241BD-2B1F-4FA3-B1A5-30211F1AD32D}"/>
              </a:ext>
            </a:extLst>
          </p:cNvPr>
          <p:cNvSpPr txBox="1"/>
          <p:nvPr/>
        </p:nvSpPr>
        <p:spPr>
          <a:xfrm>
            <a:off x="307600" y="5791200"/>
            <a:ext cx="8074400" cy="646331"/>
          </a:xfrm>
          <a:prstGeom prst="rect">
            <a:avLst/>
          </a:prstGeom>
          <a:noFill/>
        </p:spPr>
        <p:txBody>
          <a:bodyPr wrap="square">
            <a:spAutoFit/>
          </a:bodyPr>
          <a:lstStyle/>
          <a:p>
            <a:pPr algn="ctr"/>
            <a:r>
              <a:rPr lang="en-US" dirty="0">
                <a:hlinkClick r:id="rId4"/>
              </a:rPr>
              <a:t>https://pediatrics.aappublications.org/content/139/6/e20163360</a:t>
            </a:r>
            <a:endParaRPr lang="en-US" dirty="0"/>
          </a:p>
          <a:p>
            <a:pPr algn="ctr"/>
            <a:endParaRPr lang="en-US" dirty="0"/>
          </a:p>
        </p:txBody>
      </p:sp>
    </p:spTree>
    <p:extLst>
      <p:ext uri="{BB962C8B-B14F-4D97-AF65-F5344CB8AC3E}">
        <p14:creationId xmlns:p14="http://schemas.microsoft.com/office/powerpoint/2010/main" val="67486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D966FE5D-7FD2-41B2-9EA3-FF537C820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666" y="857250"/>
            <a:ext cx="5927282" cy="5902990"/>
          </a:xfrm>
          <a:prstGeom prst="rect">
            <a:avLst/>
          </a:prstGeom>
        </p:spPr>
      </p:pic>
    </p:spTree>
    <p:extLst>
      <p:ext uri="{BB962C8B-B14F-4D97-AF65-F5344CB8AC3E}">
        <p14:creationId xmlns:p14="http://schemas.microsoft.com/office/powerpoint/2010/main" val="265052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B19E84D-08F1-4480-85B3-08F273CEEC4E}"/>
              </a:ext>
            </a:extLst>
          </p:cNvPr>
          <p:cNvSpPr>
            <a:spLocks noGrp="1" noChangeArrowheads="1"/>
          </p:cNvSpPr>
          <p:nvPr>
            <p:ph type="title"/>
          </p:nvPr>
        </p:nvSpPr>
        <p:spPr>
          <a:xfrm>
            <a:off x="457200" y="762000"/>
            <a:ext cx="8229600" cy="655638"/>
          </a:xfrm>
        </p:spPr>
        <p:txBody>
          <a:bodyPr/>
          <a:lstStyle/>
          <a:p>
            <a:r>
              <a:rPr lang="en-US" altLang="en-US" dirty="0"/>
              <a:t>Eat Sleep Console study</a:t>
            </a:r>
          </a:p>
        </p:txBody>
      </p:sp>
      <p:sp>
        <p:nvSpPr>
          <p:cNvPr id="39939" name="Content Placeholder 2">
            <a:extLst>
              <a:ext uri="{FF2B5EF4-FFF2-40B4-BE49-F238E27FC236}">
                <a16:creationId xmlns:a16="http://schemas.microsoft.com/office/drawing/2014/main" id="{6DC1085F-C2B9-4CAB-9E07-043BC66E7292}"/>
              </a:ext>
            </a:extLst>
          </p:cNvPr>
          <p:cNvSpPr>
            <a:spLocks noGrp="1" noChangeArrowheads="1"/>
          </p:cNvSpPr>
          <p:nvPr>
            <p:ph idx="1"/>
          </p:nvPr>
        </p:nvSpPr>
        <p:spPr>
          <a:xfrm>
            <a:off x="457200" y="1600200"/>
            <a:ext cx="8229600" cy="4876800"/>
          </a:xfrm>
        </p:spPr>
        <p:txBody>
          <a:bodyPr/>
          <a:lstStyle/>
          <a:p>
            <a:pPr>
              <a:lnSpc>
                <a:spcPct val="100000"/>
              </a:lnSpc>
            </a:pPr>
            <a:r>
              <a:rPr lang="en-US" sz="2000" dirty="0"/>
              <a:t>Cluster randomized study – each of 24 sites is randomized to switch from Finnegan scoring to the ESC approach at a different time</a:t>
            </a:r>
          </a:p>
          <a:p>
            <a:pPr>
              <a:lnSpc>
                <a:spcPct val="100000"/>
              </a:lnSpc>
            </a:pPr>
            <a:r>
              <a:rPr lang="en-US" sz="2000" dirty="0"/>
              <a:t>Information about in-hospital outcomes (including opioid treatment, length of stay) collected under waiver of consent</a:t>
            </a:r>
          </a:p>
          <a:p>
            <a:pPr>
              <a:lnSpc>
                <a:spcPct val="100000"/>
              </a:lnSpc>
            </a:pPr>
            <a:r>
              <a:rPr lang="en-US" sz="2000" dirty="0"/>
              <a:t>Consent obtained for follow up study</a:t>
            </a:r>
          </a:p>
          <a:p>
            <a:pPr lvl="1">
              <a:lnSpc>
                <a:spcPct val="100000"/>
              </a:lnSpc>
            </a:pPr>
            <a:r>
              <a:rPr lang="en-US" sz="2000" dirty="0"/>
              <a:t>Evaluating family outcomes – e.g. bonding</a:t>
            </a:r>
          </a:p>
          <a:p>
            <a:pPr lvl="2"/>
            <a:r>
              <a:rPr lang="en-US" sz="2000" dirty="0"/>
              <a:t>Caregiver attachment</a:t>
            </a:r>
          </a:p>
          <a:p>
            <a:pPr lvl="2"/>
            <a:r>
              <a:rPr lang="en-US" sz="2000" dirty="0"/>
              <a:t>Parenting sense of competence</a:t>
            </a:r>
          </a:p>
          <a:p>
            <a:pPr lvl="2"/>
            <a:r>
              <a:rPr lang="en-US" sz="2000" dirty="0"/>
              <a:t>Caregiver depression</a:t>
            </a:r>
          </a:p>
          <a:p>
            <a:pPr lvl="2"/>
            <a:r>
              <a:rPr lang="en-US" sz="2000" dirty="0"/>
              <a:t>Infant sleep</a:t>
            </a:r>
          </a:p>
          <a:p>
            <a:pPr lvl="1">
              <a:lnSpc>
                <a:spcPct val="100000"/>
              </a:lnSpc>
            </a:pPr>
            <a:r>
              <a:rPr lang="en-US" sz="2000" dirty="0"/>
              <a:t>Safety outcomes -- readmissions, death</a:t>
            </a:r>
          </a:p>
          <a:p>
            <a:pPr lvl="1">
              <a:lnSpc>
                <a:spcPct val="100000"/>
              </a:lnSpc>
            </a:pPr>
            <a:r>
              <a:rPr lang="en-US" sz="2000" dirty="0"/>
              <a:t>Neurodevelopmental outcomes until age 2</a:t>
            </a:r>
          </a:p>
          <a:p>
            <a:pPr lvl="1">
              <a:lnSpc>
                <a:spcPct val="100000"/>
              </a:lnSpc>
            </a:pPr>
            <a:r>
              <a:rPr lang="en-US" sz="2000" dirty="0"/>
              <a:t>All follow up is by electronic survey until in-person visit at age 2</a:t>
            </a:r>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A80FE82-5E36-4E3E-8EC5-25EDB203A071}"/>
              </a:ext>
            </a:extLst>
          </p:cNvPr>
          <p:cNvSpPr>
            <a:spLocks noGrp="1" noChangeArrowheads="1"/>
          </p:cNvSpPr>
          <p:nvPr>
            <p:ph type="title"/>
          </p:nvPr>
        </p:nvSpPr>
        <p:spPr>
          <a:xfrm>
            <a:off x="478155" y="762000"/>
            <a:ext cx="8229600" cy="655638"/>
          </a:xfrm>
        </p:spPr>
        <p:txBody>
          <a:bodyPr/>
          <a:lstStyle/>
          <a:p>
            <a:r>
              <a:rPr lang="en-US" altLang="en-US" dirty="0"/>
              <a:t>OBOE</a:t>
            </a:r>
          </a:p>
        </p:txBody>
      </p:sp>
      <p:sp>
        <p:nvSpPr>
          <p:cNvPr id="40963" name="Content Placeholder 2">
            <a:extLst>
              <a:ext uri="{FF2B5EF4-FFF2-40B4-BE49-F238E27FC236}">
                <a16:creationId xmlns:a16="http://schemas.microsoft.com/office/drawing/2014/main" id="{1DE8E84E-3D91-4880-94C1-3D5AB174D543}"/>
              </a:ext>
            </a:extLst>
          </p:cNvPr>
          <p:cNvSpPr>
            <a:spLocks noGrp="1" noChangeArrowheads="1"/>
          </p:cNvSpPr>
          <p:nvPr>
            <p:ph idx="1"/>
          </p:nvPr>
        </p:nvSpPr>
        <p:spPr>
          <a:xfrm>
            <a:off x="508635" y="1219200"/>
            <a:ext cx="8229600" cy="5470524"/>
          </a:xfrm>
        </p:spPr>
        <p:txBody>
          <a:bodyPr/>
          <a:lstStyle/>
          <a:p>
            <a:r>
              <a:rPr lang="en-US" sz="2000" dirty="0"/>
              <a:t>Study design</a:t>
            </a:r>
          </a:p>
          <a:p>
            <a:pPr lvl="1"/>
            <a:r>
              <a:rPr lang="en-US" sz="2000" dirty="0"/>
              <a:t>Longitudinal cohort study of 200 opioid-exposed infants and 100 controls over the first 2 years of life</a:t>
            </a:r>
          </a:p>
          <a:p>
            <a:pPr lvl="1"/>
            <a:r>
              <a:rPr lang="en-US" sz="2000" dirty="0"/>
              <a:t>MRI scans at 0-1 months, 6 months, 24 months of age</a:t>
            </a:r>
          </a:p>
          <a:p>
            <a:pPr lvl="1"/>
            <a:r>
              <a:rPr lang="en-US" sz="2000" dirty="0"/>
              <a:t>Developmental screening and home visit at 12 months</a:t>
            </a:r>
          </a:p>
          <a:p>
            <a:pPr lvl="1"/>
            <a:r>
              <a:rPr lang="en-US" sz="2000" dirty="0"/>
              <a:t>Developmental testing (Bayley) at 24 months</a:t>
            </a:r>
          </a:p>
          <a:p>
            <a:pPr lvl="1"/>
            <a:r>
              <a:rPr lang="en-US" sz="2000" dirty="0"/>
              <a:t>Caregiver questionnaires</a:t>
            </a:r>
          </a:p>
          <a:p>
            <a:r>
              <a:rPr lang="en-US" sz="2000" dirty="0"/>
              <a:t>Study objectives</a:t>
            </a:r>
          </a:p>
          <a:p>
            <a:pPr lvl="1"/>
            <a:r>
              <a:rPr lang="en-US" sz="2000" dirty="0"/>
              <a:t>Evaluate the effects of prenatal opioid exposure on the trajectory of brain development over the first 2 years of life</a:t>
            </a:r>
          </a:p>
          <a:p>
            <a:pPr lvl="1"/>
            <a:r>
              <a:rPr lang="en-US" sz="2000" dirty="0"/>
              <a:t>Examine associations with developmental and neurobehavioral outcomes</a:t>
            </a:r>
          </a:p>
          <a:p>
            <a:pPr lvl="1"/>
            <a:r>
              <a:rPr lang="en-US" sz="2000" dirty="0"/>
              <a:t>Explore how specific factors (differing antenatal and postnatal exposures, severity of neonatal opioid withdrawal, maternal stress/depression/parenting) modify effects of opioid exposure on brain development</a:t>
            </a:r>
          </a:p>
          <a:p>
            <a:endParaRPr lang="en-US" sz="1800" dirty="0"/>
          </a:p>
          <a:p>
            <a:endParaRPr lang="en-US" alt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3EEE6-53D1-45D7-8D89-58C376E7DA70}"/>
              </a:ext>
            </a:extLst>
          </p:cNvPr>
          <p:cNvSpPr txBox="1"/>
          <p:nvPr/>
        </p:nvSpPr>
        <p:spPr>
          <a:xfrm>
            <a:off x="1457650" y="5194048"/>
            <a:ext cx="2638230"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Opioid-exposed, 1 month of age</a:t>
            </a:r>
          </a:p>
        </p:txBody>
      </p:sp>
      <p:sp>
        <p:nvSpPr>
          <p:cNvPr id="7" name="TextBox 6">
            <a:extLst>
              <a:ext uri="{FF2B5EF4-FFF2-40B4-BE49-F238E27FC236}">
                <a16:creationId xmlns:a16="http://schemas.microsoft.com/office/drawing/2014/main" id="{C6672EEE-47D8-47C4-93AF-279748520AE7}"/>
              </a:ext>
            </a:extLst>
          </p:cNvPr>
          <p:cNvSpPr txBox="1"/>
          <p:nvPr/>
        </p:nvSpPr>
        <p:spPr>
          <a:xfrm>
            <a:off x="5558713" y="5193116"/>
            <a:ext cx="2638230"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Opioid-exposed, 6 months of age</a:t>
            </a:r>
          </a:p>
        </p:txBody>
      </p:sp>
      <p:pic>
        <p:nvPicPr>
          <p:cNvPr id="4" name="Picture 3" descr="A close-up of a human brain&#10;&#10;Description automatically generated with low confidence">
            <a:extLst>
              <a:ext uri="{FF2B5EF4-FFF2-40B4-BE49-F238E27FC236}">
                <a16:creationId xmlns:a16="http://schemas.microsoft.com/office/drawing/2014/main" id="{B3AD5E79-2538-4EB1-A843-99164A3DD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54" y="1839711"/>
            <a:ext cx="3090818" cy="2606404"/>
          </a:xfrm>
          <a:prstGeom prst="rect">
            <a:avLst/>
          </a:prstGeom>
        </p:spPr>
      </p:pic>
      <p:pic>
        <p:nvPicPr>
          <p:cNvPr id="9" name="Picture 8" descr="A close-up of a coin&#10;&#10;Description automatically generated with medium confidence">
            <a:extLst>
              <a:ext uri="{FF2B5EF4-FFF2-40B4-BE49-F238E27FC236}">
                <a16:creationId xmlns:a16="http://schemas.microsoft.com/office/drawing/2014/main" id="{30C281E5-DC58-4AB3-BCD7-08D24758E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09" y="1213885"/>
            <a:ext cx="3378037" cy="3665255"/>
          </a:xfrm>
          <a:prstGeom prst="rect">
            <a:avLst/>
          </a:prstGeom>
        </p:spPr>
      </p:pic>
    </p:spTree>
    <p:extLst>
      <p:ext uri="{BB962C8B-B14F-4D97-AF65-F5344CB8AC3E}">
        <p14:creationId xmlns:p14="http://schemas.microsoft.com/office/powerpoint/2010/main" val="3238023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8ABE897-671A-4E31-9CD4-1D612D1BAD2A}"/>
              </a:ext>
            </a:extLst>
          </p:cNvPr>
          <p:cNvSpPr>
            <a:spLocks noGrp="1" noChangeArrowheads="1"/>
          </p:cNvSpPr>
          <p:nvPr>
            <p:ph type="title"/>
          </p:nvPr>
        </p:nvSpPr>
        <p:spPr>
          <a:xfrm>
            <a:off x="0" y="762000"/>
            <a:ext cx="9144000" cy="655638"/>
          </a:xfrm>
        </p:spPr>
        <p:txBody>
          <a:bodyPr wrap="square" anchor="ctr">
            <a:noAutofit/>
          </a:bodyPr>
          <a:lstStyle/>
          <a:p>
            <a:pPr>
              <a:lnSpc>
                <a:spcPct val="90000"/>
              </a:lnSpc>
            </a:pPr>
            <a:r>
              <a:rPr lang="en-US" altLang="en-US" sz="2800" dirty="0"/>
              <a:t>HEALthy Brain and Child Development: fetal imaging</a:t>
            </a:r>
          </a:p>
        </p:txBody>
      </p:sp>
      <p:pic>
        <p:nvPicPr>
          <p:cNvPr id="3" name="Picture 2" descr="A picture containing black, close&#10;&#10;Description automatically generated">
            <a:extLst>
              <a:ext uri="{FF2B5EF4-FFF2-40B4-BE49-F238E27FC236}">
                <a16:creationId xmlns:a16="http://schemas.microsoft.com/office/drawing/2014/main" id="{55850692-A715-4260-B67E-63A0DBEBFCF2}"/>
              </a:ext>
            </a:extLst>
          </p:cNvPr>
          <p:cNvPicPr>
            <a:picLocks noChangeAspect="1"/>
          </p:cNvPicPr>
          <p:nvPr/>
        </p:nvPicPr>
        <p:blipFill rotWithShape="1">
          <a:blip r:embed="rId2"/>
          <a:srcRect r="8715" b="1"/>
          <a:stretch/>
        </p:blipFill>
        <p:spPr>
          <a:xfrm>
            <a:off x="457200" y="1600200"/>
            <a:ext cx="4038600" cy="4525963"/>
          </a:xfrm>
          <a:prstGeom prst="rect">
            <a:avLst/>
          </a:prstGeom>
          <a:noFill/>
        </p:spPr>
      </p:pic>
      <p:sp>
        <p:nvSpPr>
          <p:cNvPr id="41987" name="Content Placeholder 2">
            <a:extLst>
              <a:ext uri="{FF2B5EF4-FFF2-40B4-BE49-F238E27FC236}">
                <a16:creationId xmlns:a16="http://schemas.microsoft.com/office/drawing/2014/main" id="{3F506E4B-F209-47E7-9F90-75CA7D7FBA23}"/>
              </a:ext>
            </a:extLst>
          </p:cNvPr>
          <p:cNvSpPr>
            <a:spLocks noGrp="1" noChangeArrowheads="1"/>
          </p:cNvSpPr>
          <p:nvPr>
            <p:ph sz="half" idx="2"/>
          </p:nvPr>
        </p:nvSpPr>
        <p:spPr>
          <a:xfrm>
            <a:off x="4648200" y="1600200"/>
            <a:ext cx="4038600" cy="4525963"/>
          </a:xfrm>
        </p:spPr>
        <p:txBody>
          <a:bodyPr wrap="square" anchor="t">
            <a:normAutofit/>
          </a:bodyPr>
          <a:lstStyle/>
          <a:p>
            <a:pPr>
              <a:lnSpc>
                <a:spcPct val="90000"/>
              </a:lnSpc>
            </a:pPr>
            <a:r>
              <a:rPr lang="en-US" altLang="en-US" sz="2400" dirty="0"/>
              <a:t>Study design: single fetal MRI between 24-36 weeks gestation in mothers using opioids during pregnancy and control mothers</a:t>
            </a:r>
          </a:p>
          <a:p>
            <a:pPr>
              <a:lnSpc>
                <a:spcPct val="90000"/>
              </a:lnSpc>
            </a:pPr>
            <a:r>
              <a:rPr lang="en-US" altLang="en-US" sz="2400" dirty="0"/>
              <a:t>Study objective: to compare brain volumes, cortical folding, placental health, and white matter integrity in fetuses exposed to opioids versus controls</a:t>
            </a:r>
          </a:p>
          <a:p>
            <a:pPr>
              <a:lnSpc>
                <a:spcPct val="90000"/>
              </a:lnSpc>
            </a:pPr>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A2AB8723-A75A-4B8A-A5EC-F364D7D94F0F}"/>
              </a:ext>
            </a:extLst>
          </p:cNvPr>
          <p:cNvSpPr>
            <a:spLocks noGrp="1" noChangeArrowheads="1"/>
          </p:cNvSpPr>
          <p:nvPr>
            <p:ph type="title"/>
          </p:nvPr>
        </p:nvSpPr>
        <p:spPr>
          <a:xfrm>
            <a:off x="228600" y="838200"/>
            <a:ext cx="7543800" cy="685800"/>
          </a:xfrm>
        </p:spPr>
        <p:txBody>
          <a:bodyPr/>
          <a:lstStyle/>
          <a:p>
            <a:pPr algn="l"/>
            <a:r>
              <a:rPr lang="en-US" altLang="en-US" dirty="0"/>
              <a:t>The COM CAR Summer Speaker Series</a:t>
            </a:r>
          </a:p>
        </p:txBody>
      </p:sp>
      <p:sp>
        <p:nvSpPr>
          <p:cNvPr id="12291" name="Slide Number Placeholder 3">
            <a:extLst>
              <a:ext uri="{FF2B5EF4-FFF2-40B4-BE49-F238E27FC236}">
                <a16:creationId xmlns:a16="http://schemas.microsoft.com/office/drawing/2014/main" id="{903B2C90-91DC-4377-BF61-AA82FA28C424}"/>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E2984B9-E748-4560-9159-5363F2A20468}" type="slidenum">
              <a:rPr lang="en-US" altLang="en-US" sz="1400"/>
              <a:pPr algn="r" eaLnBrk="1" hangingPunct="1">
                <a:spcBef>
                  <a:spcPct val="0"/>
                </a:spcBef>
                <a:buFontTx/>
                <a:buNone/>
              </a:pPr>
              <a:t>3</a:t>
            </a:fld>
            <a:endParaRPr lang="en-US" altLang="en-US" sz="1400" dirty="0">
              <a:solidFill>
                <a:srgbClr val="000000"/>
              </a:solidFill>
            </a:endParaRPr>
          </a:p>
        </p:txBody>
      </p:sp>
      <p:sp>
        <p:nvSpPr>
          <p:cNvPr id="12292" name="TextBox 7">
            <a:extLst>
              <a:ext uri="{FF2B5EF4-FFF2-40B4-BE49-F238E27FC236}">
                <a16:creationId xmlns:a16="http://schemas.microsoft.com/office/drawing/2014/main" id="{0F8781E8-974F-4AB5-9273-2895ACCDCAF2}"/>
              </a:ext>
            </a:extLst>
          </p:cNvPr>
          <p:cNvSpPr txBox="1">
            <a:spLocks noChangeArrowheads="1"/>
          </p:cNvSpPr>
          <p:nvPr/>
        </p:nvSpPr>
        <p:spPr bwMode="auto">
          <a:xfrm>
            <a:off x="381000" y="1905000"/>
            <a:ext cx="81534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solidFill>
                  <a:srgbClr val="000000"/>
                </a:solidFill>
              </a:rPr>
              <a:t>Sponsored by </a:t>
            </a:r>
            <a:r>
              <a:rPr lang="en-US" altLang="en-US" sz="2400" dirty="0"/>
              <a:t>Urban Health Pathway of Next Lives Here</a:t>
            </a: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r>
              <a:rPr lang="en-US" altLang="en-US" sz="2400" dirty="0"/>
              <a:t>Thank you to the Planning Committee:</a:t>
            </a:r>
          </a:p>
          <a:p>
            <a:pPr>
              <a:spcBef>
                <a:spcPct val="0"/>
              </a:spcBef>
            </a:pPr>
            <a:endParaRPr lang="en-US" altLang="en-US" sz="2400" dirty="0"/>
          </a:p>
          <a:p>
            <a:pPr>
              <a:spcBef>
                <a:spcPct val="0"/>
              </a:spcBef>
            </a:pPr>
            <a:r>
              <a:rPr lang="en-US" altLang="en-US" sz="2400" dirty="0"/>
              <a:t>Dena Cranley  </a:t>
            </a:r>
          </a:p>
          <a:p>
            <a:pPr>
              <a:spcBef>
                <a:spcPct val="0"/>
              </a:spcBef>
            </a:pPr>
            <a:r>
              <a:rPr lang="en-US" altLang="en-US" sz="2400" dirty="0"/>
              <a:t>Kelly Lyle </a:t>
            </a:r>
          </a:p>
          <a:p>
            <a:pPr>
              <a:spcBef>
                <a:spcPct val="0"/>
              </a:spcBef>
            </a:pPr>
            <a:r>
              <a:rPr lang="en-US" altLang="en-US" sz="2400" dirty="0"/>
              <a:t>Jen Rowe </a:t>
            </a:r>
          </a:p>
          <a:p>
            <a:pPr>
              <a:spcBef>
                <a:spcPct val="0"/>
              </a:spcBef>
            </a:pPr>
            <a:endParaRPr lang="en-US" altLang="en-US" sz="2400" dirty="0"/>
          </a:p>
          <a:p>
            <a:pPr lvl="2">
              <a:buFontTx/>
              <a:buNone/>
            </a:pPr>
            <a:endParaRPr lang="en-US" altLang="en-US" sz="1800" dirty="0"/>
          </a:p>
        </p:txBody>
      </p:sp>
      <p:pic>
        <p:nvPicPr>
          <p:cNvPr id="12293" name="Picture 4" descr="A person smiling for the camera&#10;&#10;Description automatically generated with medium confidence">
            <a:extLst>
              <a:ext uri="{FF2B5EF4-FFF2-40B4-BE49-F238E27FC236}">
                <a16:creationId xmlns:a16="http://schemas.microsoft.com/office/drawing/2014/main" id="{1EE56CB2-B8DB-4B1E-AA31-374D588A7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583"/>
          <a:stretch>
            <a:fillRect/>
          </a:stretch>
        </p:blipFill>
        <p:spPr bwMode="auto">
          <a:xfrm>
            <a:off x="2990850" y="3335338"/>
            <a:ext cx="1581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A person smiling for the camera&#10;&#10;Description automatically generated with low confidence">
            <a:extLst>
              <a:ext uri="{FF2B5EF4-FFF2-40B4-BE49-F238E27FC236}">
                <a16:creationId xmlns:a16="http://schemas.microsoft.com/office/drawing/2014/main" id="{DC4D60A8-8E03-4B4E-9E5D-921C01985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88" t="2888" r="6796" b="39349"/>
          <a:stretch>
            <a:fillRect/>
          </a:stretch>
        </p:blipFill>
        <p:spPr bwMode="auto">
          <a:xfrm>
            <a:off x="4745038" y="3335338"/>
            <a:ext cx="1581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A picture containing person, indoor&#10;&#10;Description automatically generated">
            <a:extLst>
              <a:ext uri="{FF2B5EF4-FFF2-40B4-BE49-F238E27FC236}">
                <a16:creationId xmlns:a16="http://schemas.microsoft.com/office/drawing/2014/main" id="{EBEFC36E-825C-46DB-9B4B-A1B77B2DF9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001" t="8888" r="8311" b="32082"/>
          <a:stretch>
            <a:fillRect/>
          </a:stretch>
        </p:blipFill>
        <p:spPr bwMode="auto">
          <a:xfrm>
            <a:off x="6527800" y="3351213"/>
            <a:ext cx="1581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6196CF76-E102-48CC-B589-FD96B3DFA76D}"/>
              </a:ext>
            </a:extLst>
          </p:cNvPr>
          <p:cNvPicPr>
            <a:picLocks noChangeAspect="1"/>
          </p:cNvPicPr>
          <p:nvPr/>
        </p:nvPicPr>
        <p:blipFill>
          <a:blip r:embed="rId2"/>
          <a:stretch>
            <a:fillRect/>
          </a:stretch>
        </p:blipFill>
        <p:spPr>
          <a:xfrm>
            <a:off x="1601993" y="1676400"/>
            <a:ext cx="5940014" cy="2134889"/>
          </a:xfrm>
          <a:prstGeom prst="rect">
            <a:avLst/>
          </a:prstGeom>
        </p:spPr>
      </p:pic>
      <p:sp>
        <p:nvSpPr>
          <p:cNvPr id="2" name="TextBox 1">
            <a:extLst>
              <a:ext uri="{FF2B5EF4-FFF2-40B4-BE49-F238E27FC236}">
                <a16:creationId xmlns:a16="http://schemas.microsoft.com/office/drawing/2014/main" id="{A319DB49-D2A2-4054-9585-5B7C5DB4069E}"/>
              </a:ext>
            </a:extLst>
          </p:cNvPr>
          <p:cNvSpPr txBox="1"/>
          <p:nvPr/>
        </p:nvSpPr>
        <p:spPr>
          <a:xfrm>
            <a:off x="1601993" y="4419600"/>
            <a:ext cx="5789407" cy="1200329"/>
          </a:xfrm>
          <a:prstGeom prst="rect">
            <a:avLst/>
          </a:prstGeom>
          <a:noFill/>
        </p:spPr>
        <p:txBody>
          <a:bodyPr wrap="square" rtlCol="0">
            <a:spAutoFit/>
          </a:bodyPr>
          <a:lstStyle/>
          <a:p>
            <a:pPr marL="0" marR="0" algn="ctr">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rPr>
              <a:t>To contact or for patient/self referrals please email </a:t>
            </a:r>
            <a:r>
              <a:rPr lang="en-US" sz="2400" u="sng" dirty="0">
                <a:solidFill>
                  <a:srgbClr val="000000"/>
                </a:solidFill>
                <a:effectLst/>
                <a:latin typeface="Calibri" panose="020F0502020204030204" pitchFamily="34" charset="0"/>
                <a:ea typeface="Times New Roman" panose="02020603050405020304" pitchFamily="18" charset="0"/>
                <a:hlinkClick r:id="rId3"/>
              </a:rPr>
              <a:t>Babysteps@stelizabeth.com</a:t>
            </a:r>
            <a:r>
              <a:rPr lang="en-US" sz="2400" dirty="0">
                <a:solidFill>
                  <a:srgbClr val="000000"/>
                </a:solidFill>
                <a:effectLst/>
                <a:latin typeface="Calibri" panose="020F0502020204030204" pitchFamily="34" charset="0"/>
                <a:ea typeface="Times New Roman" panose="02020603050405020304" pitchFamily="18" charset="0"/>
              </a:rPr>
              <a:t> or call 859-301-2500.</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41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8FEE6A4-BA62-4C44-AF40-2B61E2F01656}"/>
              </a:ext>
            </a:extLst>
          </p:cNvPr>
          <p:cNvSpPr>
            <a:spLocks noGrp="1" noChangeArrowheads="1"/>
          </p:cNvSpPr>
          <p:nvPr>
            <p:ph type="title"/>
          </p:nvPr>
        </p:nvSpPr>
        <p:spPr>
          <a:xfrm>
            <a:off x="0" y="838200"/>
            <a:ext cx="9144000" cy="579438"/>
          </a:xfrm>
        </p:spPr>
        <p:txBody>
          <a:bodyPr/>
          <a:lstStyle/>
          <a:p>
            <a:r>
              <a:rPr lang="en-US" altLang="en-US" dirty="0"/>
              <a:t>What we do</a:t>
            </a:r>
          </a:p>
        </p:txBody>
      </p:sp>
      <p:sp>
        <p:nvSpPr>
          <p:cNvPr id="6" name="Content Placeholder 2">
            <a:extLst>
              <a:ext uri="{FF2B5EF4-FFF2-40B4-BE49-F238E27FC236}">
                <a16:creationId xmlns:a16="http://schemas.microsoft.com/office/drawing/2014/main" id="{C0B491E4-822A-4827-B4EE-2739D2C2D5E2}"/>
              </a:ext>
            </a:extLst>
          </p:cNvPr>
          <p:cNvSpPr>
            <a:spLocks noGrp="1"/>
          </p:cNvSpPr>
          <p:nvPr>
            <p:ph idx="1"/>
          </p:nvPr>
        </p:nvSpPr>
        <p:spPr>
          <a:xfrm>
            <a:off x="457200" y="1447800"/>
            <a:ext cx="8229600" cy="5181600"/>
          </a:xfrm>
        </p:spPr>
        <p:txBody>
          <a:bodyPr>
            <a:noAutofit/>
          </a:bodyPr>
          <a:lstStyle/>
          <a:p>
            <a:pPr>
              <a:lnSpc>
                <a:spcPct val="107000"/>
              </a:lnSpc>
              <a:spcBef>
                <a:spcPts val="0"/>
              </a:spcBef>
              <a:spcAft>
                <a:spcPts val="800"/>
              </a:spcAft>
              <a:buFont typeface="Wingdings" panose="05000000000000000000" pitchFamily="2" charset="2"/>
              <a:buChar char="§"/>
              <a:defRPr/>
            </a:pPr>
            <a:r>
              <a:rPr lang="en-US" sz="2400" dirty="0">
                <a:ea typeface="Calibri" panose="020F0502020204030204" pitchFamily="34" charset="0"/>
                <a:cs typeface="Times New Roman" panose="02020603050405020304" pitchFamily="18" charset="0"/>
              </a:rPr>
              <a:t>St. Elizabeth’s vision to </a:t>
            </a:r>
            <a:r>
              <a:rPr lang="en-US" sz="2400" dirty="0">
                <a:solidFill>
                  <a:srgbClr val="252525"/>
                </a:solidFill>
              </a:rPr>
              <a:t>lead our communities to become the healthiest in America </a:t>
            </a:r>
            <a:r>
              <a:rPr lang="en-US" sz="2400" dirty="0">
                <a:ea typeface="Calibri" panose="020F0502020204030204" pitchFamily="34" charset="0"/>
                <a:cs typeface="Times New Roman" panose="02020603050405020304" pitchFamily="18" charset="0"/>
              </a:rPr>
              <a:t>is supported by our commitment to quality care and community outreach. We work to connect our women with existing community resources to meet their needs. We link them with local recovery meetings, medical providers, faith-based support organizations, and healthy lifestyle groups.</a:t>
            </a:r>
          </a:p>
          <a:p>
            <a:pPr marL="0" indent="0">
              <a:lnSpc>
                <a:spcPct val="107000"/>
              </a:lnSpc>
              <a:spcBef>
                <a:spcPts val="0"/>
              </a:spcBef>
              <a:spcAft>
                <a:spcPts val="800"/>
              </a:spcAft>
              <a:buFontTx/>
              <a:buNone/>
              <a:defRPr/>
            </a:pPr>
            <a:endParaRPr lang="en-US" sz="12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
              <a:defRPr/>
            </a:pPr>
            <a:r>
              <a:rPr lang="en-US" sz="2400" dirty="0">
                <a:ea typeface="Calibri" panose="020F0502020204030204" pitchFamily="34" charset="0"/>
                <a:cs typeface="Times New Roman" panose="02020603050405020304" pitchFamily="18" charset="0"/>
              </a:rPr>
              <a:t>We serve all women with Substance Use Disorder (SUD) who are currently pregnant or who are parenting for the first two years. We offer all services free to anyone, regardless of where they plan to deliver or where they receive MAT treatment. </a:t>
            </a:r>
          </a:p>
          <a:p>
            <a:pPr marL="457200" lvl="1" indent="0">
              <a:spcBef>
                <a:spcPts val="0"/>
              </a:spcBef>
              <a:buFontTx/>
              <a:buNone/>
              <a:defRPr/>
            </a:pPr>
            <a:endParaRPr lang="en-US" sz="1600" dirty="0">
              <a:ea typeface="Calibri" panose="020F0502020204030204" pitchFamily="34" charset="0"/>
              <a:cs typeface="Times New Roman" panose="02020603050405020304" pitchFamily="18" charset="0"/>
            </a:endParaRPr>
          </a:p>
          <a:p>
            <a:pPr marL="685800" lvl="2" indent="0">
              <a:spcBef>
                <a:spcPts val="0"/>
              </a:spcBef>
              <a:buFontTx/>
              <a:buNone/>
              <a:defRPr/>
            </a:pPr>
            <a:endParaRPr lang="en-US" sz="1800" dirty="0">
              <a:ea typeface="Calibri" panose="020F0502020204030204" pitchFamily="34" charset="0"/>
              <a:cs typeface="Times New Roman" panose="02020603050405020304" pitchFamily="18" charset="0"/>
            </a:endParaRPr>
          </a:p>
          <a:p>
            <a:pPr marL="971550" lvl="2" indent="-285750">
              <a:spcBef>
                <a:spcPts val="0"/>
              </a:spcBef>
              <a:defRPr/>
            </a:pPr>
            <a:endParaRPr lang="en-US" sz="1800" dirty="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C469D69-0B39-4C4B-A96D-BBF8D8AAC6CA}"/>
              </a:ext>
            </a:extLst>
          </p:cNvPr>
          <p:cNvSpPr>
            <a:spLocks noGrp="1" noChangeArrowheads="1"/>
          </p:cNvSpPr>
          <p:nvPr>
            <p:ph type="title"/>
          </p:nvPr>
        </p:nvSpPr>
        <p:spPr>
          <a:xfrm>
            <a:off x="0" y="838200"/>
            <a:ext cx="9144000" cy="579438"/>
          </a:xfrm>
        </p:spPr>
        <p:txBody>
          <a:bodyPr/>
          <a:lstStyle/>
          <a:p>
            <a:r>
              <a:rPr lang="en-US" altLang="en-US" dirty="0"/>
              <a:t>What we do</a:t>
            </a:r>
          </a:p>
        </p:txBody>
      </p:sp>
      <p:sp>
        <p:nvSpPr>
          <p:cNvPr id="6" name="Content Placeholder 2">
            <a:extLst>
              <a:ext uri="{FF2B5EF4-FFF2-40B4-BE49-F238E27FC236}">
                <a16:creationId xmlns:a16="http://schemas.microsoft.com/office/drawing/2014/main" id="{4628F734-6F8E-454E-B9E0-ED6F4BFDA589}"/>
              </a:ext>
            </a:extLst>
          </p:cNvPr>
          <p:cNvSpPr>
            <a:spLocks noGrp="1"/>
          </p:cNvSpPr>
          <p:nvPr>
            <p:ph idx="1"/>
          </p:nvPr>
        </p:nvSpPr>
        <p:spPr>
          <a:xfrm>
            <a:off x="457200" y="1447800"/>
            <a:ext cx="8229600" cy="4191000"/>
          </a:xfrm>
        </p:spPr>
        <p:txBody>
          <a:bodyPr>
            <a:noAutofit/>
          </a:bodyPr>
          <a:lstStyle/>
          <a:p>
            <a:pPr marL="0" indent="0">
              <a:lnSpc>
                <a:spcPct val="107000"/>
              </a:lnSpc>
              <a:spcBef>
                <a:spcPts val="0"/>
              </a:spcBef>
              <a:spcAft>
                <a:spcPts val="800"/>
              </a:spcAft>
              <a:buFontTx/>
              <a:buNone/>
              <a:defRPr/>
            </a:pPr>
            <a:r>
              <a:rPr lang="en-US" sz="2400" b="1" u="sng" dirty="0">
                <a:ea typeface="Calibri" panose="020F0502020204030204" pitchFamily="34" charset="0"/>
                <a:cs typeface="Times New Roman" panose="02020603050405020304" pitchFamily="18" charset="0"/>
              </a:rPr>
              <a:t>Goals </a:t>
            </a:r>
          </a:p>
          <a:p>
            <a:pPr>
              <a:lnSpc>
                <a:spcPct val="107000"/>
              </a:lnSpc>
              <a:spcBef>
                <a:spcPts val="0"/>
              </a:spcBef>
              <a:spcAft>
                <a:spcPts val="800"/>
              </a:spcAft>
              <a:buFont typeface="Wingdings" panose="05000000000000000000" pitchFamily="2" charset="2"/>
              <a:buChar char="§"/>
              <a:defRPr/>
            </a:pPr>
            <a:r>
              <a:rPr lang="en-US" sz="2400" dirty="0">
                <a:ea typeface="Calibri" panose="020F0502020204030204" pitchFamily="34" charset="0"/>
                <a:cs typeface="Times New Roman" panose="02020603050405020304" pitchFamily="18" charset="0"/>
              </a:rPr>
              <a:t>to reduce stigma among care providers through education and involvement in processes</a:t>
            </a:r>
          </a:p>
          <a:p>
            <a:pPr>
              <a:lnSpc>
                <a:spcPct val="107000"/>
              </a:lnSpc>
              <a:spcBef>
                <a:spcPts val="0"/>
              </a:spcBef>
              <a:spcAft>
                <a:spcPts val="800"/>
              </a:spcAft>
              <a:buFont typeface="Wingdings" panose="05000000000000000000" pitchFamily="2" charset="2"/>
              <a:buChar char="§"/>
              <a:defRPr/>
            </a:pPr>
            <a:r>
              <a:rPr lang="en-US" sz="2400" dirty="0">
                <a:ea typeface="Calibri" panose="020F0502020204030204" pitchFamily="34" charset="0"/>
                <a:cs typeface="Times New Roman" panose="02020603050405020304" pitchFamily="18" charset="0"/>
              </a:rPr>
              <a:t>to get women engaged in recovery efforts early and support sustained recovery </a:t>
            </a:r>
          </a:p>
          <a:p>
            <a:pPr>
              <a:lnSpc>
                <a:spcPct val="107000"/>
              </a:lnSpc>
              <a:spcBef>
                <a:spcPts val="0"/>
              </a:spcBef>
              <a:spcAft>
                <a:spcPts val="800"/>
              </a:spcAft>
              <a:buFont typeface="Wingdings" panose="05000000000000000000" pitchFamily="2" charset="2"/>
              <a:buChar char="§"/>
              <a:defRPr/>
            </a:pPr>
            <a:r>
              <a:rPr lang="en-US" sz="2400" dirty="0">
                <a:ea typeface="Calibri" panose="020F0502020204030204" pitchFamily="34" charset="0"/>
                <a:cs typeface="Times New Roman" panose="02020603050405020304" pitchFamily="18" charset="0"/>
              </a:rPr>
              <a:t>to reduce the rate of Neonatal Opiate Withdrawal Syndrome (NOWS)</a:t>
            </a:r>
          </a:p>
          <a:p>
            <a:pPr>
              <a:lnSpc>
                <a:spcPct val="107000"/>
              </a:lnSpc>
              <a:spcBef>
                <a:spcPts val="0"/>
              </a:spcBef>
              <a:spcAft>
                <a:spcPts val="800"/>
              </a:spcAft>
              <a:buFont typeface="Wingdings" panose="05000000000000000000" pitchFamily="2" charset="2"/>
              <a:buChar char="§"/>
              <a:defRPr/>
            </a:pPr>
            <a:r>
              <a:rPr lang="en-US" sz="2400" dirty="0">
                <a:ea typeface="Calibri" panose="020F0502020204030204" pitchFamily="34" charset="0"/>
                <a:cs typeface="Times New Roman" panose="02020603050405020304" pitchFamily="18" charset="0"/>
              </a:rPr>
              <a:t>to ensure women are given the opportunity to parent their children</a:t>
            </a:r>
          </a:p>
          <a:p>
            <a:pPr>
              <a:lnSpc>
                <a:spcPct val="107000"/>
              </a:lnSpc>
              <a:spcBef>
                <a:spcPts val="0"/>
              </a:spcBef>
              <a:spcAft>
                <a:spcPts val="800"/>
              </a:spcAft>
              <a:buFont typeface="Wingdings" panose="05000000000000000000" pitchFamily="2" charset="2"/>
              <a:buChar char="§"/>
              <a:defRPr/>
            </a:pPr>
            <a:endParaRPr lang="en-US" sz="600" dirty="0">
              <a:ea typeface="Calibri" panose="020F0502020204030204" pitchFamily="34" charset="0"/>
              <a:cs typeface="Times New Roman" panose="02020603050405020304" pitchFamily="18" charset="0"/>
            </a:endParaRPr>
          </a:p>
          <a:p>
            <a:pPr marL="0" indent="0" algn="ctr">
              <a:spcBef>
                <a:spcPts val="0"/>
              </a:spcBef>
              <a:buFontTx/>
              <a:buNone/>
              <a:defRPr/>
            </a:pPr>
            <a:r>
              <a:rPr lang="en-US" sz="2400" b="1" dirty="0">
                <a:ea typeface="Calibri" panose="020F0502020204030204" pitchFamily="34" charset="0"/>
                <a:cs typeface="Times New Roman" panose="02020603050405020304" pitchFamily="18" charset="0"/>
              </a:rPr>
              <a:t>Simply put - #1 priority is removing obstacles to successful recovery, pregnancy and delivery</a:t>
            </a:r>
          </a:p>
          <a:p>
            <a:pPr marL="685800" lvl="2" indent="0">
              <a:spcBef>
                <a:spcPts val="0"/>
              </a:spcBef>
              <a:buFontTx/>
              <a:buNone/>
              <a:defRPr/>
            </a:pPr>
            <a:endParaRPr lang="en-US" sz="1800" dirty="0">
              <a:ea typeface="Calibri" panose="020F0502020204030204" pitchFamily="34" charset="0"/>
              <a:cs typeface="Times New Roman" panose="02020603050405020304" pitchFamily="18" charset="0"/>
            </a:endParaRPr>
          </a:p>
          <a:p>
            <a:pPr marL="971550" lvl="2" indent="-285750">
              <a:spcBef>
                <a:spcPts val="0"/>
              </a:spcBef>
              <a:defRPr/>
            </a:pPr>
            <a:endParaRPr lang="en-US" sz="1800" dirty="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34BF173-8DE2-4832-A6C1-B92E9F02715B}"/>
              </a:ext>
            </a:extLst>
          </p:cNvPr>
          <p:cNvSpPr>
            <a:spLocks noGrp="1" noChangeArrowheads="1"/>
          </p:cNvSpPr>
          <p:nvPr>
            <p:ph type="title"/>
          </p:nvPr>
        </p:nvSpPr>
        <p:spPr>
          <a:xfrm>
            <a:off x="0" y="838200"/>
            <a:ext cx="9144000" cy="579438"/>
          </a:xfrm>
        </p:spPr>
        <p:txBody>
          <a:bodyPr/>
          <a:lstStyle/>
          <a:p>
            <a:r>
              <a:rPr lang="en-US" altLang="en-US" dirty="0"/>
              <a:t>Who we are</a:t>
            </a:r>
          </a:p>
        </p:txBody>
      </p:sp>
      <p:sp>
        <p:nvSpPr>
          <p:cNvPr id="33795" name="Content Placeholder 2">
            <a:extLst>
              <a:ext uri="{FF2B5EF4-FFF2-40B4-BE49-F238E27FC236}">
                <a16:creationId xmlns:a16="http://schemas.microsoft.com/office/drawing/2014/main" id="{22AC062C-1D4E-4A48-AB2C-DB7A95D96790}"/>
              </a:ext>
            </a:extLst>
          </p:cNvPr>
          <p:cNvSpPr>
            <a:spLocks noGrp="1" noChangeArrowheads="1"/>
          </p:cNvSpPr>
          <p:nvPr>
            <p:ph idx="1"/>
          </p:nvPr>
        </p:nvSpPr>
        <p:spPr>
          <a:xfrm>
            <a:off x="457200" y="1417638"/>
            <a:ext cx="8229600" cy="5135562"/>
          </a:xfrm>
        </p:spPr>
        <p:txBody>
          <a:bodyPr/>
          <a:lstStyle/>
          <a:p>
            <a:pPr marL="0" indent="0">
              <a:buFontTx/>
              <a:buNone/>
              <a:defRPr/>
            </a:pPr>
            <a:r>
              <a:rPr lang="en-US" sz="2000" dirty="0"/>
              <a:t>Our staff comes from the community they serve. They know the area and what community resources are available.  The nurses have OB and/or behavioral health backgrounds and focus on education and case management.  The peer supports have been through local recovery processes and can lead and support women as they navigate through the process. Baby Steps has five years of successful programming with proven outcomes. </a:t>
            </a:r>
          </a:p>
          <a:p>
            <a:pPr marL="0" indent="0">
              <a:buFontTx/>
              <a:buNone/>
              <a:defRPr/>
            </a:pPr>
            <a:endParaRPr lang="en-US" sz="600" dirty="0"/>
          </a:p>
          <a:p>
            <a:pPr marL="0" indent="0">
              <a:buFontTx/>
              <a:buNone/>
              <a:defRPr/>
            </a:pPr>
            <a:r>
              <a:rPr lang="en-US" sz="2000" dirty="0"/>
              <a:t>What do our team members do?</a:t>
            </a:r>
          </a:p>
          <a:p>
            <a:pPr marL="0" indent="0">
              <a:buFontTx/>
              <a:buNone/>
              <a:defRPr/>
            </a:pPr>
            <a:endParaRPr lang="en-US" sz="600" dirty="0"/>
          </a:p>
          <a:p>
            <a:pPr marL="57150" indent="-285750">
              <a:lnSpc>
                <a:spcPct val="107000"/>
              </a:lnSpc>
              <a:spcBef>
                <a:spcPts val="0"/>
              </a:spcBef>
              <a:spcAft>
                <a:spcPts val="0"/>
              </a:spcAft>
              <a:buFont typeface="Wingdings" panose="05000000000000000000" pitchFamily="2" charset="2"/>
              <a:buChar char="§"/>
              <a:defRPr/>
            </a:pPr>
            <a:r>
              <a:rPr lang="en-US" sz="2000" u="sng" dirty="0">
                <a:ea typeface="Calibri" panose="020F0502020204030204" pitchFamily="34" charset="0"/>
                <a:cs typeface="Times New Roman" panose="02020603050405020304" pitchFamily="18" charset="0"/>
              </a:rPr>
              <a:t>Clinical Nurse Liaisons</a:t>
            </a:r>
            <a:endParaRPr lang="en-US" sz="2000" dirty="0">
              <a:ea typeface="Calibri" panose="020F0502020204030204" pitchFamily="34" charset="0"/>
              <a:cs typeface="Times New Roman" panose="02020603050405020304" pitchFamily="18" charset="0"/>
            </a:endParaRPr>
          </a:p>
          <a:p>
            <a:pPr>
              <a:lnSpc>
                <a:spcPct val="107000"/>
              </a:lnSpc>
              <a:spcBef>
                <a:spcPts val="0"/>
              </a:spcBef>
              <a:spcAft>
                <a:spcPts val="0"/>
              </a:spcAft>
              <a:buFont typeface="Wingdings" panose="05000000000000000000" pitchFamily="2" charset="2"/>
              <a:buChar char="§"/>
              <a:defRPr/>
            </a:pPr>
            <a:endParaRPr lang="en-US" sz="600" dirty="0">
              <a:ea typeface="Calibri" panose="020F0502020204030204" pitchFamily="34" charset="0"/>
              <a:cs typeface="Times New Roman" panose="02020603050405020304" pitchFamily="18" charset="0"/>
            </a:endParaRPr>
          </a:p>
          <a:p>
            <a:pPr marL="57150" indent="-285750">
              <a:lnSpc>
                <a:spcPct val="107000"/>
              </a:lnSpc>
              <a:spcBef>
                <a:spcPts val="0"/>
              </a:spcBef>
              <a:spcAft>
                <a:spcPts val="0"/>
              </a:spcAft>
              <a:buFont typeface="Wingdings" panose="05000000000000000000" pitchFamily="2" charset="2"/>
              <a:buChar char="§"/>
              <a:defRPr/>
            </a:pPr>
            <a:r>
              <a:rPr lang="en-US" sz="2000" u="sng" dirty="0">
                <a:ea typeface="Calibri" panose="020F0502020204030204" pitchFamily="34" charset="0"/>
                <a:cs typeface="Times New Roman" panose="02020603050405020304" pitchFamily="18" charset="0"/>
              </a:rPr>
              <a:t>Peer Support Specialists</a:t>
            </a:r>
          </a:p>
          <a:p>
            <a:pPr>
              <a:lnSpc>
                <a:spcPct val="107000"/>
              </a:lnSpc>
              <a:spcBef>
                <a:spcPts val="0"/>
              </a:spcBef>
              <a:spcAft>
                <a:spcPts val="0"/>
              </a:spcAft>
              <a:buFont typeface="Wingdings" panose="05000000000000000000" pitchFamily="2" charset="2"/>
              <a:buChar char="§"/>
              <a:defRPr/>
            </a:pPr>
            <a:endParaRPr lang="en-US" sz="600" dirty="0">
              <a:ea typeface="Calibri" panose="020F0502020204030204" pitchFamily="34" charset="0"/>
              <a:cs typeface="Times New Roman" panose="02020603050405020304" pitchFamily="18" charset="0"/>
            </a:endParaRPr>
          </a:p>
          <a:p>
            <a:pPr marL="57150" indent="-285750">
              <a:spcBef>
                <a:spcPts val="0"/>
              </a:spcBef>
              <a:spcAft>
                <a:spcPts val="0"/>
              </a:spcAft>
              <a:buFont typeface="Wingdings" panose="05000000000000000000" pitchFamily="2" charset="2"/>
              <a:buChar char="§"/>
              <a:defRPr/>
            </a:pPr>
            <a:r>
              <a:rPr lang="en-US" sz="2000" u="sng" dirty="0">
                <a:ea typeface="Calibri" panose="020F0502020204030204" pitchFamily="34" charset="0"/>
                <a:cs typeface="Times New Roman" panose="02020603050405020304" pitchFamily="18" charset="0"/>
              </a:rPr>
              <a:t>NOWS Community Nurse</a:t>
            </a:r>
            <a:r>
              <a:rPr lang="en-US" sz="2000" dirty="0">
                <a:ea typeface="Calibri" panose="020F0502020204030204" pitchFamily="34" charset="0"/>
                <a:cs typeface="Times New Roman" panose="02020603050405020304" pitchFamily="18" charset="0"/>
              </a:rPr>
              <a:t> </a:t>
            </a:r>
          </a:p>
          <a:p>
            <a:pPr marL="0" indent="0">
              <a:spcBef>
                <a:spcPts val="0"/>
              </a:spcBef>
              <a:spcAft>
                <a:spcPts val="0"/>
              </a:spcAft>
              <a:buFontTx/>
              <a:buNone/>
              <a:defRPr/>
            </a:pPr>
            <a:endParaRPr lang="en-US" sz="1800" dirty="0">
              <a:ea typeface="Calibri" panose="020F0502020204030204" pitchFamily="34" charset="0"/>
              <a:cs typeface="Times New Roman" panose="02020603050405020304" pitchFamily="18" charset="0"/>
            </a:endParaRPr>
          </a:p>
          <a:p>
            <a:pPr marL="0" indent="0">
              <a:spcBef>
                <a:spcPts val="0"/>
              </a:spcBef>
              <a:buFontTx/>
              <a:buNone/>
              <a:defRPr/>
            </a:pPr>
            <a:r>
              <a:rPr lang="en-US" sz="2000" dirty="0">
                <a:ea typeface="Calibri" panose="020F0502020204030204" pitchFamily="34" charset="0"/>
                <a:cs typeface="Times New Roman" panose="02020603050405020304" pitchFamily="18" charset="0"/>
              </a:rPr>
              <a:t>Women stay engaged due to a comfort level with a known and established team.  They refer to others and help us reach those in need.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199D30B-3654-4557-849C-2962CD0ABEF2}"/>
              </a:ext>
            </a:extLst>
          </p:cNvPr>
          <p:cNvSpPr>
            <a:spLocks noGrp="1" noChangeArrowheads="1"/>
          </p:cNvSpPr>
          <p:nvPr>
            <p:ph type="title"/>
          </p:nvPr>
        </p:nvSpPr>
        <p:spPr>
          <a:xfrm>
            <a:off x="0" y="838200"/>
            <a:ext cx="9144000" cy="579438"/>
          </a:xfrm>
        </p:spPr>
        <p:txBody>
          <a:bodyPr/>
          <a:lstStyle/>
          <a:p>
            <a:r>
              <a:rPr lang="en-US" altLang="en-US" dirty="0"/>
              <a:t>Program Overview</a:t>
            </a:r>
          </a:p>
        </p:txBody>
      </p:sp>
      <p:pic>
        <p:nvPicPr>
          <p:cNvPr id="62467" name="Content Placeholder 1">
            <a:extLst>
              <a:ext uri="{FF2B5EF4-FFF2-40B4-BE49-F238E27FC236}">
                <a16:creationId xmlns:a16="http://schemas.microsoft.com/office/drawing/2014/main" id="{50A403F2-4195-45F3-B5A6-B4445C908F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5925" y="1573213"/>
            <a:ext cx="8312150" cy="528478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B3F84B9-661A-4ABC-9838-6944D9623720}"/>
              </a:ext>
            </a:extLst>
          </p:cNvPr>
          <p:cNvSpPr>
            <a:spLocks noGrp="1" noChangeArrowheads="1"/>
          </p:cNvSpPr>
          <p:nvPr>
            <p:ph type="title"/>
          </p:nvPr>
        </p:nvSpPr>
        <p:spPr>
          <a:xfrm>
            <a:off x="0" y="838200"/>
            <a:ext cx="9144000" cy="579438"/>
          </a:xfrm>
        </p:spPr>
        <p:txBody>
          <a:bodyPr/>
          <a:lstStyle/>
          <a:p>
            <a:r>
              <a:rPr lang="en-US" altLang="en-US" dirty="0"/>
              <a:t>Outcomes</a:t>
            </a:r>
          </a:p>
        </p:txBody>
      </p:sp>
      <p:sp>
        <p:nvSpPr>
          <p:cNvPr id="4" name="Content Placeholder 2">
            <a:extLst>
              <a:ext uri="{FF2B5EF4-FFF2-40B4-BE49-F238E27FC236}">
                <a16:creationId xmlns:a16="http://schemas.microsoft.com/office/drawing/2014/main" id="{4CCDFFDB-2B57-461F-A05A-BDB9A32B2049}"/>
              </a:ext>
            </a:extLst>
          </p:cNvPr>
          <p:cNvSpPr>
            <a:spLocks noGrp="1"/>
          </p:cNvSpPr>
          <p:nvPr>
            <p:ph idx="1"/>
          </p:nvPr>
        </p:nvSpPr>
        <p:spPr>
          <a:xfrm>
            <a:off x="457200" y="1524000"/>
            <a:ext cx="8229600" cy="5197475"/>
          </a:xfrm>
        </p:spPr>
        <p:txBody>
          <a:bodyPr>
            <a:normAutofit fontScale="92500" lnSpcReduction="20000"/>
          </a:bodyPr>
          <a:lstStyle/>
          <a:p>
            <a:pPr marL="0" indent="0">
              <a:buFontTx/>
              <a:buNone/>
              <a:defRPr/>
            </a:pPr>
            <a:r>
              <a:rPr lang="en-US" sz="2400" b="1" dirty="0"/>
              <a:t>What have we seen so far?</a:t>
            </a:r>
          </a:p>
          <a:p>
            <a:pPr>
              <a:buFont typeface="Wingdings" panose="05000000000000000000" pitchFamily="2" charset="2"/>
              <a:buChar char="§"/>
              <a:defRPr/>
            </a:pPr>
            <a:r>
              <a:rPr lang="en-US" sz="2400" dirty="0"/>
              <a:t>In 2020 we had 730 women referred, 488 were 1</a:t>
            </a:r>
            <a:r>
              <a:rPr lang="en-US" sz="2400" baseline="30000" dirty="0"/>
              <a:t>st</a:t>
            </a:r>
            <a:r>
              <a:rPr lang="en-US" sz="2400" dirty="0"/>
              <a:t> time referrals,  64% were referred prenatally.  Once enrolled they stayed engaged in programming for average of 276 days. </a:t>
            </a:r>
          </a:p>
          <a:p>
            <a:pPr lvl="1">
              <a:buFont typeface="Wingdings" panose="05000000000000000000" pitchFamily="2" charset="2"/>
              <a:buChar char="§"/>
              <a:defRPr/>
            </a:pPr>
            <a:r>
              <a:rPr lang="en-US" sz="2400" dirty="0"/>
              <a:t>18% had no prenatal care</a:t>
            </a:r>
          </a:p>
          <a:p>
            <a:pPr lvl="1">
              <a:buFont typeface="Wingdings" panose="05000000000000000000" pitchFamily="2" charset="2"/>
              <a:buChar char="§"/>
              <a:defRPr/>
            </a:pPr>
            <a:r>
              <a:rPr lang="en-US" sz="2400" dirty="0"/>
              <a:t>Smoking: 84% </a:t>
            </a:r>
          </a:p>
          <a:p>
            <a:pPr lvl="1">
              <a:buFont typeface="Wingdings" panose="05000000000000000000" pitchFamily="2" charset="2"/>
              <a:buChar char="§"/>
              <a:defRPr/>
            </a:pPr>
            <a:r>
              <a:rPr lang="en-US" sz="2400" dirty="0"/>
              <a:t>142 new MAT patients </a:t>
            </a:r>
          </a:p>
          <a:p>
            <a:pPr lvl="1">
              <a:buFont typeface="Wingdings" panose="05000000000000000000" pitchFamily="2" charset="2"/>
              <a:buChar char="§"/>
              <a:defRPr/>
            </a:pPr>
            <a:r>
              <a:rPr lang="en-US" sz="2400" dirty="0"/>
              <a:t>70% of mothers whose babies treated for NOWS were Hep C positive, but most didn’t know what to do or what follow-up was needed for her and her baby</a:t>
            </a:r>
          </a:p>
          <a:p>
            <a:pPr marL="457200" lvl="1" indent="0">
              <a:buFontTx/>
              <a:buNone/>
              <a:defRPr/>
            </a:pPr>
            <a:endParaRPr lang="en-US" sz="1400" dirty="0"/>
          </a:p>
          <a:p>
            <a:pPr lvl="1">
              <a:buFont typeface="Wingdings" panose="05000000000000000000" pitchFamily="2" charset="2"/>
              <a:buChar char="§"/>
              <a:defRPr/>
            </a:pPr>
            <a:endParaRPr lang="en-US" sz="700" dirty="0"/>
          </a:p>
          <a:p>
            <a:pPr>
              <a:buFont typeface="Wingdings" panose="05000000000000000000" pitchFamily="2" charset="2"/>
              <a:buChar char="§"/>
              <a:defRPr/>
            </a:pPr>
            <a:r>
              <a:rPr lang="en-US" sz="2400" dirty="0"/>
              <a:t>Parenting Outcomes – of the 153 moms who delivered - 74% of babies were discharged home to mom and additional 17% to mom w/supervision.   Continued parenting:</a:t>
            </a:r>
          </a:p>
          <a:p>
            <a:pPr lvl="2">
              <a:lnSpc>
                <a:spcPct val="120000"/>
              </a:lnSpc>
              <a:buFont typeface="Wingdings" panose="05000000000000000000" pitchFamily="2" charset="2"/>
              <a:buChar char="§"/>
              <a:defRPr/>
            </a:pPr>
            <a:r>
              <a:rPr lang="en-US" dirty="0"/>
              <a:t>1 month	89%</a:t>
            </a:r>
          </a:p>
          <a:p>
            <a:pPr lvl="2">
              <a:lnSpc>
                <a:spcPct val="120000"/>
              </a:lnSpc>
              <a:buFont typeface="Wingdings" panose="05000000000000000000" pitchFamily="2" charset="2"/>
              <a:buChar char="§"/>
              <a:defRPr/>
            </a:pPr>
            <a:r>
              <a:rPr lang="en-US" dirty="0"/>
              <a:t>12 months	87%</a:t>
            </a:r>
          </a:p>
          <a:p>
            <a:pPr marL="285750" indent="-285750">
              <a:buFont typeface="Arial" panose="020B0604020202020204" pitchFamily="34" charset="0"/>
              <a:buChar char="•"/>
              <a:defRPr/>
            </a:pPr>
            <a:endParaRPr lang="en-US" sz="1800" dirty="0"/>
          </a:p>
          <a:p>
            <a:pPr>
              <a:buFont typeface="Arial" panose="020B0604020202020204" pitchFamily="34" charset="0"/>
              <a:buChar char="•"/>
              <a:defRPr/>
            </a:pPr>
            <a:endParaRPr lang="en-US" sz="1800" dirty="0"/>
          </a:p>
          <a:p>
            <a:pPr>
              <a:buFont typeface="Arial" panose="020B0604020202020204" pitchFamily="34" charset="0"/>
              <a:buChar char="•"/>
              <a:defRPr/>
            </a:pPr>
            <a:endParaRPr 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8DD0D29-134E-4EC1-BC4A-03330ED33826}"/>
              </a:ext>
            </a:extLst>
          </p:cNvPr>
          <p:cNvSpPr>
            <a:spLocks noGrp="1" noChangeArrowheads="1"/>
          </p:cNvSpPr>
          <p:nvPr>
            <p:ph type="title"/>
          </p:nvPr>
        </p:nvSpPr>
        <p:spPr>
          <a:xfrm>
            <a:off x="0" y="838200"/>
            <a:ext cx="9144000" cy="579438"/>
          </a:xfrm>
        </p:spPr>
        <p:txBody>
          <a:bodyPr/>
          <a:lstStyle/>
          <a:p>
            <a:r>
              <a:rPr lang="en-US" altLang="en-US" dirty="0"/>
              <a:t>NOWS Community Nurse</a:t>
            </a:r>
          </a:p>
        </p:txBody>
      </p:sp>
      <p:sp>
        <p:nvSpPr>
          <p:cNvPr id="39939" name="Content Placeholder 2">
            <a:extLst>
              <a:ext uri="{FF2B5EF4-FFF2-40B4-BE49-F238E27FC236}">
                <a16:creationId xmlns:a16="http://schemas.microsoft.com/office/drawing/2014/main" id="{B9BDB39F-8666-4E15-8B21-74833BAB1114}"/>
              </a:ext>
            </a:extLst>
          </p:cNvPr>
          <p:cNvSpPr>
            <a:spLocks noGrp="1" noChangeArrowheads="1"/>
          </p:cNvSpPr>
          <p:nvPr>
            <p:ph idx="1"/>
          </p:nvPr>
        </p:nvSpPr>
        <p:spPr>
          <a:xfrm>
            <a:off x="457200" y="1524000"/>
            <a:ext cx="8229600" cy="5029200"/>
          </a:xfrm>
        </p:spPr>
        <p:txBody>
          <a:bodyPr/>
          <a:lstStyle/>
          <a:p>
            <a:pPr marL="0" indent="0">
              <a:buSzPts val="1000"/>
              <a:buFontTx/>
              <a:buNone/>
              <a:tabLst>
                <a:tab pos="457200" algn="l"/>
              </a:tabLst>
              <a:defRPr/>
            </a:pPr>
            <a:r>
              <a:rPr lang="en-US" sz="2000" dirty="0">
                <a:ea typeface="Calibri" panose="020F0502020204030204" pitchFamily="34" charset="0"/>
                <a:cs typeface="Calibri" panose="020F0502020204030204" pitchFamily="34" charset="0"/>
              </a:rPr>
              <a:t>Nursing background in Neonatal Intensive Care Unit (NICU) where I took care of many NOWS/NAS infants in the hospital. The role as NOWS Community Nurse Educator, gives me the opportunity to prepare women for their hospital stay.  Experience has shown that reducing stress and anxiety about the hospital stay can make women with SUD more successful in maintaining sobriety and a healthy pregnancy.</a:t>
            </a:r>
          </a:p>
          <a:p>
            <a:pPr marL="0" indent="0">
              <a:buSzPts val="1000"/>
              <a:buFontTx/>
              <a:buNone/>
              <a:tabLst>
                <a:tab pos="457200" algn="l"/>
              </a:tabLst>
              <a:defRPr/>
            </a:pPr>
            <a:endParaRPr lang="en-US" sz="600" dirty="0">
              <a:ea typeface="Calibri" panose="020F0502020204030204" pitchFamily="34" charset="0"/>
            </a:endParaRPr>
          </a:p>
          <a:p>
            <a:pPr>
              <a:buSzPts val="1000"/>
              <a:buFont typeface="Wingdings" panose="05000000000000000000" pitchFamily="2" charset="2"/>
              <a:buChar char="§"/>
              <a:tabLst>
                <a:tab pos="457200" algn="l"/>
              </a:tabLst>
              <a:defRPr/>
            </a:pPr>
            <a:r>
              <a:rPr lang="en-US" sz="2000" dirty="0">
                <a:ea typeface="Calibri" panose="020F0502020204030204" pitchFamily="34" charset="0"/>
              </a:rPr>
              <a:t>Signs and symptoms of opiate withdrawal in newborns</a:t>
            </a:r>
          </a:p>
          <a:p>
            <a:pPr>
              <a:buSzPts val="1000"/>
              <a:buFont typeface="Wingdings" panose="05000000000000000000" pitchFamily="2" charset="2"/>
              <a:buChar char="§"/>
              <a:tabLst>
                <a:tab pos="457200" algn="l"/>
              </a:tabLst>
              <a:defRPr/>
            </a:pPr>
            <a:r>
              <a:rPr lang="en-US" sz="2000" dirty="0">
                <a:ea typeface="Calibri" panose="020F0502020204030204" pitchFamily="34" charset="0"/>
              </a:rPr>
              <a:t>Eat, Sleep, Console model of care or the Finnegan Scoring Tool (delivery hospital dependent)</a:t>
            </a:r>
          </a:p>
          <a:p>
            <a:pPr>
              <a:buSzPts val="1000"/>
              <a:buFont typeface="Wingdings" panose="05000000000000000000" pitchFamily="2" charset="2"/>
              <a:buChar char="§"/>
              <a:tabLst>
                <a:tab pos="457200" algn="l"/>
              </a:tabLst>
              <a:defRPr/>
            </a:pPr>
            <a:r>
              <a:rPr lang="en-US" sz="2000" dirty="0">
                <a:ea typeface="Calibri" panose="020F0502020204030204" pitchFamily="34" charset="0"/>
              </a:rPr>
              <a:t>Dispel common myths about breastfeeding while on MAT &amp; expedite lactation services post-delivery</a:t>
            </a:r>
          </a:p>
          <a:p>
            <a:pPr>
              <a:buSzPts val="1000"/>
              <a:buFont typeface="Wingdings" panose="05000000000000000000" pitchFamily="2" charset="2"/>
              <a:buChar char="§"/>
              <a:tabLst>
                <a:tab pos="457200" algn="l"/>
              </a:tabLst>
              <a:defRPr/>
            </a:pPr>
            <a:r>
              <a:rPr lang="en-US" sz="2000" dirty="0">
                <a:ea typeface="Calibri" panose="020F0502020204030204" pitchFamily="34" charset="0"/>
              </a:rPr>
              <a:t>The hospital social workers role and possibility of DCBS involvement</a:t>
            </a:r>
          </a:p>
          <a:p>
            <a:pPr>
              <a:defRPr/>
            </a:pPr>
            <a:endParaRPr lang="en-US"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5586B09-1B16-483E-8C54-D0C4F9A57ED6}"/>
              </a:ext>
            </a:extLst>
          </p:cNvPr>
          <p:cNvSpPr>
            <a:spLocks noGrp="1" noChangeArrowheads="1"/>
          </p:cNvSpPr>
          <p:nvPr>
            <p:ph type="title"/>
          </p:nvPr>
        </p:nvSpPr>
        <p:spPr>
          <a:xfrm>
            <a:off x="0" y="838200"/>
            <a:ext cx="9144000" cy="579438"/>
          </a:xfrm>
        </p:spPr>
        <p:txBody>
          <a:bodyPr/>
          <a:lstStyle/>
          <a:p>
            <a:r>
              <a:rPr lang="en-US" altLang="en-US" dirty="0"/>
              <a:t>NOWS Community Nurse</a:t>
            </a:r>
          </a:p>
        </p:txBody>
      </p:sp>
      <p:sp>
        <p:nvSpPr>
          <p:cNvPr id="68611" name="Content Placeholder 1">
            <a:extLst>
              <a:ext uri="{FF2B5EF4-FFF2-40B4-BE49-F238E27FC236}">
                <a16:creationId xmlns:a16="http://schemas.microsoft.com/office/drawing/2014/main" id="{45F20580-D0EC-4F76-9CB9-C87DB40C9EA2}"/>
              </a:ext>
            </a:extLst>
          </p:cNvPr>
          <p:cNvSpPr>
            <a:spLocks noGrp="1" noChangeArrowheads="1"/>
          </p:cNvSpPr>
          <p:nvPr>
            <p:ph idx="1"/>
          </p:nvPr>
        </p:nvSpPr>
        <p:spPr/>
        <p:txBody>
          <a:bodyPr/>
          <a:lstStyle/>
          <a:p>
            <a:pPr>
              <a:spcAft>
                <a:spcPts val="600"/>
              </a:spcAft>
              <a:buSzPts val="1000"/>
              <a:buFont typeface="Wingdings" panose="05000000000000000000" pitchFamily="2" charset="2"/>
              <a:buChar char="§"/>
              <a:tabLst>
                <a:tab pos="457200" algn="l"/>
              </a:tabLst>
            </a:pPr>
            <a:r>
              <a:rPr lang="en-US" altLang="en-US" sz="2400" dirty="0">
                <a:cs typeface="Calibri" panose="020F0502020204030204" pitchFamily="34" charset="0"/>
              </a:rPr>
              <a:t>What it looks like if the baby goes to the NICU</a:t>
            </a:r>
          </a:p>
          <a:p>
            <a:pPr>
              <a:spcAft>
                <a:spcPts val="600"/>
              </a:spcAft>
              <a:buSzPts val="1000"/>
              <a:buFont typeface="Wingdings" panose="05000000000000000000" pitchFamily="2" charset="2"/>
              <a:buChar char="§"/>
              <a:tabLst>
                <a:tab pos="457200" algn="l"/>
              </a:tabLst>
            </a:pPr>
            <a:r>
              <a:rPr lang="en-US" altLang="en-US" sz="2400" dirty="0">
                <a:cs typeface="Calibri" panose="020F0502020204030204" pitchFamily="34" charset="0"/>
              </a:rPr>
              <a:t>What to do if there is delayed onset of NOWS symptoms</a:t>
            </a:r>
          </a:p>
          <a:p>
            <a:pPr>
              <a:spcAft>
                <a:spcPts val="600"/>
              </a:spcAft>
              <a:buSzPts val="1000"/>
              <a:buFont typeface="Wingdings" panose="05000000000000000000" pitchFamily="2" charset="2"/>
              <a:buChar char="§"/>
              <a:tabLst>
                <a:tab pos="457200" algn="l"/>
              </a:tabLst>
            </a:pPr>
            <a:r>
              <a:rPr lang="en-US" altLang="en-US" sz="2400" dirty="0">
                <a:cs typeface="Calibri" panose="020F0502020204030204" pitchFamily="34" charset="0"/>
              </a:rPr>
              <a:t>Cincinnati Children’s Opiate Exposed Follow-up clinic</a:t>
            </a:r>
          </a:p>
          <a:p>
            <a:pPr>
              <a:spcAft>
                <a:spcPts val="600"/>
              </a:spcAft>
              <a:buSzPts val="1000"/>
              <a:buFont typeface="Wingdings" panose="05000000000000000000" pitchFamily="2" charset="2"/>
              <a:buChar char="§"/>
              <a:tabLst>
                <a:tab pos="457200" algn="l"/>
              </a:tabLst>
            </a:pPr>
            <a:r>
              <a:rPr lang="en-US" altLang="en-US" sz="2400" dirty="0">
                <a:cs typeface="Calibri" panose="020F0502020204030204" pitchFamily="34" charset="0"/>
              </a:rPr>
              <a:t>Cincinnati Children’s Research Studies</a:t>
            </a:r>
          </a:p>
          <a:p>
            <a:pPr>
              <a:spcAft>
                <a:spcPts val="600"/>
              </a:spcAft>
              <a:buSzPts val="1000"/>
              <a:buFont typeface="Wingdings" panose="05000000000000000000" pitchFamily="2" charset="2"/>
              <a:buChar char="§"/>
              <a:tabLst>
                <a:tab pos="457200" algn="l"/>
              </a:tabLst>
            </a:pPr>
            <a:r>
              <a:rPr lang="en-US" altLang="en-US" sz="2400" dirty="0">
                <a:cs typeface="Calibri" panose="020F0502020204030204" pitchFamily="34" charset="0"/>
              </a:rPr>
              <a:t>Advocate for them while in the hospital</a:t>
            </a:r>
          </a:p>
          <a:p>
            <a:pPr>
              <a:spcAft>
                <a:spcPts val="600"/>
              </a:spcAft>
              <a:buSzPts val="1000"/>
              <a:buFont typeface="Wingdings" panose="05000000000000000000" pitchFamily="2" charset="2"/>
              <a:buChar char="§"/>
              <a:tabLst>
                <a:tab pos="457200" algn="l"/>
              </a:tabLst>
            </a:pPr>
            <a:r>
              <a:rPr lang="en-US" altLang="en-US" sz="2400" dirty="0">
                <a:cs typeface="Calibri" panose="020F0502020204030204" pitchFamily="34" charset="0"/>
              </a:rPr>
              <a:t>Address questions or concerns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4707E2-994B-48B5-BECF-FD9547967D37}"/>
              </a:ext>
            </a:extLst>
          </p:cNvPr>
          <p:cNvSpPr>
            <a:spLocks noGrp="1" noChangeArrowheads="1"/>
          </p:cNvSpPr>
          <p:nvPr>
            <p:ph type="ctrTitle"/>
          </p:nvPr>
        </p:nvSpPr>
        <p:spPr>
          <a:xfrm>
            <a:off x="0" y="1377950"/>
            <a:ext cx="9144000" cy="1470025"/>
          </a:xfrm>
        </p:spPr>
        <p:txBody>
          <a:bodyPr/>
          <a:lstStyle/>
          <a:p>
            <a:r>
              <a:rPr lang="en-US" altLang="en-US" sz="7400" b="1" dirty="0"/>
              <a:t>Q&amp;A</a:t>
            </a:r>
          </a:p>
        </p:txBody>
      </p:sp>
      <p:sp>
        <p:nvSpPr>
          <p:cNvPr id="70659" name="Subtitle 2">
            <a:extLst>
              <a:ext uri="{FF2B5EF4-FFF2-40B4-BE49-F238E27FC236}">
                <a16:creationId xmlns:a16="http://schemas.microsoft.com/office/drawing/2014/main" id="{A5C06DE0-FD4B-468C-AAAB-E9FED8D51C84}"/>
              </a:ext>
            </a:extLst>
          </p:cNvPr>
          <p:cNvSpPr>
            <a:spLocks noGrp="1" noChangeArrowheads="1"/>
          </p:cNvSpPr>
          <p:nvPr>
            <p:ph type="subTitle" idx="1"/>
          </p:nvPr>
        </p:nvSpPr>
        <p:spPr>
          <a:xfrm>
            <a:off x="0" y="3200400"/>
            <a:ext cx="9144000" cy="1752600"/>
          </a:xfrm>
        </p:spPr>
        <p:txBody>
          <a:bodyPr/>
          <a:lstStyle/>
          <a:p>
            <a:r>
              <a:rPr lang="en-US" altLang="en-US" dirty="0"/>
              <a:t>Please unmute to ask a question OR type your question in the chat box.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9B3D74-C85D-4897-BBA9-B0D8689081A6}"/>
              </a:ext>
            </a:extLst>
          </p:cNvPr>
          <p:cNvSpPr>
            <a:spLocks noGrp="1" noChangeArrowheads="1"/>
          </p:cNvSpPr>
          <p:nvPr>
            <p:ph type="ctrTitle"/>
          </p:nvPr>
        </p:nvSpPr>
        <p:spPr>
          <a:xfrm>
            <a:off x="685800" y="612775"/>
            <a:ext cx="7772400" cy="1470025"/>
          </a:xfrm>
        </p:spPr>
        <p:txBody>
          <a:bodyPr/>
          <a:lstStyle/>
          <a:p>
            <a:r>
              <a:rPr lang="en-US" altLang="en-US" sz="4200" b="1" dirty="0">
                <a:solidFill>
                  <a:srgbClr val="C00000"/>
                </a:solidFill>
              </a:rPr>
              <a:t>Thank you for joining us!</a:t>
            </a:r>
          </a:p>
        </p:txBody>
      </p:sp>
      <p:sp>
        <p:nvSpPr>
          <p:cNvPr id="71683" name="Subtitle 2">
            <a:extLst>
              <a:ext uri="{FF2B5EF4-FFF2-40B4-BE49-F238E27FC236}">
                <a16:creationId xmlns:a16="http://schemas.microsoft.com/office/drawing/2014/main" id="{5D8ACF7E-3F80-458A-A495-840D4E5154AB}"/>
              </a:ext>
            </a:extLst>
          </p:cNvPr>
          <p:cNvSpPr>
            <a:spLocks noGrp="1" noChangeArrowheads="1"/>
          </p:cNvSpPr>
          <p:nvPr>
            <p:ph type="subTitle" idx="1"/>
          </p:nvPr>
        </p:nvSpPr>
        <p:spPr>
          <a:xfrm>
            <a:off x="533400" y="2146300"/>
            <a:ext cx="8153400" cy="3478213"/>
          </a:xfrm>
        </p:spPr>
        <p:txBody>
          <a:bodyPr/>
          <a:lstStyle/>
          <a:p>
            <a:r>
              <a:rPr lang="en-US" altLang="en-US" sz="3000" dirty="0"/>
              <a:t>Please take a few moments to complete </a:t>
            </a:r>
          </a:p>
          <a:p>
            <a:r>
              <a:rPr lang="en-US" altLang="en-US" sz="3000" dirty="0"/>
              <a:t>the survey form. The survey link is provided </a:t>
            </a:r>
          </a:p>
          <a:p>
            <a:r>
              <a:rPr lang="en-US" altLang="en-US" sz="3000" dirty="0"/>
              <a:t>in the chat box.  </a:t>
            </a:r>
          </a:p>
          <a:p>
            <a:endParaRPr lang="en-US" altLang="en-US" sz="3000" dirty="0"/>
          </a:p>
          <a:p>
            <a:r>
              <a:rPr lang="en-US" altLang="en-US" sz="3000" dirty="0"/>
              <a:t>The form is </a:t>
            </a:r>
            <a:r>
              <a:rPr lang="en-US" altLang="en-US" sz="3000" b="1" dirty="0"/>
              <a:t>required</a:t>
            </a:r>
            <a:r>
              <a:rPr lang="en-US" altLang="en-US" sz="3000" dirty="0"/>
              <a:t> to complete if requesting CE credit for Social Work or Counseling.</a:t>
            </a:r>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D9A16515-F43E-4670-8B3C-6668D4BF8812}"/>
              </a:ext>
            </a:extLst>
          </p:cNvPr>
          <p:cNvSpPr>
            <a:spLocks noGrp="1" noChangeArrowheads="1"/>
          </p:cNvSpPr>
          <p:nvPr>
            <p:ph type="title"/>
          </p:nvPr>
        </p:nvSpPr>
        <p:spPr>
          <a:xfrm>
            <a:off x="228600" y="814388"/>
            <a:ext cx="7543800" cy="685800"/>
          </a:xfrm>
        </p:spPr>
        <p:txBody>
          <a:bodyPr/>
          <a:lstStyle/>
          <a:p>
            <a:pPr algn="l"/>
            <a:r>
              <a:rPr lang="en-US" altLang="en-US" dirty="0"/>
              <a:t>The COM CAR Summer Speaker Series</a:t>
            </a:r>
          </a:p>
        </p:txBody>
      </p:sp>
      <p:sp>
        <p:nvSpPr>
          <p:cNvPr id="14339" name="Slide Number Placeholder 3">
            <a:extLst>
              <a:ext uri="{FF2B5EF4-FFF2-40B4-BE49-F238E27FC236}">
                <a16:creationId xmlns:a16="http://schemas.microsoft.com/office/drawing/2014/main" id="{D26EECDF-4F8A-4770-9912-9A2BDA2DBEB0}"/>
              </a:ext>
            </a:extLst>
          </p:cNvPr>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1952DAE9-4754-439F-8AE3-9003141A9C6A}" type="slidenum">
              <a:rPr lang="en-US" altLang="en-US" sz="1400"/>
              <a:pPr algn="r" eaLnBrk="1" hangingPunct="1">
                <a:spcBef>
                  <a:spcPct val="0"/>
                </a:spcBef>
                <a:buFontTx/>
                <a:buNone/>
              </a:pPr>
              <a:t>4</a:t>
            </a:fld>
            <a:endParaRPr lang="en-US" altLang="en-US" sz="1400" dirty="0">
              <a:solidFill>
                <a:srgbClr val="000000"/>
              </a:solidFill>
            </a:endParaRPr>
          </a:p>
        </p:txBody>
      </p:sp>
      <p:sp>
        <p:nvSpPr>
          <p:cNvPr id="14340" name="TextBox 7">
            <a:extLst>
              <a:ext uri="{FF2B5EF4-FFF2-40B4-BE49-F238E27FC236}">
                <a16:creationId xmlns:a16="http://schemas.microsoft.com/office/drawing/2014/main" id="{6E25D824-3E7A-4DE6-8F0D-9F9B554E41A9}"/>
              </a:ext>
            </a:extLst>
          </p:cNvPr>
          <p:cNvSpPr txBox="1">
            <a:spLocks noChangeArrowheads="1"/>
          </p:cNvSpPr>
          <p:nvPr/>
        </p:nvSpPr>
        <p:spPr bwMode="auto">
          <a:xfrm>
            <a:off x="381000" y="1611313"/>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Special thank you for operational assistance from:</a:t>
            </a:r>
          </a:p>
          <a:p>
            <a:pPr lvl="2">
              <a:buFontTx/>
              <a:buNone/>
            </a:pPr>
            <a:endParaRPr lang="en-US" altLang="en-US" sz="1800" dirty="0"/>
          </a:p>
        </p:txBody>
      </p:sp>
      <p:sp>
        <p:nvSpPr>
          <p:cNvPr id="14341" name="TextBox 7">
            <a:extLst>
              <a:ext uri="{FF2B5EF4-FFF2-40B4-BE49-F238E27FC236}">
                <a16:creationId xmlns:a16="http://schemas.microsoft.com/office/drawing/2014/main" id="{4EDA8BFF-E46E-4119-80FB-AE3B11042A51}"/>
              </a:ext>
            </a:extLst>
          </p:cNvPr>
          <p:cNvSpPr txBox="1">
            <a:spLocks noChangeArrowheads="1"/>
          </p:cNvSpPr>
          <p:nvPr/>
        </p:nvSpPr>
        <p:spPr bwMode="auto">
          <a:xfrm>
            <a:off x="381000" y="2346325"/>
            <a:ext cx="4303713"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Jermaine Fields – UC IT User Interface and User Experience Developer </a:t>
            </a:r>
          </a:p>
          <a:p>
            <a:pPr>
              <a:spcBef>
                <a:spcPct val="0"/>
              </a:spcBef>
            </a:pPr>
            <a:endParaRPr lang="en-US" altLang="en-US" sz="1100" dirty="0"/>
          </a:p>
          <a:p>
            <a:pPr>
              <a:spcBef>
                <a:spcPct val="0"/>
              </a:spcBef>
            </a:pPr>
            <a:r>
              <a:rPr lang="en-US" altLang="en-US" sz="2400" dirty="0"/>
              <a:t>Suki Jeffrey - Art Director, UC Academic Health Center Public Relations</a:t>
            </a:r>
          </a:p>
          <a:p>
            <a:pPr>
              <a:spcBef>
                <a:spcPct val="0"/>
              </a:spcBef>
            </a:pPr>
            <a:endParaRPr lang="en-US" altLang="en-US" sz="1100" dirty="0"/>
          </a:p>
          <a:p>
            <a:pPr>
              <a:spcBef>
                <a:spcPct val="0"/>
              </a:spcBef>
            </a:pPr>
            <a:r>
              <a:rPr lang="en-US" altLang="en-US" sz="2400" dirty="0"/>
              <a:t>Todd Schutter - Multi-Media Coordinator, UC Information Technology</a:t>
            </a:r>
          </a:p>
        </p:txBody>
      </p:sp>
      <p:pic>
        <p:nvPicPr>
          <p:cNvPr id="14342" name="Picture 11" descr="photo of JermaineFields">
            <a:extLst>
              <a:ext uri="{FF2B5EF4-FFF2-40B4-BE49-F238E27FC236}">
                <a16:creationId xmlns:a16="http://schemas.microsoft.com/office/drawing/2014/main" id="{7268E0C0-03F4-44D0-B509-4012387DE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84" t="6667" r="27081" b="38335"/>
          <a:stretch>
            <a:fillRect/>
          </a:stretch>
        </p:blipFill>
        <p:spPr bwMode="auto">
          <a:xfrm>
            <a:off x="4860925" y="3032125"/>
            <a:ext cx="1333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2" descr="Suki Jeffrey">
            <a:extLst>
              <a:ext uri="{FF2B5EF4-FFF2-40B4-BE49-F238E27FC236}">
                <a16:creationId xmlns:a16="http://schemas.microsoft.com/office/drawing/2014/main" id="{9459DA22-2EC7-4301-BFB4-C4214958F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60" t="5405" r="5511" b="4326"/>
          <a:stretch>
            <a:fillRect/>
          </a:stretch>
        </p:blipFill>
        <p:spPr bwMode="auto">
          <a:xfrm>
            <a:off x="6400800" y="3041650"/>
            <a:ext cx="12192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photo of Todd Schutter">
            <a:extLst>
              <a:ext uri="{FF2B5EF4-FFF2-40B4-BE49-F238E27FC236}">
                <a16:creationId xmlns:a16="http://schemas.microsoft.com/office/drawing/2014/main" id="{58A4C0B9-E325-4554-AF74-A6BC0420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250" t="9357" r="6250" b="18126"/>
          <a:stretch>
            <a:fillRect/>
          </a:stretch>
        </p:blipFill>
        <p:spPr bwMode="auto">
          <a:xfrm>
            <a:off x="7772400" y="3055938"/>
            <a:ext cx="12477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a:extLst>
              <a:ext uri="{FF2B5EF4-FFF2-40B4-BE49-F238E27FC236}">
                <a16:creationId xmlns:a16="http://schemas.microsoft.com/office/drawing/2014/main" id="{7222ED4A-19F3-4B25-8E35-AE66B30F1EAD}"/>
              </a:ext>
            </a:extLst>
          </p:cNvPr>
          <p:cNvSpPr>
            <a:spLocks noGrp="1" noChangeArrowheads="1"/>
          </p:cNvSpPr>
          <p:nvPr>
            <p:ph type="title"/>
          </p:nvPr>
        </p:nvSpPr>
        <p:spPr>
          <a:xfrm>
            <a:off x="-76200" y="641350"/>
            <a:ext cx="9296400" cy="1844675"/>
          </a:xfrm>
        </p:spPr>
        <p:txBody>
          <a:bodyPr/>
          <a:lstStyle/>
          <a:p>
            <a:r>
              <a:rPr lang="en-US" altLang="en-US" sz="2900" dirty="0"/>
              <a:t>“QRT+”: Role of Academic and Community Partnership in Evolution of Outreach Intervention to Engage Individuals in Treatment for Opioid Use Disorder</a:t>
            </a:r>
          </a:p>
        </p:txBody>
      </p:sp>
      <p:sp>
        <p:nvSpPr>
          <p:cNvPr id="72707" name="TextBox 7">
            <a:extLst>
              <a:ext uri="{FF2B5EF4-FFF2-40B4-BE49-F238E27FC236}">
                <a16:creationId xmlns:a16="http://schemas.microsoft.com/office/drawing/2014/main" id="{D97E5530-519B-4DD7-99CF-4DD9895682E0}"/>
              </a:ext>
            </a:extLst>
          </p:cNvPr>
          <p:cNvSpPr txBox="1">
            <a:spLocks noChangeArrowheads="1"/>
          </p:cNvSpPr>
          <p:nvPr/>
        </p:nvSpPr>
        <p:spPr bwMode="auto">
          <a:xfrm>
            <a:off x="136525" y="2449513"/>
            <a:ext cx="8686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200" dirty="0"/>
              <a:t>Wednesday, August 11, 2021: 12:00 – 1:00 PM</a:t>
            </a:r>
          </a:p>
          <a:p>
            <a:pPr>
              <a:spcBef>
                <a:spcPct val="0"/>
              </a:spcBef>
            </a:pPr>
            <a:r>
              <a:rPr lang="en-US" altLang="en-US" sz="2200" dirty="0"/>
              <a:t>Michael Lyons, MD &amp; Col. Thomas W. Synan, Jr., Chief of Police</a:t>
            </a:r>
          </a:p>
        </p:txBody>
      </p:sp>
      <p:sp>
        <p:nvSpPr>
          <p:cNvPr id="11" name="TextBox 7">
            <a:extLst>
              <a:ext uri="{FF2B5EF4-FFF2-40B4-BE49-F238E27FC236}">
                <a16:creationId xmlns:a16="http://schemas.microsoft.com/office/drawing/2014/main" id="{10AE76B0-C5D9-492E-AF64-37CBE9731321}"/>
              </a:ext>
            </a:extLst>
          </p:cNvPr>
          <p:cNvSpPr txBox="1">
            <a:spLocks noChangeArrowheads="1"/>
          </p:cNvSpPr>
          <p:nvPr/>
        </p:nvSpPr>
        <p:spPr bwMode="auto">
          <a:xfrm>
            <a:off x="228600" y="6119813"/>
            <a:ext cx="8686800" cy="738187"/>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spcBef>
                <a:spcPct val="0"/>
              </a:spcBef>
              <a:buFontTx/>
              <a:buNone/>
              <a:defRPr/>
            </a:pPr>
            <a:r>
              <a:rPr lang="en-US" altLang="en-US" sz="2400" dirty="0">
                <a:solidFill>
                  <a:srgbClr val="C00000"/>
                </a:solidFill>
                <a:ea typeface="ＭＳ Ｐゴシック" panose="020B0600070205080204" pitchFamily="34" charset="-128"/>
                <a:hlinkClick r:id="rId3"/>
              </a:rPr>
              <a:t>Registration website:  </a:t>
            </a:r>
            <a:r>
              <a:rPr lang="en-US" altLang="en-US" sz="1800" dirty="0">
                <a:solidFill>
                  <a:srgbClr val="C00000"/>
                </a:solidFill>
                <a:ea typeface="ＭＳ Ｐゴシック" panose="020B0600070205080204" pitchFamily="34" charset="-128"/>
                <a:hlinkClick r:id="rId3"/>
              </a:rPr>
              <a:t>https://med.uc.edu/institutes/CAR/speaker-series</a:t>
            </a:r>
            <a:endParaRPr lang="en-US" altLang="en-US" sz="1800" dirty="0">
              <a:solidFill>
                <a:srgbClr val="C00000"/>
              </a:solidFill>
              <a:ea typeface="ＭＳ Ｐゴシック" panose="020B0600070205080204" pitchFamily="34" charset="-128"/>
            </a:endParaRPr>
          </a:p>
          <a:p>
            <a:pPr>
              <a:spcBef>
                <a:spcPct val="0"/>
              </a:spcBef>
              <a:defRPr/>
            </a:pPr>
            <a:endParaRPr lang="en-US" altLang="en-US" sz="1800" dirty="0">
              <a:solidFill>
                <a:srgbClr val="C00000"/>
              </a:solidFill>
              <a:ea typeface="ＭＳ Ｐゴシック" panose="020B0600070205080204" pitchFamily="34" charset="-128"/>
            </a:endParaRPr>
          </a:p>
        </p:txBody>
      </p:sp>
      <p:pic>
        <p:nvPicPr>
          <p:cNvPr id="72709" name="Picture 2" descr="A person in a uniform&#10;&#10;Description automatically generated with low confidence">
            <a:extLst>
              <a:ext uri="{FF2B5EF4-FFF2-40B4-BE49-F238E27FC236}">
                <a16:creationId xmlns:a16="http://schemas.microsoft.com/office/drawing/2014/main" id="{9CAA594C-CAEC-4C99-9C9F-8CC38E7FD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27413"/>
            <a:ext cx="201612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4" descr="A person wearing glasses&#10;&#10;Description automatically generated with low confidence">
            <a:extLst>
              <a:ext uri="{FF2B5EF4-FFF2-40B4-BE49-F238E27FC236}">
                <a16:creationId xmlns:a16="http://schemas.microsoft.com/office/drawing/2014/main" id="{00AD3EC0-063E-4B90-A630-23995EFFA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429000"/>
            <a:ext cx="180975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248AA6CA-AB9D-4D9F-A0E6-D728103DAA5A}"/>
              </a:ext>
            </a:extLst>
          </p:cNvPr>
          <p:cNvSpPr>
            <a:spLocks noGrp="1" noChangeArrowheads="1"/>
          </p:cNvSpPr>
          <p:nvPr>
            <p:ph type="title"/>
          </p:nvPr>
        </p:nvSpPr>
        <p:spPr>
          <a:xfrm>
            <a:off x="0" y="677863"/>
            <a:ext cx="9144000" cy="1066800"/>
          </a:xfrm>
        </p:spPr>
        <p:txBody>
          <a:bodyPr/>
          <a:lstStyle/>
          <a:p>
            <a:r>
              <a:rPr lang="en-US" altLang="en-US" dirty="0"/>
              <a:t>Prenatal Opioids, Mothers, and Babies</a:t>
            </a:r>
          </a:p>
        </p:txBody>
      </p:sp>
      <p:sp>
        <p:nvSpPr>
          <p:cNvPr id="16387" name="TextBox 7">
            <a:extLst>
              <a:ext uri="{FF2B5EF4-FFF2-40B4-BE49-F238E27FC236}">
                <a16:creationId xmlns:a16="http://schemas.microsoft.com/office/drawing/2014/main" id="{81C22299-3FD6-41A1-AD23-2183DD82E8E5}"/>
              </a:ext>
            </a:extLst>
          </p:cNvPr>
          <p:cNvSpPr txBox="1">
            <a:spLocks noChangeArrowheads="1"/>
          </p:cNvSpPr>
          <p:nvPr/>
        </p:nvSpPr>
        <p:spPr bwMode="auto">
          <a:xfrm>
            <a:off x="98425" y="20447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400" dirty="0"/>
              <a:t>Stephanie Merhar, MD</a:t>
            </a:r>
          </a:p>
          <a:p>
            <a:pPr algn="ctr">
              <a:spcBef>
                <a:spcPct val="0"/>
              </a:spcBef>
              <a:buFontTx/>
              <a:buNone/>
            </a:pPr>
            <a:r>
              <a:rPr lang="en-US" altLang="en-US" sz="2400" dirty="0"/>
              <a:t>Cincinnati Children's Hospital Medical Center</a:t>
            </a:r>
          </a:p>
        </p:txBody>
      </p:sp>
      <p:sp>
        <p:nvSpPr>
          <p:cNvPr id="16388" name="Rectangle 1">
            <a:extLst>
              <a:ext uri="{FF2B5EF4-FFF2-40B4-BE49-F238E27FC236}">
                <a16:creationId xmlns:a16="http://schemas.microsoft.com/office/drawing/2014/main" id="{93FB2500-B726-4EB9-9052-9C98C5458F91}"/>
              </a:ext>
            </a:extLst>
          </p:cNvPr>
          <p:cNvSpPr>
            <a:spLocks noChangeArrowheads="1"/>
          </p:cNvSpPr>
          <p:nvPr/>
        </p:nvSpPr>
        <p:spPr bwMode="auto">
          <a:xfrm>
            <a:off x="1187450" y="3949700"/>
            <a:ext cx="3898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400" dirty="0"/>
              <a:t>Angie Scroggins, MSN, RN</a:t>
            </a:r>
          </a:p>
          <a:p>
            <a:pPr algn="ctr">
              <a:spcBef>
                <a:spcPct val="0"/>
              </a:spcBef>
              <a:buFontTx/>
              <a:buNone/>
            </a:pPr>
            <a:r>
              <a:rPr lang="en-US" altLang="en-US" sz="2400" dirty="0"/>
              <a:t>St. Elizabeth Healthcare</a:t>
            </a:r>
          </a:p>
        </p:txBody>
      </p:sp>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3341688" y="5448300"/>
            <a:ext cx="348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400" dirty="0"/>
              <a:t>Lucy Rolfes, BSN, RN</a:t>
            </a:r>
          </a:p>
          <a:p>
            <a:pPr algn="ctr">
              <a:spcBef>
                <a:spcPct val="0"/>
              </a:spcBef>
              <a:buFontTx/>
              <a:buNone/>
            </a:pPr>
            <a:r>
              <a:rPr lang="en-US" altLang="en-US" sz="2400" dirty="0"/>
              <a:t>St. Elizabeth Healthcare</a:t>
            </a:r>
          </a:p>
        </p:txBody>
      </p:sp>
      <p:pic>
        <p:nvPicPr>
          <p:cNvPr id="16390" name="Picture 1">
            <a:extLst>
              <a:ext uri="{FF2B5EF4-FFF2-40B4-BE49-F238E27FC236}">
                <a16:creationId xmlns:a16="http://schemas.microsoft.com/office/drawing/2014/main" id="{58FD5FB4-D98F-4F60-958D-1AA4E0AF4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1784350"/>
            <a:ext cx="14128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a:extLst>
              <a:ext uri="{FF2B5EF4-FFF2-40B4-BE49-F238E27FC236}">
                <a16:creationId xmlns:a16="http://schemas.microsoft.com/office/drawing/2014/main" id="{CAE5C135-2E1B-4AA9-9C6E-2F0518370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332163"/>
            <a:ext cx="1420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a:extLst>
              <a:ext uri="{FF2B5EF4-FFF2-40B4-BE49-F238E27FC236}">
                <a16:creationId xmlns:a16="http://schemas.microsoft.com/office/drawing/2014/main" id="{9A1CB017-AE7B-4519-8F45-DDBA29716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633"/>
          <a:stretch>
            <a:fillRect/>
          </a:stretch>
        </p:blipFill>
        <p:spPr bwMode="auto">
          <a:xfrm>
            <a:off x="6978650" y="4821238"/>
            <a:ext cx="1571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99D3BF54-40CB-436C-8A23-B4B483C4C113}"/>
              </a:ext>
            </a:extLst>
          </p:cNvPr>
          <p:cNvSpPr>
            <a:spLocks noGrp="1" noChangeArrowheads="1"/>
          </p:cNvSpPr>
          <p:nvPr>
            <p:ph idx="1"/>
          </p:nvPr>
        </p:nvSpPr>
        <p:spPr>
          <a:xfrm>
            <a:off x="2717800" y="1905000"/>
            <a:ext cx="6308725" cy="3622675"/>
          </a:xfrm>
        </p:spPr>
        <p:txBody>
          <a:bodyPr/>
          <a:lstStyle/>
          <a:p>
            <a:r>
              <a:rPr lang="en-US" altLang="en-US" sz="2400" dirty="0"/>
              <a:t>To discuss the effects of maternal opioid use on the infant and the mother-infant dyad. </a:t>
            </a:r>
          </a:p>
          <a:p>
            <a:r>
              <a:rPr lang="en-US" altLang="en-US" sz="2400" dirty="0"/>
              <a:t>To discuss ways which maternal treatment programs can help mothers parent their infants. </a:t>
            </a:r>
          </a:p>
          <a:p>
            <a:r>
              <a:rPr lang="en-US" altLang="en-US" sz="2400" dirty="0"/>
              <a:t>To discuss current research studies on women using opioids during pregnancy and their infants. </a:t>
            </a:r>
          </a:p>
        </p:txBody>
      </p:sp>
      <p:sp>
        <p:nvSpPr>
          <p:cNvPr id="6" name="Rectangle 2">
            <a:extLst>
              <a:ext uri="{FF2B5EF4-FFF2-40B4-BE49-F238E27FC236}">
                <a16:creationId xmlns:a16="http://schemas.microsoft.com/office/drawing/2014/main" id="{C77DE289-A417-46C7-9773-1920ED25D4C7}"/>
              </a:ext>
            </a:extLst>
          </p:cNvPr>
          <p:cNvSpPr txBox="1">
            <a:spLocks noChangeArrowheads="1"/>
          </p:cNvSpPr>
          <p:nvPr/>
        </p:nvSpPr>
        <p:spPr>
          <a:xfrm>
            <a:off x="0" y="609600"/>
            <a:ext cx="9144000" cy="1143000"/>
          </a:xfrm>
          <a:prstGeom prst="rect">
            <a:avLst/>
          </a:prstGeom>
        </p:spPr>
        <p:txBody>
          <a:bodyPr anchor="ctr"/>
          <a:lstStyle>
            <a:lvl1pPr algn="l" rtl="0" eaLnBrk="0" fontAlgn="base" hangingPunct="0">
              <a:lnSpc>
                <a:spcPct val="70000"/>
              </a:lnSpc>
              <a:spcBef>
                <a:spcPct val="0"/>
              </a:spcBef>
              <a:spcAft>
                <a:spcPct val="0"/>
              </a:spcAft>
              <a:defRPr sz="4800" b="1">
                <a:solidFill>
                  <a:schemeClr val="tx2"/>
                </a:solidFill>
                <a:latin typeface="+mj-lt"/>
                <a:ea typeface="ＭＳ Ｐゴシック" pitchFamily="-110" charset="-128"/>
                <a:cs typeface="ＭＳ Ｐゴシック" pitchFamily="-110" charset="-128"/>
              </a:defRPr>
            </a:lvl1pPr>
            <a:lvl2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2pPr>
            <a:lvl3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3pPr>
            <a:lvl4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4pPr>
            <a:lvl5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5pPr>
            <a:lvl6pPr marL="457200" algn="l" rtl="0" fontAlgn="base">
              <a:lnSpc>
                <a:spcPct val="70000"/>
              </a:lnSpc>
              <a:spcBef>
                <a:spcPct val="0"/>
              </a:spcBef>
              <a:spcAft>
                <a:spcPct val="0"/>
              </a:spcAft>
              <a:defRPr sz="4800" b="1">
                <a:solidFill>
                  <a:schemeClr val="tx2"/>
                </a:solidFill>
                <a:latin typeface="Garamond" pitchFamily="-110" charset="0"/>
              </a:defRPr>
            </a:lvl6pPr>
            <a:lvl7pPr marL="914400" algn="l" rtl="0" fontAlgn="base">
              <a:lnSpc>
                <a:spcPct val="70000"/>
              </a:lnSpc>
              <a:spcBef>
                <a:spcPct val="0"/>
              </a:spcBef>
              <a:spcAft>
                <a:spcPct val="0"/>
              </a:spcAft>
              <a:defRPr sz="4800" b="1">
                <a:solidFill>
                  <a:schemeClr val="tx2"/>
                </a:solidFill>
                <a:latin typeface="Garamond" pitchFamily="-110" charset="0"/>
              </a:defRPr>
            </a:lvl7pPr>
            <a:lvl8pPr marL="1371600" algn="l" rtl="0" fontAlgn="base">
              <a:lnSpc>
                <a:spcPct val="70000"/>
              </a:lnSpc>
              <a:spcBef>
                <a:spcPct val="0"/>
              </a:spcBef>
              <a:spcAft>
                <a:spcPct val="0"/>
              </a:spcAft>
              <a:defRPr sz="4800" b="1">
                <a:solidFill>
                  <a:schemeClr val="tx2"/>
                </a:solidFill>
                <a:latin typeface="Garamond" pitchFamily="-110" charset="0"/>
              </a:defRPr>
            </a:lvl8pPr>
            <a:lvl9pPr marL="1828800" algn="l" rtl="0" fontAlgn="base">
              <a:lnSpc>
                <a:spcPct val="70000"/>
              </a:lnSpc>
              <a:spcBef>
                <a:spcPct val="0"/>
              </a:spcBef>
              <a:spcAft>
                <a:spcPct val="0"/>
              </a:spcAft>
              <a:defRPr sz="4800" b="1">
                <a:solidFill>
                  <a:schemeClr val="tx2"/>
                </a:solidFill>
                <a:latin typeface="Garamond" pitchFamily="-110" charset="0"/>
              </a:defRPr>
            </a:lvl9pPr>
          </a:lstStyle>
          <a:p>
            <a:pPr algn="ctr" eaLnBrk="1" hangingPunct="1">
              <a:defRPr/>
            </a:pPr>
            <a:r>
              <a:rPr lang="en-US" altLang="en-US" sz="3200" b="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Learning objectives</a:t>
            </a:r>
          </a:p>
        </p:txBody>
      </p:sp>
      <p:pic>
        <p:nvPicPr>
          <p:cNvPr id="18436" name="Picture 1">
            <a:extLst>
              <a:ext uri="{FF2B5EF4-FFF2-40B4-BE49-F238E27FC236}">
                <a16:creationId xmlns:a16="http://schemas.microsoft.com/office/drawing/2014/main" id="{15660564-C04D-4643-B88A-E3BE5FD6E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752600"/>
            <a:ext cx="2554287"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7EA2F15-1A3C-42F4-AE56-A0AAA68AF7DE}"/>
              </a:ext>
            </a:extLst>
          </p:cNvPr>
          <p:cNvSpPr>
            <a:spLocks noGrp="1" noChangeArrowheads="1"/>
          </p:cNvSpPr>
          <p:nvPr>
            <p:ph type="title"/>
          </p:nvPr>
        </p:nvSpPr>
        <p:spPr/>
        <p:txBody>
          <a:bodyPr/>
          <a:lstStyle/>
          <a:p>
            <a:r>
              <a:rPr lang="en-US" altLang="en-US" dirty="0"/>
              <a:t>Definitions</a:t>
            </a:r>
          </a:p>
        </p:txBody>
      </p:sp>
      <p:sp>
        <p:nvSpPr>
          <p:cNvPr id="20483" name="Content Placeholder 2">
            <a:extLst>
              <a:ext uri="{FF2B5EF4-FFF2-40B4-BE49-F238E27FC236}">
                <a16:creationId xmlns:a16="http://schemas.microsoft.com/office/drawing/2014/main" id="{19D178BA-3FDA-4401-9E8D-8139961FE2B1}"/>
              </a:ext>
            </a:extLst>
          </p:cNvPr>
          <p:cNvSpPr>
            <a:spLocks noGrp="1" noChangeArrowheads="1"/>
          </p:cNvSpPr>
          <p:nvPr>
            <p:ph idx="1"/>
          </p:nvPr>
        </p:nvSpPr>
        <p:spPr/>
        <p:txBody>
          <a:bodyPr/>
          <a:lstStyle/>
          <a:p>
            <a:r>
              <a:rPr lang="en-US" altLang="en-US" sz="2400" dirty="0"/>
              <a:t>NAS = neonatal abstinence syndrome</a:t>
            </a:r>
          </a:p>
          <a:p>
            <a:pPr lvl="1"/>
            <a:r>
              <a:rPr lang="en-US" altLang="en-US" sz="2400" dirty="0"/>
              <a:t>Not specific to opioids</a:t>
            </a:r>
          </a:p>
          <a:p>
            <a:pPr lvl="1"/>
            <a:r>
              <a:rPr lang="en-US" altLang="en-US" sz="2400" dirty="0"/>
              <a:t>Can occur after in utero exposure to benzodiazepines, selective serotonin uptake inhibitors (SSRIs), and nicotine</a:t>
            </a:r>
          </a:p>
          <a:p>
            <a:pPr lvl="1"/>
            <a:endParaRPr lang="en-US" altLang="en-US" sz="2400" dirty="0"/>
          </a:p>
          <a:p>
            <a:r>
              <a:rPr lang="en-US" altLang="en-US" sz="2400" dirty="0"/>
              <a:t>NOWS = neonatal opioid withdrawal syndrome</a:t>
            </a:r>
          </a:p>
          <a:p>
            <a:pPr lvl="1"/>
            <a:r>
              <a:rPr lang="en-US" altLang="en-US" sz="2400" dirty="0"/>
              <a:t>currently preferred term to use when infants develop withdrawal symptoms after in utero opioid exposure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E1D790-2594-47D4-BFBD-49658A43A644}"/>
              </a:ext>
            </a:extLst>
          </p:cNvPr>
          <p:cNvSpPr>
            <a:spLocks noGrp="1" noChangeArrowheads="1"/>
          </p:cNvSpPr>
          <p:nvPr>
            <p:ph type="title"/>
          </p:nvPr>
        </p:nvSpPr>
        <p:spPr/>
        <p:txBody>
          <a:bodyPr/>
          <a:lstStyle/>
          <a:p>
            <a:r>
              <a:rPr lang="en-US" altLang="en-US" dirty="0"/>
              <a:t>Scope of the problem</a:t>
            </a:r>
          </a:p>
        </p:txBody>
      </p:sp>
      <p:sp>
        <p:nvSpPr>
          <p:cNvPr id="21507" name="Content Placeholder 2">
            <a:extLst>
              <a:ext uri="{FF2B5EF4-FFF2-40B4-BE49-F238E27FC236}">
                <a16:creationId xmlns:a16="http://schemas.microsoft.com/office/drawing/2014/main" id="{009A5D83-D314-48F4-A224-85BD48BB9191}"/>
              </a:ext>
            </a:extLst>
          </p:cNvPr>
          <p:cNvSpPr>
            <a:spLocks noGrp="1" noChangeArrowheads="1"/>
          </p:cNvSpPr>
          <p:nvPr>
            <p:ph idx="1"/>
          </p:nvPr>
        </p:nvSpPr>
        <p:spPr/>
        <p:txBody>
          <a:bodyPr/>
          <a:lstStyle/>
          <a:p>
            <a:pPr>
              <a:spcAft>
                <a:spcPts val="600"/>
              </a:spcAft>
            </a:pPr>
            <a:r>
              <a:rPr lang="en-US" altLang="en-US" sz="2400" dirty="0"/>
              <a:t>From 2004-2013, the rate of NICU admissions nationwide for NOWS increased from 7 cases per 1000 admissions to 27 cases per 1000 admissions</a:t>
            </a:r>
          </a:p>
          <a:p>
            <a:pPr>
              <a:spcAft>
                <a:spcPts val="600"/>
              </a:spcAft>
            </a:pPr>
            <a:r>
              <a:rPr lang="en-US" altLang="en-US" sz="2400" dirty="0"/>
              <a:t>Median length of stay increased from 13 days to 19 days</a:t>
            </a:r>
          </a:p>
          <a:p>
            <a:pPr>
              <a:spcAft>
                <a:spcPts val="600"/>
              </a:spcAft>
            </a:pPr>
            <a:r>
              <a:rPr lang="en-US" altLang="en-US" sz="2400" dirty="0"/>
              <a:t>Total percentage of NICU days that were attributed to NOWS increased from 0.6% to 4.0%</a:t>
            </a:r>
          </a:p>
          <a:p>
            <a:pPr>
              <a:spcAft>
                <a:spcPts val="600"/>
              </a:spcAft>
            </a:pPr>
            <a:r>
              <a:rPr lang="en-US" altLang="en-US" sz="2400" dirty="0"/>
              <a:t>8 centers in the study reported that more than 20% of all NICU days were attributed to NOWS</a:t>
            </a:r>
          </a:p>
        </p:txBody>
      </p:sp>
      <p:sp>
        <p:nvSpPr>
          <p:cNvPr id="21508" name="TextBox 3">
            <a:extLst>
              <a:ext uri="{FF2B5EF4-FFF2-40B4-BE49-F238E27FC236}">
                <a16:creationId xmlns:a16="http://schemas.microsoft.com/office/drawing/2014/main" id="{70E7FA0D-7E99-4D82-8303-3D34CEEBF060}"/>
              </a:ext>
            </a:extLst>
          </p:cNvPr>
          <p:cNvSpPr txBox="1">
            <a:spLocks noChangeArrowheads="1"/>
          </p:cNvSpPr>
          <p:nvPr/>
        </p:nvSpPr>
        <p:spPr bwMode="auto">
          <a:xfrm>
            <a:off x="6096000" y="54800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latin typeface="Arial" panose="020B0604020202020204" pitchFamily="34" charset="0"/>
                <a:cs typeface="Arial" panose="020B0604020202020204" pitchFamily="34" charset="0"/>
              </a:rPr>
              <a:t>NEJM April 2015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A8118A9-9A85-40D6-985F-65D10B92CDA5}"/>
              </a:ext>
            </a:extLst>
          </p:cNvPr>
          <p:cNvSpPr>
            <a:spLocks noGrp="1"/>
          </p:cNvSpPr>
          <p:nvPr>
            <p:ph type="title"/>
          </p:nvPr>
        </p:nvSpPr>
        <p:spPr>
          <a:xfrm>
            <a:off x="0" y="762000"/>
            <a:ext cx="9144000" cy="1371600"/>
          </a:xfrm>
        </p:spPr>
        <p:txBody>
          <a:bodyPr>
            <a:noAutofit/>
          </a:bodyPr>
          <a:lstStyle/>
          <a:p>
            <a:pPr>
              <a:defRPr/>
            </a:pPr>
            <a:r>
              <a:rPr lang="en-US" altLang="en-US" dirty="0">
                <a:solidFill>
                  <a:schemeClr val="tx1">
                    <a:lumMod val="50000"/>
                  </a:schemeClr>
                </a:solidFill>
              </a:rPr>
              <a:t>Opioid exposure rate per 1,000 births</a:t>
            </a:r>
            <a:br>
              <a:rPr lang="en-US" altLang="en-US" dirty="0">
                <a:solidFill>
                  <a:schemeClr val="tx1">
                    <a:lumMod val="50000"/>
                  </a:schemeClr>
                </a:solidFill>
              </a:rPr>
            </a:br>
            <a:r>
              <a:rPr lang="en-US" altLang="en-US" dirty="0">
                <a:solidFill>
                  <a:schemeClr val="tx1">
                    <a:lumMod val="50000"/>
                  </a:schemeClr>
                </a:solidFill>
              </a:rPr>
              <a:t>Cincinnati Region</a:t>
            </a:r>
            <a:br>
              <a:rPr lang="en-US" altLang="en-US" dirty="0">
                <a:solidFill>
                  <a:schemeClr val="tx1">
                    <a:lumMod val="50000"/>
                  </a:schemeClr>
                </a:solidFill>
              </a:rPr>
            </a:br>
            <a:r>
              <a:rPr lang="en-US" altLang="en-US" dirty="0">
                <a:solidFill>
                  <a:schemeClr val="tx1">
                    <a:lumMod val="50000"/>
                  </a:schemeClr>
                </a:solidFill>
              </a:rPr>
              <a:t>(564% increase)</a:t>
            </a:r>
          </a:p>
        </p:txBody>
      </p:sp>
      <p:graphicFrame>
        <p:nvGraphicFramePr>
          <p:cNvPr id="4" name="Chart 3">
            <a:extLst>
              <a:ext uri="{FF2B5EF4-FFF2-40B4-BE49-F238E27FC236}">
                <a16:creationId xmlns:a16="http://schemas.microsoft.com/office/drawing/2014/main" id="{2DD8D084-DB39-4A6A-8D86-CD2C0F085157}"/>
              </a:ext>
            </a:extLst>
          </p:cNvPr>
          <p:cNvGraphicFramePr>
            <a:graphicFrameLocks/>
          </p:cNvGraphicFramePr>
          <p:nvPr/>
        </p:nvGraphicFramePr>
        <p:xfrm>
          <a:off x="457200" y="2286000"/>
          <a:ext cx="80772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5399</TotalTime>
  <Words>2368</Words>
  <Application>Microsoft Office PowerPoint</Application>
  <PresentationFormat>On-screen Show (4:3)</PresentationFormat>
  <Paragraphs>249</Paragraphs>
  <Slides>40</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Century Gothic</vt:lpstr>
      <vt:lpstr>Open Sans</vt:lpstr>
      <vt:lpstr>Verdana</vt:lpstr>
      <vt:lpstr>Wingdings</vt:lpstr>
      <vt:lpstr>Default Design</vt:lpstr>
      <vt:lpstr>Chart</vt:lpstr>
      <vt:lpstr>UC College of Medicine Center for Addiction Research (CAR)  Summer Speaker Series</vt:lpstr>
      <vt:lpstr>Center for Addiction Research (CAR)</vt:lpstr>
      <vt:lpstr>The COM CAR Summer Speaker Series</vt:lpstr>
      <vt:lpstr>The COM CAR Summer Speaker Series</vt:lpstr>
      <vt:lpstr>Prenatal Opioids, Mothers, and Babies</vt:lpstr>
      <vt:lpstr>PowerPoint Presentation</vt:lpstr>
      <vt:lpstr>Definitions</vt:lpstr>
      <vt:lpstr>Scope of the problem</vt:lpstr>
      <vt:lpstr>Opioid exposure rate per 1,000 births Cincinnati Region (564% increase)</vt:lpstr>
      <vt:lpstr>Neonatal opioid withdrawal syndrome</vt:lpstr>
      <vt:lpstr>Care for infants with NOWS</vt:lpstr>
      <vt:lpstr>PowerPoint Presentation</vt:lpstr>
      <vt:lpstr>Care for infants with NOWS</vt:lpstr>
      <vt:lpstr>Percent needing pharmacologic treatment Cincinnati Region (39% decrease)</vt:lpstr>
      <vt:lpstr>Maternal bonding and NOWS</vt:lpstr>
      <vt:lpstr>The neuroscience of addiction and parenting</vt:lpstr>
      <vt:lpstr>The neuroscience of addiction and parenting</vt:lpstr>
      <vt:lpstr>A shift in our thinking…</vt:lpstr>
      <vt:lpstr>Parental presence</vt:lpstr>
      <vt:lpstr>Location of care</vt:lpstr>
      <vt:lpstr>Change in approach</vt:lpstr>
      <vt:lpstr>Eating, Sleeping, and Consoling Approach</vt:lpstr>
      <vt:lpstr>Development of ESC Care Tool</vt:lpstr>
      <vt:lpstr>PowerPoint Presentation</vt:lpstr>
      <vt:lpstr>PowerPoint Presentation</vt:lpstr>
      <vt:lpstr>Eat Sleep Console study</vt:lpstr>
      <vt:lpstr>OBOE</vt:lpstr>
      <vt:lpstr>PowerPoint Presentation</vt:lpstr>
      <vt:lpstr>HEALthy Brain and Child Development: fetal imaging</vt:lpstr>
      <vt:lpstr>PowerPoint Presentation</vt:lpstr>
      <vt:lpstr>What we do</vt:lpstr>
      <vt:lpstr>What we do</vt:lpstr>
      <vt:lpstr>Who we are</vt:lpstr>
      <vt:lpstr>Program Overview</vt:lpstr>
      <vt:lpstr>Outcomes</vt:lpstr>
      <vt:lpstr>NOWS Community Nurse</vt:lpstr>
      <vt:lpstr>NOWS Community Nurse</vt:lpstr>
      <vt:lpstr>Q&amp;A</vt:lpstr>
      <vt:lpstr>Thank you for joining us!</vt:lpstr>
      <vt:lpstr>“QRT+”: Role of Academic and Community Partnership in Evolution of Outreach Intervention to Engage Individuals in Treatment for Opioid Use Disorder</vt:lpstr>
    </vt:vector>
  </TitlesOfParts>
  <Company>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Characterization of Occult Hepatitis B Virus Infection in HIV Positive Individuals</dc:title>
  <dc:creator>UC</dc:creator>
  <cp:lastModifiedBy>Jennifer Rowe</cp:lastModifiedBy>
  <cp:revision>525</cp:revision>
  <cp:lastPrinted>2018-03-16T19:06:52Z</cp:lastPrinted>
  <dcterms:created xsi:type="dcterms:W3CDTF">2011-03-01T14:11:04Z</dcterms:created>
  <dcterms:modified xsi:type="dcterms:W3CDTF">2021-07-14T18:37:44Z</dcterms:modified>
</cp:coreProperties>
</file>