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5"/>
  </p:notesMasterIdLst>
  <p:sldIdLst>
    <p:sldId id="256" r:id="rId5"/>
    <p:sldId id="257" r:id="rId6"/>
    <p:sldId id="1863" r:id="rId7"/>
    <p:sldId id="1855" r:id="rId8"/>
    <p:sldId id="271" r:id="rId9"/>
    <p:sldId id="272" r:id="rId10"/>
    <p:sldId id="270" r:id="rId11"/>
    <p:sldId id="259" r:id="rId12"/>
    <p:sldId id="260"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C4F52E-4020-3B18-429E-F1B51FC7321E}" v="44" dt="2023-06-13T16:17:56.506"/>
    <p1510:client id="{991C6FF5-1991-47AA-BC07-A22D1A80F736}" v="7" dt="2023-06-13T16:01:53.334"/>
    <p1510:client id="{FFA09606-A712-E700-CD9E-46E313407875}" v="7" dt="2023-06-13T15:37:5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94679"/>
  </p:normalViewPr>
  <p:slideViewPr>
    <p:cSldViewPr snapToGrid="0" snapToObjects="1">
      <p:cViewPr varScale="1">
        <p:scale>
          <a:sx n="85" d="100"/>
          <a:sy n="85" d="100"/>
        </p:scale>
        <p:origin x="414" y="84"/>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le, Kelly (woosleka)" userId="S::woosleka@ucmail.uc.edu::8e2ea276-c7ec-49c0-a382-a9489d779cc6" providerId="AD" clId="Web-{81C4F52E-4020-3B18-429E-F1B51FC7321E}"/>
    <pc:docChg chg="modSld">
      <pc:chgData name="Lyle, Kelly (woosleka)" userId="S::woosleka@ucmail.uc.edu::8e2ea276-c7ec-49c0-a382-a9489d779cc6" providerId="AD" clId="Web-{81C4F52E-4020-3B18-429E-F1B51FC7321E}" dt="2023-06-13T16:17:56.506" v="25" actId="20577"/>
      <pc:docMkLst>
        <pc:docMk/>
      </pc:docMkLst>
      <pc:sldChg chg="modSp">
        <pc:chgData name="Lyle, Kelly (woosleka)" userId="S::woosleka@ucmail.uc.edu::8e2ea276-c7ec-49c0-a382-a9489d779cc6" providerId="AD" clId="Web-{81C4F52E-4020-3B18-429E-F1B51FC7321E}" dt="2023-06-13T16:17:56.506" v="25" actId="20577"/>
        <pc:sldMkLst>
          <pc:docMk/>
          <pc:sldMk cId="1639725101" sldId="256"/>
        </pc:sldMkLst>
        <pc:spChg chg="mod">
          <ac:chgData name="Lyle, Kelly (woosleka)" userId="S::woosleka@ucmail.uc.edu::8e2ea276-c7ec-49c0-a382-a9489d779cc6" providerId="AD" clId="Web-{81C4F52E-4020-3B18-429E-F1B51FC7321E}" dt="2023-06-13T16:17:56.506" v="25" actId="20577"/>
          <ac:spMkLst>
            <pc:docMk/>
            <pc:sldMk cId="1639725101" sldId="256"/>
            <ac:spMk id="4" creationId="{C6449212-1809-4D06-8F69-F8682B966C67}"/>
          </ac:spMkLst>
        </pc:spChg>
      </pc:sldChg>
      <pc:sldChg chg="modSp">
        <pc:chgData name="Lyle, Kelly (woosleka)" userId="S::woosleka@ucmail.uc.edu::8e2ea276-c7ec-49c0-a382-a9489d779cc6" providerId="AD" clId="Web-{81C4F52E-4020-3B18-429E-F1B51FC7321E}" dt="2023-06-13T16:16:44.800" v="1" actId="20577"/>
        <pc:sldMkLst>
          <pc:docMk/>
          <pc:sldMk cId="4073648901" sldId="260"/>
        </pc:sldMkLst>
        <pc:spChg chg="mod">
          <ac:chgData name="Lyle, Kelly (woosleka)" userId="S::woosleka@ucmail.uc.edu::8e2ea276-c7ec-49c0-a382-a9489d779cc6" providerId="AD" clId="Web-{81C4F52E-4020-3B18-429E-F1B51FC7321E}" dt="2023-06-13T16:16:44.800" v="1" actId="20577"/>
          <ac:spMkLst>
            <pc:docMk/>
            <pc:sldMk cId="4073648901" sldId="260"/>
            <ac:spMk id="3" creationId="{E215723D-819A-C64F-AEBF-CAE95BB2CE4C}"/>
          </ac:spMkLst>
        </pc:spChg>
      </pc:sldChg>
    </pc:docChg>
  </pc:docChgLst>
  <pc:docChgLst>
    <pc:chgData name="Fleming, Emilie (flemines)" userId="feb9ca0e-9313-4ca4-9923-3cd7695d9473" providerId="ADAL" clId="{991C6FF5-1991-47AA-BC07-A22D1A80F736}"/>
    <pc:docChg chg="modSld modMainMaster">
      <pc:chgData name="Fleming, Emilie (flemines)" userId="feb9ca0e-9313-4ca4-9923-3cd7695d9473" providerId="ADAL" clId="{991C6FF5-1991-47AA-BC07-A22D1A80F736}" dt="2023-06-13T16:01:53.328" v="4"/>
      <pc:docMkLst>
        <pc:docMk/>
      </pc:docMkLst>
      <pc:sldChg chg="setBg">
        <pc:chgData name="Fleming, Emilie (flemines)" userId="feb9ca0e-9313-4ca4-9923-3cd7695d9473" providerId="ADAL" clId="{991C6FF5-1991-47AA-BC07-A22D1A80F736}" dt="2023-06-13T16:01:53.328" v="4"/>
        <pc:sldMkLst>
          <pc:docMk/>
          <pc:sldMk cId="1639725101" sldId="256"/>
        </pc:sldMkLst>
      </pc:sldChg>
      <pc:sldMasterChg chg="setBg modSldLayout">
        <pc:chgData name="Fleming, Emilie (flemines)" userId="feb9ca0e-9313-4ca4-9923-3cd7695d9473" providerId="ADAL" clId="{991C6FF5-1991-47AA-BC07-A22D1A80F736}" dt="2023-06-13T16:01:53.328" v="4"/>
        <pc:sldMasterMkLst>
          <pc:docMk/>
          <pc:sldMasterMk cId="3693843513" sldId="2147493455"/>
        </pc:sldMasterMkLst>
        <pc:sldLayoutChg chg="setBg">
          <pc:chgData name="Fleming, Emilie (flemines)" userId="feb9ca0e-9313-4ca4-9923-3cd7695d9473" providerId="ADAL" clId="{991C6FF5-1991-47AA-BC07-A22D1A80F736}" dt="2023-06-13T16:01:53.328" v="4"/>
          <pc:sldLayoutMkLst>
            <pc:docMk/>
            <pc:sldMasterMk cId="3693843513" sldId="2147493455"/>
            <pc:sldLayoutMk cId="1728351486" sldId="2147493456"/>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3220382210" sldId="2147493457"/>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1122394843" sldId="2147493458"/>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1260594612" sldId="2147493459"/>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2486824430" sldId="2147493460"/>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1084712998" sldId="2147493461"/>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1249224671" sldId="2147493462"/>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1218220315" sldId="2147493463"/>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3615983108" sldId="2147493464"/>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3723317298" sldId="2147493465"/>
          </pc:sldLayoutMkLst>
        </pc:sldLayoutChg>
        <pc:sldLayoutChg chg="setBg">
          <pc:chgData name="Fleming, Emilie (flemines)" userId="feb9ca0e-9313-4ca4-9923-3cd7695d9473" providerId="ADAL" clId="{991C6FF5-1991-47AA-BC07-A22D1A80F736}" dt="2023-06-13T16:01:53.328" v="4"/>
          <pc:sldLayoutMkLst>
            <pc:docMk/>
            <pc:sldMasterMk cId="3693843513" sldId="2147493455"/>
            <pc:sldLayoutMk cId="2417996481" sldId="2147493466"/>
          </pc:sldLayoutMkLst>
        </pc:sldLayoutChg>
      </pc:sldMasterChg>
    </pc:docChg>
  </pc:docChgLst>
  <pc:docChgLst>
    <pc:chgData name="Lyle, Kelly (woosleka)" userId="S::woosleka@ucmail.uc.edu::8e2ea276-c7ec-49c0-a382-a9489d779cc6" providerId="AD" clId="Web-{FFA09606-A712-E700-CD9E-46E313407875}"/>
    <pc:docChg chg="modSld">
      <pc:chgData name="Lyle, Kelly (woosleka)" userId="S::woosleka@ucmail.uc.edu::8e2ea276-c7ec-49c0-a382-a9489d779cc6" providerId="AD" clId="Web-{FFA09606-A712-E700-CD9E-46E313407875}" dt="2023-06-13T15:37:56.347" v="5" actId="20577"/>
      <pc:docMkLst>
        <pc:docMk/>
      </pc:docMkLst>
      <pc:sldChg chg="modSp">
        <pc:chgData name="Lyle, Kelly (woosleka)" userId="S::woosleka@ucmail.uc.edu::8e2ea276-c7ec-49c0-a382-a9489d779cc6" providerId="AD" clId="Web-{FFA09606-A712-E700-CD9E-46E313407875}" dt="2023-06-13T15:37:56.347" v="5" actId="20577"/>
        <pc:sldMkLst>
          <pc:docMk/>
          <pc:sldMk cId="2120407031" sldId="272"/>
        </pc:sldMkLst>
        <pc:spChg chg="mod">
          <ac:chgData name="Lyle, Kelly (woosleka)" userId="S::woosleka@ucmail.uc.edu::8e2ea276-c7ec-49c0-a382-a9489d779cc6" providerId="AD" clId="Web-{FFA09606-A712-E700-CD9E-46E313407875}" dt="2023-06-13T15:37:13.565" v="2" actId="20577"/>
          <ac:spMkLst>
            <pc:docMk/>
            <pc:sldMk cId="2120407031" sldId="272"/>
            <ac:spMk id="2" creationId="{30C517B4-E07D-4255-9852-63B67F6F027B}"/>
          </ac:spMkLst>
        </pc:spChg>
        <pc:spChg chg="mod">
          <ac:chgData name="Lyle, Kelly (woosleka)" userId="S::woosleka@ucmail.uc.edu::8e2ea276-c7ec-49c0-a382-a9489d779cc6" providerId="AD" clId="Web-{FFA09606-A712-E700-CD9E-46E313407875}" dt="2023-06-13T15:37:56.347" v="5" actId="20577"/>
          <ac:spMkLst>
            <pc:docMk/>
            <pc:sldMk cId="2120407031" sldId="272"/>
            <ac:spMk id="3" creationId="{4081D3E6-DF36-4BE0-B521-B1A858E34F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3A7CC-91D1-4868-9648-BB0D2D5EAD7D}" type="datetimeFigureOut">
              <a:rPr lang="en-US" smtClean="0"/>
              <a:t>6/13/2023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B0327-83F1-40F8-B1CA-972EF5C5B469}" type="slidenum">
              <a:rPr lang="en-US" smtClean="0"/>
              <a:t>‹#›</a:t>
            </a:fld>
            <a:endParaRPr lang="en-US"/>
          </a:p>
        </p:txBody>
      </p:sp>
    </p:spTree>
    <p:extLst>
      <p:ext uri="{BB962C8B-B14F-4D97-AF65-F5344CB8AC3E}">
        <p14:creationId xmlns:p14="http://schemas.microsoft.com/office/powerpoint/2010/main" val="235707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B0327-83F1-40F8-B1CA-972EF5C5B469}" type="slidenum">
              <a:rPr lang="en-US" smtClean="0"/>
              <a:t>1</a:t>
            </a:fld>
            <a:endParaRPr lang="en-US"/>
          </a:p>
        </p:txBody>
      </p:sp>
    </p:spTree>
    <p:extLst>
      <p:ext uri="{BB962C8B-B14F-4D97-AF65-F5344CB8AC3E}">
        <p14:creationId xmlns:p14="http://schemas.microsoft.com/office/powerpoint/2010/main" val="1249710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40C40-2EAF-4D13-893D-F415DF81FDF2}" type="slidenum">
              <a:rPr lang="en-US" smtClean="0"/>
              <a:t>3</a:t>
            </a:fld>
            <a:endParaRPr lang="en-US" dirty="0"/>
          </a:p>
        </p:txBody>
      </p:sp>
    </p:spTree>
    <p:extLst>
      <p:ext uri="{BB962C8B-B14F-4D97-AF65-F5344CB8AC3E}">
        <p14:creationId xmlns:p14="http://schemas.microsoft.com/office/powerpoint/2010/main" val="270944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6/13/2023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6/13/2023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8555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743200"/>
            <a:ext cx="8229600" cy="3387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med.uc.edu/institutes/integrative/home" TargetMode="External"/><Relationship Id="rId5" Type="http://schemas.openxmlformats.org/officeDocument/2006/relationships/hyperlink" Target="mailto:kelly.lyle@uc.edu" TargetMode="External"/><Relationship Id="rId4" Type="http://schemas.openxmlformats.org/officeDocument/2006/relationships/hyperlink" Target="mailto:sian.cotton@uc.edu"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7507"/>
            <a:ext cx="6400800" cy="1752600"/>
          </a:xfrm>
        </p:spPr>
        <p:txBody>
          <a:bodyPr/>
          <a:lstStyle/>
          <a:p>
            <a:r>
              <a:rPr lang="en-US" dirty="0"/>
              <a:t>Sian Cotton, PhD, Director</a:t>
            </a:r>
          </a:p>
          <a:p>
            <a:r>
              <a:rPr lang="en-US" dirty="0"/>
              <a:t>Kelly Lyle, MS, MHA, Coordinator</a:t>
            </a:r>
          </a:p>
          <a:p>
            <a:endParaRPr lang="en-US" dirty="0"/>
          </a:p>
        </p:txBody>
      </p:sp>
      <p:sp>
        <p:nvSpPr>
          <p:cNvPr id="4" name="Rectangle 1">
            <a:extLst>
              <a:ext uri="{FF2B5EF4-FFF2-40B4-BE49-F238E27FC236}">
                <a16:creationId xmlns:a16="http://schemas.microsoft.com/office/drawing/2014/main" id="{C6449212-1809-4D06-8F69-F8682B966C67}"/>
              </a:ext>
            </a:extLst>
          </p:cNvPr>
          <p:cNvSpPr>
            <a:spLocks noGrp="1" noChangeArrowheads="1"/>
          </p:cNvSpPr>
          <p:nvPr>
            <p:ph type="ctrTitle"/>
          </p:nvPr>
        </p:nvSpPr>
        <p:spPr bwMode="auto">
          <a:xfrm>
            <a:off x="289417" y="1141901"/>
            <a:ext cx="856516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Aft>
                <a:spcPct val="0"/>
              </a:spcAft>
            </a:pPr>
            <a:r>
              <a:rPr kumimoji="0" lang="en-US" altLang="en-US" b="0" i="0" u="none" strike="noStrike" cap="none" normalizeH="0" baseline="0" dirty="0">
                <a:ln>
                  <a:noFill/>
                </a:ln>
                <a:effectLst/>
                <a:ea typeface="Times New Roman" panose="02020603050405020304" pitchFamily="18" charset="0"/>
              </a:rPr>
              <a:t>MSSP in</a:t>
            </a:r>
            <a:br>
              <a:rPr lang="en-US" altLang="en-US" b="0" i="0" u="none" strike="noStrike" cap="none" normalizeH="0" baseline="0" dirty="0">
                <a:ln>
                  <a:noFill/>
                </a:ln>
                <a:effectLst/>
                <a:ea typeface="Times New Roman" panose="02020603050405020304" pitchFamily="18" charset="0"/>
              </a:rPr>
            </a:br>
            <a:r>
              <a:rPr kumimoji="0" lang="en-US" altLang="en-US" b="0" i="0" u="none" strike="noStrike" cap="none" normalizeH="0" baseline="0" dirty="0">
                <a:ln>
                  <a:noFill/>
                </a:ln>
                <a:effectLst/>
                <a:ea typeface="Times New Roman" panose="02020603050405020304" pitchFamily="18" charset="0"/>
              </a:rPr>
              <a:t>Integrative and Lifestyle Medicine</a:t>
            </a:r>
            <a:br>
              <a:rPr lang="en-US" altLang="en-US" dirty="0">
                <a:ea typeface="Times New Roman" panose="02020603050405020304" pitchFamily="18" charset="0"/>
              </a:rPr>
            </a:br>
            <a:br>
              <a:rPr lang="en-US" altLang="en-US" dirty="0"/>
            </a:br>
            <a:r>
              <a:rPr lang="en-US" altLang="en-US" sz="2800" dirty="0">
                <a:cs typeface="Arial"/>
              </a:rPr>
              <a:t>Osher Center for Integrative Health (OCIH)</a:t>
            </a:r>
            <a:endParaRPr lang="en-US" altLang="en-US" sz="2800" b="0" i="0" u="none" strike="noStrike" cap="none" normalizeH="0" baseline="0" dirty="0">
              <a:ln>
                <a:noFill/>
              </a:ln>
              <a:effectLst/>
              <a:cs typeface="Arial"/>
            </a:endParaRPr>
          </a:p>
        </p:txBody>
      </p:sp>
      <p:pic>
        <p:nvPicPr>
          <p:cNvPr id="7" name="Audio 6">
            <a:hlinkClick r:id="" action="ppaction://media"/>
            <a:extLst>
              <a:ext uri="{FF2B5EF4-FFF2-40B4-BE49-F238E27FC236}">
                <a16:creationId xmlns:a16="http://schemas.microsoft.com/office/drawing/2014/main" id="{C6C75AC2-8556-4F37-B517-E22F7BB58F2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639725101"/>
      </p:ext>
    </p:extLst>
  </p:cSld>
  <p:clrMapOvr>
    <a:masterClrMapping/>
  </p:clrMapOvr>
  <mc:AlternateContent xmlns:mc="http://schemas.openxmlformats.org/markup-compatibility/2006" xmlns:p14="http://schemas.microsoft.com/office/powerpoint/2010/main">
    <mc:Choice Requires="p14">
      <p:transition spd="slow" p14:dur="2000" advTm="21613"/>
    </mc:Choice>
    <mc:Fallback xmlns="">
      <p:transition spd="slow" advTm="21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44065E-2958-4ABD-A8AC-27BE6E3FB4B5}"/>
              </a:ext>
            </a:extLst>
          </p:cNvPr>
          <p:cNvSpPr>
            <a:spLocks noGrp="1"/>
          </p:cNvSpPr>
          <p:nvPr>
            <p:ph idx="1"/>
          </p:nvPr>
        </p:nvSpPr>
        <p:spPr/>
        <p:txBody>
          <a:bodyPr>
            <a:normAutofit fontScale="92500" lnSpcReduction="20000"/>
          </a:bodyPr>
          <a:lstStyle/>
          <a:p>
            <a:r>
              <a:rPr lang="en-US" dirty="0"/>
              <a:t>Please feel free to reach out to us with any questions or comments.</a:t>
            </a:r>
          </a:p>
          <a:p>
            <a:pPr lvl="1"/>
            <a:r>
              <a:rPr lang="en-US" dirty="0"/>
              <a:t>Dr. Sian Cotton:  </a:t>
            </a:r>
            <a:r>
              <a:rPr lang="en-US" dirty="0">
                <a:hlinkClick r:id="rId4"/>
              </a:rPr>
              <a:t>sian.cotton@uc.edu</a:t>
            </a:r>
            <a:endParaRPr lang="en-US" dirty="0"/>
          </a:p>
          <a:p>
            <a:pPr lvl="1"/>
            <a:r>
              <a:rPr lang="en-US" dirty="0"/>
              <a:t>Kelly Lyle:  </a:t>
            </a:r>
            <a:r>
              <a:rPr lang="en-US" dirty="0">
                <a:hlinkClick r:id="rId5"/>
              </a:rPr>
              <a:t>kelly.lyle@uc.edu</a:t>
            </a:r>
            <a:r>
              <a:rPr lang="en-US" dirty="0"/>
              <a:t> </a:t>
            </a:r>
          </a:p>
          <a:p>
            <a:pPr lvl="1"/>
            <a:r>
              <a:rPr lang="en-US" dirty="0">
                <a:hlinkClick r:id="rId6"/>
              </a:rPr>
              <a:t>https://med.uc.edu/institutes/integrative/home</a:t>
            </a:r>
            <a:endParaRPr lang="en-US" dirty="0"/>
          </a:p>
          <a:p>
            <a:pPr marL="457200" lvl="1" indent="0">
              <a:buNone/>
            </a:pPr>
            <a:endParaRPr lang="en-US" dirty="0"/>
          </a:p>
          <a:p>
            <a:r>
              <a:rPr lang="en-US" dirty="0"/>
              <a:t>Happy to answer any questions you may have </a:t>
            </a:r>
          </a:p>
        </p:txBody>
      </p:sp>
      <p:sp>
        <p:nvSpPr>
          <p:cNvPr id="5" name="Title 4">
            <a:extLst>
              <a:ext uri="{FF2B5EF4-FFF2-40B4-BE49-F238E27FC236}">
                <a16:creationId xmlns:a16="http://schemas.microsoft.com/office/drawing/2014/main" id="{57ECFC2E-C1AA-41B6-AA4D-63A13B740F23}"/>
              </a:ext>
            </a:extLst>
          </p:cNvPr>
          <p:cNvSpPr>
            <a:spLocks noGrp="1"/>
          </p:cNvSpPr>
          <p:nvPr>
            <p:ph type="title"/>
          </p:nvPr>
        </p:nvSpPr>
        <p:spPr/>
        <p:txBody>
          <a:bodyPr/>
          <a:lstStyle/>
          <a:p>
            <a:r>
              <a:rPr lang="en-US" dirty="0"/>
              <a:t>Thank you for your interest!</a:t>
            </a:r>
          </a:p>
        </p:txBody>
      </p:sp>
      <p:pic>
        <p:nvPicPr>
          <p:cNvPr id="2" name="Audio 1">
            <a:hlinkClick r:id="" action="ppaction://media"/>
            <a:extLst>
              <a:ext uri="{FF2B5EF4-FFF2-40B4-BE49-F238E27FC236}">
                <a16:creationId xmlns:a16="http://schemas.microsoft.com/office/drawing/2014/main" id="{5783FBF5-B5B0-4550-9C1F-91FE0E03227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835937959"/>
      </p:ext>
    </p:extLst>
  </p:cSld>
  <p:clrMapOvr>
    <a:masterClrMapping/>
  </p:clrMapOvr>
  <mc:AlternateContent xmlns:mc="http://schemas.openxmlformats.org/markup-compatibility/2006" xmlns:p14="http://schemas.microsoft.com/office/powerpoint/2010/main">
    <mc:Choice Requires="p14">
      <p:transition spd="slow" p14:dur="2000" advTm="24028"/>
    </mc:Choice>
    <mc:Fallback xmlns="">
      <p:transition spd="slow" advTm="24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1897-BBE1-8F4A-8B57-18DD4A67E1C5}"/>
              </a:ext>
            </a:extLst>
          </p:cNvPr>
          <p:cNvSpPr>
            <a:spLocks noGrp="1"/>
          </p:cNvSpPr>
          <p:nvPr>
            <p:ph type="title"/>
          </p:nvPr>
        </p:nvSpPr>
        <p:spPr/>
        <p:txBody>
          <a:bodyPr>
            <a:normAutofit fontScale="90000"/>
          </a:bodyPr>
          <a:lstStyle/>
          <a:p>
            <a:r>
              <a:rPr lang="en-US" dirty="0"/>
              <a:t>Synopsis:</a:t>
            </a:r>
            <a:br>
              <a:rPr kumimoji="0" lang="en-US" altLang="en-US" b="0" i="0" u="none" strike="noStrike" cap="none" normalizeH="0" baseline="0" dirty="0">
                <a:ln>
                  <a:noFill/>
                </a:ln>
                <a:solidFill>
                  <a:schemeClr val="tx1"/>
                </a:solidFill>
                <a:effectLst/>
                <a:ea typeface="Times New Roman" panose="02020603050405020304" pitchFamily="18" charset="0"/>
              </a:rPr>
            </a:br>
            <a:r>
              <a:rPr kumimoji="0" lang="en-US" altLang="en-US" b="0" i="0" u="none" strike="noStrike" cap="none" normalizeH="0" baseline="0" dirty="0">
                <a:ln>
                  <a:noFill/>
                </a:ln>
                <a:solidFill>
                  <a:schemeClr val="tx1"/>
                </a:solidFill>
                <a:effectLst/>
                <a:ea typeface="Times New Roman" panose="02020603050405020304" pitchFamily="18" charset="0"/>
              </a:rPr>
              <a:t>Integrative and Lifestyle Medicine</a:t>
            </a:r>
            <a:endParaRPr lang="en-US" dirty="0"/>
          </a:p>
        </p:txBody>
      </p:sp>
      <p:sp>
        <p:nvSpPr>
          <p:cNvPr id="3" name="Content Placeholder 2">
            <a:extLst>
              <a:ext uri="{FF2B5EF4-FFF2-40B4-BE49-F238E27FC236}">
                <a16:creationId xmlns:a16="http://schemas.microsoft.com/office/drawing/2014/main" id="{58D8C916-2C1E-1240-BCB9-73D6137D8F21}"/>
              </a:ext>
            </a:extLst>
          </p:cNvPr>
          <p:cNvSpPr>
            <a:spLocks noGrp="1"/>
          </p:cNvSpPr>
          <p:nvPr>
            <p:ph idx="1"/>
          </p:nvPr>
        </p:nvSpPr>
        <p:spPr>
          <a:xfrm>
            <a:off x="386080" y="2783840"/>
            <a:ext cx="8229600" cy="3387695"/>
          </a:xfrm>
        </p:spPr>
        <p:txBody>
          <a:bodyPr>
            <a:normAutofit fontScale="92500" lnSpcReduction="20000"/>
          </a:bodyPr>
          <a:lstStyle/>
          <a:p>
            <a:r>
              <a:rPr lang="en-US" dirty="0"/>
              <a:t>This MSSP is designed to broaden students' knowledge and experience with the fields of Integrative Medicine and Lifestyle Medicine in order to expand the students' expertise as a future physician and to promote self-care and wellness.</a:t>
            </a:r>
          </a:p>
          <a:p>
            <a:r>
              <a:rPr lang="en-US" dirty="0"/>
              <a:t>Will accept up to 2 students per year starting 2022-23 academic year.</a:t>
            </a:r>
          </a:p>
        </p:txBody>
      </p:sp>
      <p:pic>
        <p:nvPicPr>
          <p:cNvPr id="5" name="Audio 4">
            <a:hlinkClick r:id="" action="ppaction://media"/>
            <a:extLst>
              <a:ext uri="{FF2B5EF4-FFF2-40B4-BE49-F238E27FC236}">
                <a16:creationId xmlns:a16="http://schemas.microsoft.com/office/drawing/2014/main" id="{A05C3F02-CB83-4D11-BE86-4D285FDBEAD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584739675"/>
      </p:ext>
    </p:extLst>
  </p:cSld>
  <p:clrMapOvr>
    <a:masterClrMapping/>
  </p:clrMapOvr>
  <mc:AlternateContent xmlns:mc="http://schemas.openxmlformats.org/markup-compatibility/2006" xmlns:p14="http://schemas.microsoft.com/office/powerpoint/2010/main">
    <mc:Choice Requires="p14">
      <p:transition spd="slow" p14:dur="2000" advTm="26284"/>
    </mc:Choice>
    <mc:Fallback xmlns="">
      <p:transition spd="slow" advTm="26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37CA5F7-ED9F-49AB-8C0B-58A2AC019C28}"/>
              </a:ext>
            </a:extLst>
          </p:cNvPr>
          <p:cNvSpPr>
            <a:spLocks noChangeArrowheads="1"/>
          </p:cNvSpPr>
          <p:nvPr/>
        </p:nvSpPr>
        <p:spPr bwMode="auto">
          <a:xfrm>
            <a:off x="329847" y="2319788"/>
            <a:ext cx="58215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dirty="0"/>
              <a:t>Integrative medicine and health reaffirms the importance of the relationship between practitioner and patient, focuses on the whole person, is informed by evidence, and makes use of all appropriate therapeutic and lifestyle approaches, healthcare professionals and disciplines to achieve optimal health and healing.</a:t>
            </a:r>
          </a:p>
        </p:txBody>
      </p:sp>
      <p:sp>
        <p:nvSpPr>
          <p:cNvPr id="36867" name="Title 2">
            <a:extLst>
              <a:ext uri="{FF2B5EF4-FFF2-40B4-BE49-F238E27FC236}">
                <a16:creationId xmlns:a16="http://schemas.microsoft.com/office/drawing/2014/main" id="{6DCADAC5-F617-428B-A565-CFC086CBDFF1}"/>
              </a:ext>
            </a:extLst>
          </p:cNvPr>
          <p:cNvSpPr>
            <a:spLocks noGrp="1"/>
          </p:cNvSpPr>
          <p:nvPr>
            <p:ph type="title"/>
          </p:nvPr>
        </p:nvSpPr>
        <p:spPr>
          <a:xfrm>
            <a:off x="152399" y="1165772"/>
            <a:ext cx="8839200" cy="857250"/>
          </a:xfrm>
        </p:spPr>
        <p:txBody>
          <a:bodyPr/>
          <a:lstStyle/>
          <a:p>
            <a:r>
              <a:rPr lang="en-US" altLang="en-US" sz="3600" b="1" dirty="0">
                <a:cs typeface="Arial" panose="020B0604020202020204" pitchFamily="34" charset="0"/>
              </a:rPr>
              <a:t>What is Integrative Medicine?</a:t>
            </a:r>
          </a:p>
        </p:txBody>
      </p:sp>
      <p:sp>
        <p:nvSpPr>
          <p:cNvPr id="36868" name="Rectangle 4">
            <a:extLst>
              <a:ext uri="{FF2B5EF4-FFF2-40B4-BE49-F238E27FC236}">
                <a16:creationId xmlns:a16="http://schemas.microsoft.com/office/drawing/2014/main" id="{D48538AD-184C-475C-914B-F6E2099ED66C}"/>
              </a:ext>
            </a:extLst>
          </p:cNvPr>
          <p:cNvSpPr>
            <a:spLocks noChangeArrowheads="1"/>
          </p:cNvSpPr>
          <p:nvPr/>
        </p:nvSpPr>
        <p:spPr bwMode="auto">
          <a:xfrm>
            <a:off x="2852405" y="6350747"/>
            <a:ext cx="33676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dirty="0">
                <a:solidFill>
                  <a:srgbClr val="0000FF"/>
                </a:solidFill>
              </a:rPr>
              <a:t>https://imconsortium.org/about/introduction/</a:t>
            </a:r>
          </a:p>
        </p:txBody>
      </p:sp>
      <p:pic>
        <p:nvPicPr>
          <p:cNvPr id="36869" name="Picture 6">
            <a:extLst>
              <a:ext uri="{FF2B5EF4-FFF2-40B4-BE49-F238E27FC236}">
                <a16:creationId xmlns:a16="http://schemas.microsoft.com/office/drawing/2014/main" id="{853DE7A3-5C9A-4E59-B6B0-B892D0D71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918" y="5076853"/>
            <a:ext cx="3455766" cy="100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F311849-55C9-4B02-8756-C43A0613E84A}"/>
              </a:ext>
            </a:extLst>
          </p:cNvPr>
          <p:cNvPicPr>
            <a:picLocks noChangeAspect="1"/>
          </p:cNvPicPr>
          <p:nvPr/>
        </p:nvPicPr>
        <p:blipFill>
          <a:blip r:embed="rId6"/>
          <a:stretch>
            <a:fillRect/>
          </a:stretch>
        </p:blipFill>
        <p:spPr>
          <a:xfrm>
            <a:off x="6284995" y="2534348"/>
            <a:ext cx="1718487" cy="2463096"/>
          </a:xfrm>
          <a:prstGeom prst="rect">
            <a:avLst/>
          </a:prstGeom>
        </p:spPr>
      </p:pic>
      <p:sp>
        <p:nvSpPr>
          <p:cNvPr id="2" name="TextBox 1"/>
          <p:cNvSpPr txBox="1"/>
          <p:nvPr/>
        </p:nvSpPr>
        <p:spPr>
          <a:xfrm>
            <a:off x="6284995" y="5076853"/>
            <a:ext cx="1871538" cy="369332"/>
          </a:xfrm>
          <a:prstGeom prst="rect">
            <a:avLst/>
          </a:prstGeom>
          <a:noFill/>
        </p:spPr>
        <p:txBody>
          <a:bodyPr wrap="none" rtlCol="0">
            <a:spAutoFit/>
          </a:bodyPr>
          <a:lstStyle/>
          <a:p>
            <a:r>
              <a:rPr lang="en-US" dirty="0" err="1"/>
              <a:t>Tiffiny</a:t>
            </a:r>
            <a:r>
              <a:rPr lang="en-US" dirty="0"/>
              <a:t> </a:t>
            </a:r>
            <a:r>
              <a:rPr lang="en-US" dirty="0" err="1"/>
              <a:t>Diers</a:t>
            </a:r>
            <a:r>
              <a:rPr lang="en-US" dirty="0"/>
              <a:t>, MD</a:t>
            </a:r>
          </a:p>
        </p:txBody>
      </p:sp>
      <p:pic>
        <p:nvPicPr>
          <p:cNvPr id="4" name="Audio 3">
            <a:hlinkClick r:id="" action="ppaction://media"/>
            <a:extLst>
              <a:ext uri="{FF2B5EF4-FFF2-40B4-BE49-F238E27FC236}">
                <a16:creationId xmlns:a16="http://schemas.microsoft.com/office/drawing/2014/main" id="{C5C993B4-FD6F-41DB-8E03-2E7FFE2441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7352"/>
    </mc:Choice>
    <mc:Fallback xmlns="">
      <p:transition spd="slow" advTm="47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94D4A87B-E146-450F-9F0E-928E93E16C59}"/>
              </a:ext>
            </a:extLst>
          </p:cNvPr>
          <p:cNvSpPr>
            <a:spLocks noChangeArrowheads="1"/>
          </p:cNvSpPr>
          <p:nvPr/>
        </p:nvSpPr>
        <p:spPr bwMode="auto">
          <a:xfrm>
            <a:off x="401561" y="2260374"/>
            <a:ext cx="619462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dirty="0"/>
              <a:t>Lifestyle Medicine is the use of evidence-based lifestyle therapeutic intervention—including a whole-food, plant-predominant eating pattern, regular physical activity, restorative sleep, stress management, avoidance of risky substances, and positive social connection—as </a:t>
            </a:r>
            <a:r>
              <a:rPr lang="en-US" altLang="en-US" sz="2100" i="1" dirty="0">
                <a:solidFill>
                  <a:srgbClr val="0000FF"/>
                </a:solidFill>
              </a:rPr>
              <a:t>a primary modality</a:t>
            </a:r>
            <a:r>
              <a:rPr lang="en-US" altLang="en-US" sz="2100" dirty="0"/>
              <a:t>, delivered by clinicians trained and certified in this specialty, to prevent, treat, and often reverse chronic disease.</a:t>
            </a:r>
          </a:p>
        </p:txBody>
      </p:sp>
      <p:sp>
        <p:nvSpPr>
          <p:cNvPr id="33795" name="Title 2">
            <a:extLst>
              <a:ext uri="{FF2B5EF4-FFF2-40B4-BE49-F238E27FC236}">
                <a16:creationId xmlns:a16="http://schemas.microsoft.com/office/drawing/2014/main" id="{4B923C86-BD7D-4D4B-B379-A4FB36014D43}"/>
              </a:ext>
            </a:extLst>
          </p:cNvPr>
          <p:cNvSpPr>
            <a:spLocks noGrp="1"/>
          </p:cNvSpPr>
          <p:nvPr>
            <p:ph type="title"/>
          </p:nvPr>
        </p:nvSpPr>
        <p:spPr>
          <a:xfrm>
            <a:off x="1143000" y="1174600"/>
            <a:ext cx="6858000" cy="790575"/>
          </a:xfrm>
        </p:spPr>
        <p:txBody>
          <a:bodyPr/>
          <a:lstStyle/>
          <a:p>
            <a:r>
              <a:rPr lang="en-US" altLang="en-US" sz="3600" b="1" dirty="0">
                <a:cs typeface="Arial" panose="020B0604020202020204" pitchFamily="34" charset="0"/>
              </a:rPr>
              <a:t>What is Lifestyle Medicine?</a:t>
            </a:r>
          </a:p>
        </p:txBody>
      </p:sp>
      <p:sp>
        <p:nvSpPr>
          <p:cNvPr id="33796" name="Rectangle 3">
            <a:extLst>
              <a:ext uri="{FF2B5EF4-FFF2-40B4-BE49-F238E27FC236}">
                <a16:creationId xmlns:a16="http://schemas.microsoft.com/office/drawing/2014/main" id="{A052E9A9-A543-4F04-9F2A-D6AB20185142}"/>
              </a:ext>
            </a:extLst>
          </p:cNvPr>
          <p:cNvSpPr>
            <a:spLocks noChangeArrowheads="1"/>
          </p:cNvSpPr>
          <p:nvPr/>
        </p:nvSpPr>
        <p:spPr bwMode="auto">
          <a:xfrm>
            <a:off x="1685639" y="6069254"/>
            <a:ext cx="43401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50" dirty="0">
                <a:solidFill>
                  <a:srgbClr val="0000FF"/>
                </a:solidFill>
              </a:rPr>
              <a:t>https://www.lifestylemedicine.org/ACLM/About/What_is_Lifestyle_Medicine/ACLM/About/What_is_Lifestyle_Medicine_/Lifestyle_Medicine</a:t>
            </a:r>
          </a:p>
        </p:txBody>
      </p:sp>
      <p:pic>
        <p:nvPicPr>
          <p:cNvPr id="33797" name="Picture 2">
            <a:extLst>
              <a:ext uri="{FF2B5EF4-FFF2-40B4-BE49-F238E27FC236}">
                <a16:creationId xmlns:a16="http://schemas.microsoft.com/office/drawing/2014/main" id="{FBD93217-59FE-4AAB-AA5E-978D3174EC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089" y="5374415"/>
            <a:ext cx="1831181"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32D120B-1322-463E-95C4-3D051583A1C6}"/>
              </a:ext>
            </a:extLst>
          </p:cNvPr>
          <p:cNvPicPr>
            <a:picLocks noChangeAspect="1"/>
          </p:cNvPicPr>
          <p:nvPr/>
        </p:nvPicPr>
        <p:blipFill>
          <a:blip r:embed="rId5"/>
          <a:stretch>
            <a:fillRect/>
          </a:stretch>
        </p:blipFill>
        <p:spPr>
          <a:xfrm>
            <a:off x="6743961" y="2933641"/>
            <a:ext cx="1729120" cy="2161400"/>
          </a:xfrm>
          <a:prstGeom prst="rect">
            <a:avLst/>
          </a:prstGeom>
        </p:spPr>
      </p:pic>
      <p:sp>
        <p:nvSpPr>
          <p:cNvPr id="2" name="TextBox 1"/>
          <p:cNvSpPr txBox="1"/>
          <p:nvPr/>
        </p:nvSpPr>
        <p:spPr>
          <a:xfrm>
            <a:off x="6256227" y="5216419"/>
            <a:ext cx="2704587" cy="369332"/>
          </a:xfrm>
          <a:prstGeom prst="rect">
            <a:avLst/>
          </a:prstGeom>
          <a:noFill/>
        </p:spPr>
        <p:txBody>
          <a:bodyPr wrap="none" rtlCol="0">
            <a:spAutoFit/>
          </a:bodyPr>
          <a:lstStyle/>
          <a:p>
            <a:r>
              <a:rPr lang="en-US" dirty="0" err="1"/>
              <a:t>Mladen</a:t>
            </a:r>
            <a:r>
              <a:rPr lang="en-US" dirty="0"/>
              <a:t> </a:t>
            </a:r>
            <a:r>
              <a:rPr lang="en-US" dirty="0" err="1"/>
              <a:t>Golubic</a:t>
            </a:r>
            <a:r>
              <a:rPr lang="en-US" dirty="0"/>
              <a:t>, MD, PhD</a:t>
            </a:r>
          </a:p>
        </p:txBody>
      </p:sp>
      <p:pic>
        <p:nvPicPr>
          <p:cNvPr id="3" name="Audio 2">
            <a:hlinkClick r:id="" action="ppaction://media"/>
            <a:extLst>
              <a:ext uri="{FF2B5EF4-FFF2-40B4-BE49-F238E27FC236}">
                <a16:creationId xmlns:a16="http://schemas.microsoft.com/office/drawing/2014/main" id="{4E002440-44C2-4840-B527-FABB452DA7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7313"/>
    </mc:Choice>
    <mc:Fallback xmlns="">
      <p:transition spd="slow" advTm="57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7E06-EE55-442C-A67C-451FF2E6FEC5}"/>
              </a:ext>
            </a:extLst>
          </p:cNvPr>
          <p:cNvSpPr>
            <a:spLocks noGrp="1"/>
          </p:cNvSpPr>
          <p:nvPr>
            <p:ph type="title"/>
          </p:nvPr>
        </p:nvSpPr>
        <p:spPr/>
        <p:txBody>
          <a:bodyPr/>
          <a:lstStyle/>
          <a:p>
            <a:r>
              <a:rPr lang="en-US" dirty="0"/>
              <a:t>Didactic (min 15 hours)</a:t>
            </a:r>
          </a:p>
        </p:txBody>
      </p:sp>
      <p:sp>
        <p:nvSpPr>
          <p:cNvPr id="3" name="Content Placeholder 2">
            <a:extLst>
              <a:ext uri="{FF2B5EF4-FFF2-40B4-BE49-F238E27FC236}">
                <a16:creationId xmlns:a16="http://schemas.microsoft.com/office/drawing/2014/main" id="{F371E1A7-F32E-4DA6-9286-645D76A048D5}"/>
              </a:ext>
            </a:extLst>
          </p:cNvPr>
          <p:cNvSpPr>
            <a:spLocks noGrp="1"/>
          </p:cNvSpPr>
          <p:nvPr>
            <p:ph idx="1"/>
          </p:nvPr>
        </p:nvSpPr>
        <p:spPr/>
        <p:txBody>
          <a:bodyPr>
            <a:normAutofit lnSpcReduction="10000"/>
          </a:bodyPr>
          <a:lstStyle/>
          <a:p>
            <a:r>
              <a:rPr lang="en-US" dirty="0"/>
              <a:t>Document didactic activities to meet this requirement:</a:t>
            </a:r>
          </a:p>
          <a:p>
            <a:pPr marL="0" indent="0">
              <a:buNone/>
            </a:pPr>
            <a:r>
              <a:rPr lang="en-US" dirty="0"/>
              <a:t> </a:t>
            </a:r>
          </a:p>
          <a:p>
            <a:pPr lvl="1">
              <a:spcBef>
                <a:spcPts val="0"/>
              </a:spcBef>
            </a:pPr>
            <a:r>
              <a:rPr lang="en-US" sz="2400" dirty="0">
                <a:latin typeface="Times New Roman" panose="02020603050405020304" pitchFamily="18" charset="0"/>
                <a:ea typeface="Times New Roman" panose="02020603050405020304" pitchFamily="18" charset="0"/>
              </a:rPr>
              <a:t>Lec</a:t>
            </a:r>
            <a:r>
              <a:rPr lang="en-US" sz="2400" b="0" dirty="0">
                <a:effectLst/>
                <a:latin typeface="Times New Roman" panose="02020603050405020304" pitchFamily="18" charset="0"/>
                <a:ea typeface="Times New Roman" panose="02020603050405020304" pitchFamily="18" charset="0"/>
              </a:rPr>
              <a:t>tures/ conferences (existing coursework)</a:t>
            </a:r>
            <a:endParaRPr lang="en-US" sz="2400" b="1" dirty="0">
              <a:effectLst/>
              <a:latin typeface="Times New Roman" panose="02020603050405020304" pitchFamily="18" charset="0"/>
              <a:ea typeface="Times New Roman" panose="02020603050405020304" pitchFamily="18" charset="0"/>
            </a:endParaRPr>
          </a:p>
          <a:p>
            <a:pPr lvl="1">
              <a:spcBef>
                <a:spcPts val="0"/>
              </a:spcBef>
            </a:pPr>
            <a:r>
              <a:rPr lang="en-US" sz="2400" b="0" dirty="0">
                <a:effectLst/>
                <a:latin typeface="Times New Roman" panose="02020603050405020304" pitchFamily="18" charset="0"/>
                <a:ea typeface="Times New Roman" panose="02020603050405020304" pitchFamily="18" charset="0"/>
              </a:rPr>
              <a:t>Journal club (to be formed)</a:t>
            </a:r>
            <a:endParaRPr lang="en-US" sz="2400" b="1" dirty="0">
              <a:effectLst/>
              <a:latin typeface="Times New Roman" panose="02020603050405020304" pitchFamily="18" charset="0"/>
              <a:ea typeface="Times New Roman" panose="02020603050405020304" pitchFamily="18" charset="0"/>
            </a:endParaRPr>
          </a:p>
          <a:p>
            <a:pPr lvl="1">
              <a:spcBef>
                <a:spcPts val="0"/>
              </a:spcBef>
            </a:pPr>
            <a:r>
              <a:rPr lang="en-US" sz="2400" b="0" dirty="0">
                <a:effectLst/>
                <a:latin typeface="Times New Roman" panose="02020603050405020304" pitchFamily="18" charset="0"/>
                <a:ea typeface="Times New Roman" panose="02020603050405020304" pitchFamily="18" charset="0"/>
              </a:rPr>
              <a:t>Specialty interest group meeting (existing group)</a:t>
            </a:r>
            <a:endParaRPr lang="en-US" sz="2400" b="1" dirty="0">
              <a:effectLst/>
              <a:latin typeface="Times New Roman" panose="02020603050405020304" pitchFamily="18" charset="0"/>
              <a:ea typeface="Times New Roman" panose="02020603050405020304" pitchFamily="18" charset="0"/>
            </a:endParaRPr>
          </a:p>
          <a:p>
            <a:pPr lvl="1">
              <a:spcBef>
                <a:spcPts val="0"/>
              </a:spcBef>
            </a:pPr>
            <a:r>
              <a:rPr lang="en-US" sz="2400" b="0" dirty="0">
                <a:effectLst/>
                <a:latin typeface="Times New Roman" panose="02020603050405020304" pitchFamily="18" charset="0"/>
                <a:ea typeface="Times New Roman" panose="02020603050405020304" pitchFamily="18" charset="0"/>
              </a:rPr>
              <a:t>MSSP group meetings </a:t>
            </a:r>
            <a:endParaRPr lang="en-US" sz="2400" b="1" dirty="0">
              <a:effectLst/>
              <a:latin typeface="Times New Roman" panose="02020603050405020304" pitchFamily="18" charset="0"/>
              <a:ea typeface="Times New Roman" panose="02020603050405020304" pitchFamily="18" charset="0"/>
            </a:endParaRPr>
          </a:p>
          <a:p>
            <a:pPr lvl="1">
              <a:spcBef>
                <a:spcPts val="0"/>
              </a:spcBef>
            </a:pPr>
            <a:r>
              <a:rPr lang="en-US" sz="2400" b="0" dirty="0">
                <a:effectLst/>
                <a:latin typeface="Times New Roman" panose="02020603050405020304" pitchFamily="18" charset="0"/>
                <a:ea typeface="Times New Roman" panose="02020603050405020304" pitchFamily="18" charset="0"/>
              </a:rPr>
              <a:t>Other (e.g., Sanghvi lectureship or Annual Symposium)</a:t>
            </a:r>
            <a:endParaRPr lang="en-US" sz="2400" b="1" dirty="0">
              <a:effectLst/>
              <a:latin typeface="Times New Roman" panose="02020603050405020304" pitchFamily="18" charset="0"/>
              <a:ea typeface="Times New Roman" panose="02020603050405020304" pitchFamily="18" charset="0"/>
            </a:endParaRPr>
          </a:p>
          <a:p>
            <a:endParaRPr lang="en-US" dirty="0"/>
          </a:p>
        </p:txBody>
      </p:sp>
      <p:pic>
        <p:nvPicPr>
          <p:cNvPr id="4" name="Audio 3">
            <a:hlinkClick r:id="" action="ppaction://media"/>
            <a:extLst>
              <a:ext uri="{FF2B5EF4-FFF2-40B4-BE49-F238E27FC236}">
                <a16:creationId xmlns:a16="http://schemas.microsoft.com/office/drawing/2014/main" id="{A0C440FE-7980-4948-9016-487865BB4F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811885287"/>
      </p:ext>
    </p:extLst>
  </p:cSld>
  <p:clrMapOvr>
    <a:masterClrMapping/>
  </p:clrMapOvr>
  <mc:AlternateContent xmlns:mc="http://schemas.openxmlformats.org/markup-compatibility/2006" xmlns:p14="http://schemas.microsoft.com/office/powerpoint/2010/main">
    <mc:Choice Requires="p14">
      <p:transition spd="slow" p14:dur="2000" advTm="38067"/>
    </mc:Choice>
    <mc:Fallback xmlns="">
      <p:transition spd="slow" advTm="38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17B4-E07D-4255-9852-63B67F6F027B}"/>
              </a:ext>
            </a:extLst>
          </p:cNvPr>
          <p:cNvSpPr>
            <a:spLocks noGrp="1"/>
          </p:cNvSpPr>
          <p:nvPr>
            <p:ph type="title"/>
          </p:nvPr>
        </p:nvSpPr>
        <p:spPr>
          <a:xfrm>
            <a:off x="0" y="1468438"/>
            <a:ext cx="9144000" cy="855538"/>
          </a:xfrm>
        </p:spPr>
        <p:txBody>
          <a:bodyPr>
            <a:normAutofit fontScale="90000"/>
          </a:bodyPr>
          <a:lstStyle/>
          <a:p>
            <a:r>
              <a:rPr lang="en-US" dirty="0"/>
              <a:t>Clinical/Experiential Learning</a:t>
            </a:r>
            <a:br>
              <a:rPr lang="en-US" dirty="0"/>
            </a:br>
            <a:r>
              <a:rPr lang="en-US" dirty="0"/>
              <a:t> (min 8 hour)</a:t>
            </a:r>
          </a:p>
        </p:txBody>
      </p:sp>
      <p:sp>
        <p:nvSpPr>
          <p:cNvPr id="3" name="Content Placeholder 2">
            <a:extLst>
              <a:ext uri="{FF2B5EF4-FFF2-40B4-BE49-F238E27FC236}">
                <a16:creationId xmlns:a16="http://schemas.microsoft.com/office/drawing/2014/main" id="{4081D3E6-DF36-4BE0-B521-B1A858E34FF6}"/>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t>Document clinical/experiential learning to meet this requirement:</a:t>
            </a:r>
          </a:p>
          <a:p>
            <a:pPr lvl="1"/>
            <a:endParaRPr lang="en-US" sz="2400" dirty="0"/>
          </a:p>
          <a:p>
            <a:pPr lvl="1"/>
            <a:r>
              <a:rPr lang="en-US" sz="2400" dirty="0">
                <a:latin typeface="Arial"/>
                <a:cs typeface="Arial"/>
              </a:rPr>
              <a:t>Students will work with providers in the OCIH on shadowing and experiential opportunities (e.g., acupuncture, group medical visits, Tai Chi)</a:t>
            </a:r>
          </a:p>
          <a:p>
            <a:pPr lvl="1"/>
            <a:r>
              <a:rPr lang="en-US" sz="2400" dirty="0">
                <a:latin typeface="Arial"/>
                <a:cs typeface="Arial"/>
              </a:rPr>
              <a:t>These experiences will be located in several outpatients locations (e.g., Barrett Cancer Center, UCGNI, Women’s Center).</a:t>
            </a:r>
          </a:p>
          <a:p>
            <a:pPr marL="0" indent="0">
              <a:buNone/>
            </a:pPr>
            <a:endParaRPr lang="en-US" dirty="0"/>
          </a:p>
        </p:txBody>
      </p:sp>
      <p:pic>
        <p:nvPicPr>
          <p:cNvPr id="4" name="Audio 3">
            <a:hlinkClick r:id="" action="ppaction://media"/>
            <a:extLst>
              <a:ext uri="{FF2B5EF4-FFF2-40B4-BE49-F238E27FC236}">
                <a16:creationId xmlns:a16="http://schemas.microsoft.com/office/drawing/2014/main" id="{55D2CD58-F267-4F1D-8E94-17E3472491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120407031"/>
      </p:ext>
    </p:extLst>
  </p:cSld>
  <p:clrMapOvr>
    <a:masterClrMapping/>
  </p:clrMapOvr>
  <mc:AlternateContent xmlns:mc="http://schemas.openxmlformats.org/markup-compatibility/2006" xmlns:p14="http://schemas.microsoft.com/office/powerpoint/2010/main">
    <mc:Choice Requires="p14">
      <p:transition spd="slow" p14:dur="2000" advTm="40646"/>
    </mc:Choice>
    <mc:Fallback xmlns="">
      <p:transition spd="slow" advTm="40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E1F-FBC0-4FB3-BC53-FBDF5F021F0D}"/>
              </a:ext>
            </a:extLst>
          </p:cNvPr>
          <p:cNvSpPr>
            <a:spLocks noGrp="1"/>
          </p:cNvSpPr>
          <p:nvPr>
            <p:ph type="title"/>
          </p:nvPr>
        </p:nvSpPr>
        <p:spPr/>
        <p:txBody>
          <a:bodyPr/>
          <a:lstStyle/>
          <a:p>
            <a:r>
              <a:rPr lang="en-US" dirty="0"/>
              <a:t>Scholarship (min 200 hours)</a:t>
            </a:r>
          </a:p>
        </p:txBody>
      </p:sp>
      <p:sp>
        <p:nvSpPr>
          <p:cNvPr id="3" name="Content Placeholder 2">
            <a:extLst>
              <a:ext uri="{FF2B5EF4-FFF2-40B4-BE49-F238E27FC236}">
                <a16:creationId xmlns:a16="http://schemas.microsoft.com/office/drawing/2014/main" id="{7C2B7CCA-3BF2-4822-A216-9061BC65906D}"/>
              </a:ext>
            </a:extLst>
          </p:cNvPr>
          <p:cNvSpPr>
            <a:spLocks noGrp="1"/>
          </p:cNvSpPr>
          <p:nvPr>
            <p:ph idx="1"/>
          </p:nvPr>
        </p:nvSpPr>
        <p:spPr/>
        <p:txBody>
          <a:bodyPr/>
          <a:lstStyle/>
          <a:p>
            <a:pPr lvl="1"/>
            <a:r>
              <a:rPr lang="en-US" sz="2400" dirty="0"/>
              <a:t>Document details of the M1/2 Summer Scholarly Project (already exists – last 5 years)</a:t>
            </a:r>
          </a:p>
          <a:p>
            <a:pPr lvl="1"/>
            <a:r>
              <a:rPr lang="en-US" sz="2400" dirty="0"/>
              <a:t>Research 101 course to be taken prior to summer research </a:t>
            </a:r>
          </a:p>
          <a:p>
            <a:pPr lvl="1"/>
            <a:r>
              <a:rPr lang="en-US" sz="2400" dirty="0"/>
              <a:t>The stipend will be a minimum of $2,500</a:t>
            </a:r>
          </a:p>
          <a:p>
            <a:endParaRPr lang="en-US" dirty="0"/>
          </a:p>
        </p:txBody>
      </p:sp>
      <p:pic>
        <p:nvPicPr>
          <p:cNvPr id="4" name="Audio 3">
            <a:hlinkClick r:id="" action="ppaction://media"/>
            <a:extLst>
              <a:ext uri="{FF2B5EF4-FFF2-40B4-BE49-F238E27FC236}">
                <a16:creationId xmlns:a16="http://schemas.microsoft.com/office/drawing/2014/main" id="{C2EEDA51-9F22-4A28-9C95-6B0C85966E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065617627"/>
      </p:ext>
    </p:extLst>
  </p:cSld>
  <p:clrMapOvr>
    <a:masterClrMapping/>
  </p:clrMapOvr>
  <mc:AlternateContent xmlns:mc="http://schemas.openxmlformats.org/markup-compatibility/2006" xmlns:p14="http://schemas.microsoft.com/office/powerpoint/2010/main">
    <mc:Choice Requires="p14">
      <p:transition spd="slow" p14:dur="2000" advTm="37804"/>
    </mc:Choice>
    <mc:Fallback xmlns="">
      <p:transition spd="slow" advTm="37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08C7-7E28-844E-B97C-2D4F7F728916}"/>
              </a:ext>
            </a:extLst>
          </p:cNvPr>
          <p:cNvSpPr>
            <a:spLocks noGrp="1"/>
          </p:cNvSpPr>
          <p:nvPr>
            <p:ph type="title"/>
          </p:nvPr>
        </p:nvSpPr>
        <p:spPr>
          <a:xfrm>
            <a:off x="195209" y="1417638"/>
            <a:ext cx="8804953" cy="855538"/>
          </a:xfrm>
        </p:spPr>
        <p:txBody>
          <a:bodyPr>
            <a:normAutofit fontScale="90000"/>
          </a:bodyPr>
          <a:lstStyle/>
          <a:p>
            <a:r>
              <a:rPr lang="en-US" dirty="0"/>
              <a:t>Service and Leadership (min 10 </a:t>
            </a:r>
            <a:r>
              <a:rPr lang="en-US" dirty="0" err="1"/>
              <a:t>hrs</a:t>
            </a:r>
            <a:r>
              <a:rPr lang="en-US" dirty="0"/>
              <a:t>)</a:t>
            </a:r>
          </a:p>
        </p:txBody>
      </p:sp>
      <p:sp>
        <p:nvSpPr>
          <p:cNvPr id="3" name="Content Placeholder 2">
            <a:extLst>
              <a:ext uri="{FF2B5EF4-FFF2-40B4-BE49-F238E27FC236}">
                <a16:creationId xmlns:a16="http://schemas.microsoft.com/office/drawing/2014/main" id="{3BC33F68-4B44-9143-8B2A-35DB54CC6B3A}"/>
              </a:ext>
            </a:extLst>
          </p:cNvPr>
          <p:cNvSpPr>
            <a:spLocks noGrp="1"/>
          </p:cNvSpPr>
          <p:nvPr>
            <p:ph idx="1"/>
          </p:nvPr>
        </p:nvSpPr>
        <p:spPr>
          <a:xfrm>
            <a:off x="457200" y="2273176"/>
            <a:ext cx="8229600" cy="4261188"/>
          </a:xfrm>
        </p:spPr>
        <p:txBody>
          <a:bodyPr>
            <a:normAutofit/>
          </a:bodyPr>
          <a:lstStyle/>
          <a:p>
            <a:r>
              <a:rPr lang="en-US" dirty="0">
                <a:latin typeface="+mj-lt"/>
              </a:rPr>
              <a:t>Students will have many ways to earn service and leadership hours.</a:t>
            </a:r>
          </a:p>
          <a:p>
            <a:pPr marL="0" indent="0">
              <a:buNone/>
            </a:pPr>
            <a:endParaRPr lang="en-US" dirty="0">
              <a:latin typeface="+mj-lt"/>
            </a:endParaRPr>
          </a:p>
          <a:p>
            <a:pPr lvl="1">
              <a:spcBef>
                <a:spcPts val="0"/>
              </a:spcBef>
            </a:pPr>
            <a:r>
              <a:rPr lang="en-US" sz="2400" b="0" dirty="0">
                <a:effectLst/>
                <a:latin typeface="+mj-lt"/>
                <a:ea typeface="Times New Roman" panose="02020603050405020304" pitchFamily="18" charset="0"/>
              </a:rPr>
              <a:t>Volunteer at events and lectureships (e.g., Symposium or Turner Farm teaching kitchen)</a:t>
            </a:r>
            <a:endParaRPr lang="en-US" sz="2400" b="1" dirty="0">
              <a:effectLst/>
              <a:latin typeface="+mj-lt"/>
              <a:ea typeface="Times New Roman" panose="02020603050405020304" pitchFamily="18" charset="0"/>
            </a:endParaRPr>
          </a:p>
          <a:p>
            <a:pPr lvl="1">
              <a:spcBef>
                <a:spcPts val="0"/>
              </a:spcBef>
            </a:pPr>
            <a:r>
              <a:rPr lang="en-US" sz="2400" b="0" dirty="0">
                <a:effectLst/>
                <a:latin typeface="+mj-lt"/>
                <a:ea typeface="Times New Roman" panose="02020603050405020304" pitchFamily="18" charset="0"/>
              </a:rPr>
              <a:t>Committee Member with student organizations</a:t>
            </a:r>
            <a:endParaRPr lang="en-US" sz="2400" b="1" dirty="0">
              <a:effectLst/>
              <a:latin typeface="+mj-lt"/>
              <a:ea typeface="Times New Roman" panose="02020603050405020304" pitchFamily="18" charset="0"/>
            </a:endParaRPr>
          </a:p>
          <a:p>
            <a:pPr lvl="1">
              <a:spcBef>
                <a:spcPts val="0"/>
              </a:spcBef>
            </a:pPr>
            <a:r>
              <a:rPr lang="en-US" sz="2400" b="0" dirty="0">
                <a:effectLst/>
                <a:latin typeface="+mj-lt"/>
                <a:ea typeface="Times New Roman" panose="02020603050405020304" pitchFamily="18" charset="0"/>
              </a:rPr>
              <a:t>Leadership roles with student organizations (e.g., SIG)</a:t>
            </a:r>
            <a:endParaRPr lang="en-US" sz="2400" b="1" dirty="0">
              <a:effectLst/>
              <a:latin typeface="+mj-lt"/>
              <a:ea typeface="Times New Roman" panose="02020603050405020304" pitchFamily="18" charset="0"/>
            </a:endParaRPr>
          </a:p>
          <a:p>
            <a:pPr marL="457200" lvl="1" indent="0">
              <a:buNone/>
            </a:pPr>
            <a:endParaRPr lang="en-US" dirty="0"/>
          </a:p>
          <a:p>
            <a:endParaRPr lang="en-US" dirty="0"/>
          </a:p>
        </p:txBody>
      </p:sp>
      <p:pic>
        <p:nvPicPr>
          <p:cNvPr id="4" name="Audio 3">
            <a:hlinkClick r:id="" action="ppaction://media"/>
            <a:extLst>
              <a:ext uri="{FF2B5EF4-FFF2-40B4-BE49-F238E27FC236}">
                <a16:creationId xmlns:a16="http://schemas.microsoft.com/office/drawing/2014/main" id="{6156FCFF-0CF7-45AB-8DF3-1F1C6E5F51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75464338"/>
      </p:ext>
    </p:extLst>
  </p:cSld>
  <p:clrMapOvr>
    <a:masterClrMapping/>
  </p:clrMapOvr>
  <mc:AlternateContent xmlns:mc="http://schemas.openxmlformats.org/markup-compatibility/2006" xmlns:p14="http://schemas.microsoft.com/office/powerpoint/2010/main">
    <mc:Choice Requires="p14">
      <p:transition spd="slow" p14:dur="2000" advTm="15151"/>
    </mc:Choice>
    <mc:Fallback xmlns="">
      <p:transition spd="slow" advTm="15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8679-CF75-D34F-813D-6F44C307F9BB}"/>
              </a:ext>
            </a:extLst>
          </p:cNvPr>
          <p:cNvSpPr>
            <a:spLocks noGrp="1"/>
          </p:cNvSpPr>
          <p:nvPr>
            <p:ph type="title"/>
          </p:nvPr>
        </p:nvSpPr>
        <p:spPr/>
        <p:txBody>
          <a:bodyPr/>
          <a:lstStyle/>
          <a:p>
            <a:r>
              <a:rPr lang="en-US" dirty="0"/>
              <a:t>Mentorship</a:t>
            </a:r>
          </a:p>
        </p:txBody>
      </p:sp>
      <p:sp>
        <p:nvSpPr>
          <p:cNvPr id="3" name="Content Placeholder 2">
            <a:extLst>
              <a:ext uri="{FF2B5EF4-FFF2-40B4-BE49-F238E27FC236}">
                <a16:creationId xmlns:a16="http://schemas.microsoft.com/office/drawing/2014/main" id="{E215723D-819A-C64F-AEBF-CAE95BB2CE4C}"/>
              </a:ext>
            </a:extLst>
          </p:cNvPr>
          <p:cNvSpPr>
            <a:spLocks noGrp="1"/>
          </p:cNvSpPr>
          <p:nvPr>
            <p:ph idx="1"/>
          </p:nvPr>
        </p:nvSpPr>
        <p:spPr>
          <a:xfrm>
            <a:off x="359013" y="2721276"/>
            <a:ext cx="8425974" cy="2369200"/>
          </a:xfrm>
        </p:spPr>
        <p:txBody>
          <a:bodyPr vert="horz" lIns="91440" tIns="45720" rIns="91440" bIns="45720" rtlCol="0" anchor="t">
            <a:normAutofit/>
          </a:bodyPr>
          <a:lstStyle/>
          <a:p>
            <a:pPr lvl="1"/>
            <a:r>
              <a:rPr lang="en-US" sz="2400" dirty="0"/>
              <a:t>Students will meet regularly with the program coordinator and faculty director for support and mentorship</a:t>
            </a:r>
          </a:p>
          <a:p>
            <a:pPr lvl="1"/>
            <a:r>
              <a:rPr lang="en-US" sz="2400" dirty="0">
                <a:latin typeface="Arial"/>
                <a:cs typeface="Arial"/>
              </a:rPr>
              <a:t>Students will also work with the select OCIH providers, research associates, and faculty for mentorships in select areas of interest </a:t>
            </a:r>
            <a:endParaRPr lang="en-US" sz="2400" dirty="0"/>
          </a:p>
        </p:txBody>
      </p:sp>
      <p:pic>
        <p:nvPicPr>
          <p:cNvPr id="4" name="Audio 3">
            <a:hlinkClick r:id="" action="ppaction://media"/>
            <a:extLst>
              <a:ext uri="{FF2B5EF4-FFF2-40B4-BE49-F238E27FC236}">
                <a16:creationId xmlns:a16="http://schemas.microsoft.com/office/drawing/2014/main" id="{039AC13A-1D70-4F52-8A21-EDDF545CE2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073648901"/>
      </p:ext>
    </p:extLst>
  </p:cSld>
  <p:clrMapOvr>
    <a:masterClrMapping/>
  </p:clrMapOvr>
  <mc:AlternateContent xmlns:mc="http://schemas.openxmlformats.org/markup-compatibility/2006" xmlns:p14="http://schemas.microsoft.com/office/powerpoint/2010/main">
    <mc:Choice Requires="p14">
      <p:transition spd="slow" p14:dur="2000" advTm="27596"/>
    </mc:Choice>
    <mc:Fallback xmlns="">
      <p:transition spd="slow" advTm="275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DocumentLibraryPermissions xmlns="2d8b63ce-4dc4-4905-b0e0-28660f74b3b5" xsi:nil="true"/>
    <MigrationWizIdPermissions xmlns="2d8b63ce-4dc4-4905-b0e0-28660f74b3b5" xsi:nil="true"/>
    <MigrationWizIdSecurityGroups xmlns="2d8b63ce-4dc4-4905-b0e0-28660f74b3b5" xsi:nil="true"/>
    <MigrationWizId xmlns="2d8b63ce-4dc4-4905-b0e0-28660f74b3b5" xsi:nil="true"/>
    <MigrationWizIdPermissionLevels xmlns="2d8b63ce-4dc4-4905-b0e0-28660f74b3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BB8F4374906A409FD9F7C4C457461B" ma:contentTypeVersion="19" ma:contentTypeDescription="Create a new document." ma:contentTypeScope="" ma:versionID="9709bc75d9dda6da21faadc8d0853376">
  <xsd:schema xmlns:xsd="http://www.w3.org/2001/XMLSchema" xmlns:xs="http://www.w3.org/2001/XMLSchema" xmlns:p="http://schemas.microsoft.com/office/2006/metadata/properties" xmlns:ns3="2d8b63ce-4dc4-4905-b0e0-28660f74b3b5" xmlns:ns4="a1b7d553-e03b-4562-9cb4-58e5b6777a1c" targetNamespace="http://schemas.microsoft.com/office/2006/metadata/properties" ma:root="true" ma:fieldsID="953e52427518ef325b57255aa284e768" ns3:_="" ns4:_="">
    <xsd:import namespace="2d8b63ce-4dc4-4905-b0e0-28660f74b3b5"/>
    <xsd:import namespace="a1b7d553-e03b-4562-9cb4-58e5b6777a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b63ce-4dc4-4905-b0e0-28660f74b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igrationWizId" ma:index="18" nillable="true" ma:displayName="MigrationWizId" ma:internalName="MigrationWizId">
      <xsd:simpleType>
        <xsd:restriction base="dms:Text"/>
      </xsd:simpleType>
    </xsd:element>
    <xsd:element name="MigrationWizIdPermissions" ma:index="19" nillable="true" ma:displayName="MigrationWizIdPermissions" ma:internalName="MigrationWizIdPermissions">
      <xsd:simpleType>
        <xsd:restriction base="dms:Text"/>
      </xsd:simpleType>
    </xsd:element>
    <xsd:element name="MigrationWizIdPermissionLevels" ma:index="20" nillable="true" ma:displayName="MigrationWizIdPermissionLevels" ma:internalName="MigrationWizIdPermissionLevels">
      <xsd:simpleType>
        <xsd:restriction base="dms:Text"/>
      </xsd:simpleType>
    </xsd:element>
    <xsd:element name="MigrationWizIdDocumentLibraryPermissions" ma:index="21" nillable="true" ma:displayName="MigrationWizIdDocumentLibraryPermissions" ma:internalName="MigrationWizIdDocumentLibraryPermissions">
      <xsd:simpleType>
        <xsd:restriction base="dms:Text"/>
      </xsd:simpleType>
    </xsd:element>
    <xsd:element name="MigrationWizIdSecurityGroups" ma:index="22" nillable="true" ma:displayName="MigrationWizIdSecurityGroups" ma:internalName="MigrationWizIdSecurityGroups">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b7d553-e03b-4562-9cb4-58e5b6777a1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SharingHintHash" ma:index="2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infopath/2007/PartnerControls"/>
    <ds:schemaRef ds:uri="a1b7d553-e03b-4562-9cb4-58e5b6777a1c"/>
    <ds:schemaRef ds:uri="2d8b63ce-4dc4-4905-b0e0-28660f74b3b5"/>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E7FDDB6-2657-4107-96B2-F88C4C35F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8b63ce-4dc4-4905-b0e0-28660f74b3b5"/>
    <ds:schemaRef ds:uri="a1b7d553-e03b-4562-9cb4-58e5b6777a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1120</TotalTime>
  <Words>579</Words>
  <Application>Microsoft Office PowerPoint</Application>
  <PresentationFormat>On-screen Show (4:3)</PresentationFormat>
  <Paragraphs>49</Paragraphs>
  <Slides>10</Slides>
  <Notes>2</Notes>
  <HiddenSlides>0</HiddenSlides>
  <MMClips>10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MSSP in Integrative and Lifestyle Medicine  Osher Center for Integrative Health (OCIH)</vt:lpstr>
      <vt:lpstr>Synopsis: Integrative and Lifestyle Medicine</vt:lpstr>
      <vt:lpstr>What is Integrative Medicine?</vt:lpstr>
      <vt:lpstr>What is Lifestyle Medicine?</vt:lpstr>
      <vt:lpstr>Didactic (min 15 hours)</vt:lpstr>
      <vt:lpstr>Clinical/Experiential Learning  (min 8 hour)</vt:lpstr>
      <vt:lpstr>Scholarship (min 200 hours)</vt:lpstr>
      <vt:lpstr>Service and Leadership (min 10 hrs)</vt:lpstr>
      <vt:lpstr>Mentorship</vt:lpstr>
      <vt:lpstr>Thank you for your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Fleming, Emilie (flemines)</cp:lastModifiedBy>
  <cp:revision>72</cp:revision>
  <dcterms:created xsi:type="dcterms:W3CDTF">2010-04-12T23:12:02Z</dcterms:created>
  <dcterms:modified xsi:type="dcterms:W3CDTF">2023-06-13T16:17:57Z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0x010100E2BB8F4374906A409FD9F7C4C457461B</vt:lpwstr>
  </property>
</Properties>
</file>