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33" r:id="rId2"/>
    <p:sldId id="332" r:id="rId3"/>
    <p:sldId id="461" r:id="rId4"/>
    <p:sldId id="457" r:id="rId5"/>
    <p:sldId id="459" r:id="rId6"/>
    <p:sldId id="462" r:id="rId7"/>
    <p:sldId id="460" r:id="rId8"/>
    <p:sldId id="466" r:id="rId9"/>
    <p:sldId id="467" r:id="rId10"/>
    <p:sldId id="468" r:id="rId11"/>
    <p:sldId id="469" r:id="rId12"/>
    <p:sldId id="471" r:id="rId13"/>
    <p:sldId id="470" r:id="rId14"/>
    <p:sldId id="472" r:id="rId15"/>
    <p:sldId id="410" r:id="rId16"/>
    <p:sldId id="448"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996600"/>
    <a:srgbClr val="BA5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0" autoAdjust="0"/>
    <p:restoredTop sz="96405" autoAdjust="0"/>
  </p:normalViewPr>
  <p:slideViewPr>
    <p:cSldViewPr>
      <p:cViewPr varScale="1">
        <p:scale>
          <a:sx n="111" d="100"/>
          <a:sy n="111" d="100"/>
        </p:scale>
        <p:origin x="18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7/31/2020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7/31/2020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7/31/2020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7/31/2020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7/31/2020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7/31/2020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avelblog.org/Photos/96494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med2.uc.edu/labmanuals/ma/virtuallabs/PancreaticIslets/pancreaticisletsspecialSL109_xvid.mp4.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ebslideserver.uc.edu:82/@159/view.apml?u=guest2&amp;p=gu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petsamerica.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med2.uc.edu/labmanuals/ma/virtuallabs/PancreaticIslets/pancreaticisletsSL108_xvid.mp4.mp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med2.uc.edu/labmanuals/ma/virtuallabs/PancreaticIslets/pancreaticisletsSL54_xvid.mp4.mp4" TargetMode="External"/><Relationship Id="rId5" Type="http://schemas.openxmlformats.org/officeDocument/2006/relationships/hyperlink" Target="http://webslideserver.uc.edu:82/@110/view.apml?u=guest2&amp;p=guest" TargetMode="External"/><Relationship Id="rId4" Type="http://schemas.openxmlformats.org/officeDocument/2006/relationships/hyperlink" Target="http://webslideserver.uc.edu:82/@158/view.apml?u=guest2&amp;p=gue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med2.uc.edu/labmanuals/ma/virtuallabs/PancreaticIslets/pancreaticisletsRNASL2A_xvid.mp4.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ebslideserver.uc.edu:82/@243/view.apml?u=guest2&amp;p=gu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219200"/>
            <a:ext cx="7696200" cy="1938992"/>
          </a:xfrm>
          <a:prstGeom prst="rect">
            <a:avLst/>
          </a:prstGeom>
          <a:noFill/>
        </p:spPr>
        <p:txBody>
          <a:bodyPr wrap="square">
            <a:spAutoFit/>
          </a:bodyPr>
          <a:lstStyle/>
          <a:p>
            <a:pPr algn="ctr" fontAlgn="auto">
              <a:spcBef>
                <a:spcPts val="0"/>
              </a:spcBef>
              <a:spcAft>
                <a:spcPts val="0"/>
              </a:spcAft>
              <a:defRPr/>
            </a:pPr>
            <a:r>
              <a:rPr lang="en-US" sz="4000" dirty="0">
                <a:solidFill>
                  <a:schemeClr val="accent6">
                    <a:lumMod val="50000"/>
                  </a:schemeClr>
                </a:solidFill>
                <a:latin typeface="+mn-lt"/>
              </a:rPr>
              <a:t>Pancreatic Islets</a:t>
            </a:r>
          </a:p>
          <a:p>
            <a:pPr algn="ctr" fontAlgn="auto">
              <a:spcBef>
                <a:spcPts val="0"/>
              </a:spcBef>
              <a:spcAft>
                <a:spcPts val="0"/>
              </a:spcAft>
              <a:defRPr/>
            </a:pPr>
            <a:r>
              <a:rPr lang="en-US" sz="4000" dirty="0">
                <a:solidFill>
                  <a:schemeClr val="accent6">
                    <a:lumMod val="50000"/>
                  </a:schemeClr>
                </a:solidFill>
                <a:latin typeface="+mn-lt"/>
              </a:rPr>
              <a:t>(Islets of Langerhans)</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304800" y="4800600"/>
            <a:ext cx="5638800" cy="1384995"/>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10 minutes to complete (seriously, and it’s all review).</a:t>
            </a:r>
          </a:p>
        </p:txBody>
      </p:sp>
      <p:pic>
        <p:nvPicPr>
          <p:cNvPr id="1026" name="Picture 2" descr="Preparing Sheep Testicl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52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gopetsamerica.com/anatomy/illustrations/pancre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2923" y="3891536"/>
            <a:ext cx="2908677" cy="2432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942" y="667822"/>
            <a:ext cx="5824205" cy="4368153"/>
          </a:xfrm>
          <a:prstGeom prst="rect">
            <a:avLst/>
          </a:prstGeom>
        </p:spPr>
      </p:pic>
      <p:sp>
        <p:nvSpPr>
          <p:cNvPr id="5" name="TextBox 4"/>
          <p:cNvSpPr txBox="1"/>
          <p:nvPr/>
        </p:nvSpPr>
        <p:spPr>
          <a:xfrm>
            <a:off x="149073" y="5351232"/>
            <a:ext cx="8845944" cy="1323439"/>
          </a:xfrm>
          <a:prstGeom prst="rect">
            <a:avLst/>
          </a:prstGeom>
          <a:noFill/>
        </p:spPr>
        <p:txBody>
          <a:bodyPr wrap="square">
            <a:spAutoFit/>
          </a:bodyPr>
          <a:lstStyle/>
          <a:p>
            <a:r>
              <a:rPr lang="en-US" sz="1600" b="1" dirty="0">
                <a:solidFill>
                  <a:schemeClr val="accent6">
                    <a:lumMod val="75000"/>
                  </a:schemeClr>
                </a:solidFill>
                <a:latin typeface="Calibri" pitchFamily="34" charset="0"/>
              </a:rPr>
              <a:t>Routine H&amp;E cannot distinguish between the different cells within the islets of Langerhans.  However, this specially-stained slide shows:</a:t>
            </a:r>
          </a:p>
          <a:p>
            <a:r>
              <a:rPr lang="en-US" sz="1600" b="1" dirty="0">
                <a:solidFill>
                  <a:schemeClr val="accent6">
                    <a:lumMod val="75000"/>
                  </a:schemeClr>
                </a:solidFill>
                <a:latin typeface="Calibri" pitchFamily="34" charset="0"/>
              </a:rPr>
              <a:t>	α cells – stained red, secrete glucagon</a:t>
            </a:r>
          </a:p>
          <a:p>
            <a:r>
              <a:rPr lang="en-US" sz="1600" b="1" dirty="0">
                <a:solidFill>
                  <a:schemeClr val="accent6">
                    <a:lumMod val="75000"/>
                  </a:schemeClr>
                </a:solidFill>
                <a:latin typeface="Calibri" pitchFamily="34" charset="0"/>
              </a:rPr>
              <a:t>	</a:t>
            </a:r>
            <a:r>
              <a:rPr lang="el-GR" sz="1600" b="1" dirty="0">
                <a:solidFill>
                  <a:schemeClr val="accent6">
                    <a:lumMod val="75000"/>
                  </a:schemeClr>
                </a:solidFill>
                <a:latin typeface="Calibri" pitchFamily="34" charset="0"/>
              </a:rPr>
              <a:t>β</a:t>
            </a:r>
            <a:r>
              <a:rPr lang="en-US" sz="1600" b="1" dirty="0">
                <a:solidFill>
                  <a:schemeClr val="accent6">
                    <a:lumMod val="75000"/>
                  </a:schemeClr>
                </a:solidFill>
                <a:latin typeface="Calibri" pitchFamily="34" charset="0"/>
              </a:rPr>
              <a:t> cells – stain blue, secrete insulin</a:t>
            </a:r>
          </a:p>
          <a:p>
            <a:r>
              <a:rPr lang="en-US" sz="1600" b="1" dirty="0">
                <a:solidFill>
                  <a:schemeClr val="accent6">
                    <a:lumMod val="75000"/>
                  </a:schemeClr>
                </a:solidFill>
                <a:latin typeface="Calibri" pitchFamily="34" charset="0"/>
              </a:rPr>
              <a:t>	</a:t>
            </a:r>
            <a:r>
              <a:rPr lang="el-GR" sz="1600" b="1" dirty="0">
                <a:solidFill>
                  <a:schemeClr val="accent6">
                    <a:lumMod val="75000"/>
                  </a:schemeClr>
                </a:solidFill>
                <a:latin typeface="Calibri" pitchFamily="34" charset="0"/>
              </a:rPr>
              <a:t>δ</a:t>
            </a:r>
            <a:r>
              <a:rPr lang="en-US" sz="1600" b="1" dirty="0">
                <a:solidFill>
                  <a:schemeClr val="accent6">
                    <a:lumMod val="75000"/>
                  </a:schemeClr>
                </a:solidFill>
                <a:latin typeface="Calibri" pitchFamily="34" charset="0"/>
              </a:rPr>
              <a:t> cells  (and other islet cells) - not specially stained here, release </a:t>
            </a:r>
            <a:r>
              <a:rPr lang="en-US" sz="1600" b="1" dirty="0" err="1">
                <a:solidFill>
                  <a:schemeClr val="accent6">
                    <a:lumMod val="75000"/>
                  </a:schemeClr>
                </a:solidFill>
                <a:latin typeface="Calibri" pitchFamily="34" charset="0"/>
              </a:rPr>
              <a:t>somatostatin</a:t>
            </a:r>
            <a:r>
              <a:rPr lang="en-US" sz="1600" b="1" dirty="0">
                <a:solidFill>
                  <a:schemeClr val="accent6">
                    <a:lumMod val="75000"/>
                  </a:schemeClr>
                </a:solidFill>
                <a:latin typeface="Calibri" pitchFamily="34" charset="0"/>
              </a:rPr>
              <a:t> </a:t>
            </a:r>
            <a:endParaRPr lang="en-US" sz="1600" b="1" dirty="0">
              <a:solidFill>
                <a:schemeClr val="accent6">
                  <a:lumMod val="50000"/>
                </a:schemeClr>
              </a:solidFill>
              <a:latin typeface="Calibri" pitchFamily="34" charset="0"/>
            </a:endParaRPr>
          </a:p>
        </p:txBody>
      </p:sp>
      <p:sp>
        <p:nvSpPr>
          <p:cNvPr id="11" name="Rectangle 10"/>
          <p:cNvSpPr/>
          <p:nvPr/>
        </p:nvSpPr>
        <p:spPr>
          <a:xfrm>
            <a:off x="682779" y="21491"/>
            <a:ext cx="777854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75000"/>
                  </a:schemeClr>
                </a:solidFill>
                <a:latin typeface="+mn-lt"/>
              </a:rPr>
              <a:t>ENDOCRINE PANCREAS – SPECIAL STAIN</a:t>
            </a:r>
          </a:p>
        </p:txBody>
      </p:sp>
      <p:sp>
        <p:nvSpPr>
          <p:cNvPr id="6" name="TextBox 5"/>
          <p:cNvSpPr txBox="1"/>
          <p:nvPr/>
        </p:nvSpPr>
        <p:spPr>
          <a:xfrm>
            <a:off x="2273243" y="1041873"/>
            <a:ext cx="1371600" cy="646331"/>
          </a:xfrm>
          <a:prstGeom prst="rect">
            <a:avLst/>
          </a:prstGeom>
          <a:noFill/>
        </p:spPr>
        <p:txBody>
          <a:bodyPr wrap="square" rtlCol="0">
            <a:spAutoFit/>
          </a:bodyPr>
          <a:lstStyle/>
          <a:p>
            <a:pPr algn="ctr"/>
            <a:r>
              <a:rPr lang="en-US" b="1" dirty="0">
                <a:solidFill>
                  <a:schemeClr val="bg1"/>
                </a:solidFill>
              </a:rPr>
              <a:t>Exocrine acini</a:t>
            </a:r>
          </a:p>
        </p:txBody>
      </p:sp>
      <p:sp>
        <p:nvSpPr>
          <p:cNvPr id="15" name="TextBox 14"/>
          <p:cNvSpPr txBox="1"/>
          <p:nvPr/>
        </p:nvSpPr>
        <p:spPr>
          <a:xfrm>
            <a:off x="5867400" y="4044509"/>
            <a:ext cx="1371600" cy="646331"/>
          </a:xfrm>
          <a:prstGeom prst="rect">
            <a:avLst/>
          </a:prstGeom>
          <a:noFill/>
        </p:spPr>
        <p:txBody>
          <a:bodyPr wrap="square" rtlCol="0">
            <a:spAutoFit/>
          </a:bodyPr>
          <a:lstStyle/>
          <a:p>
            <a:pPr algn="ctr"/>
            <a:r>
              <a:rPr lang="en-US" b="1" dirty="0">
                <a:solidFill>
                  <a:schemeClr val="bg1"/>
                </a:solidFill>
              </a:rPr>
              <a:t>Exocrine acini</a:t>
            </a:r>
          </a:p>
        </p:txBody>
      </p:sp>
      <p:sp>
        <p:nvSpPr>
          <p:cNvPr id="16" name="TextBox 15"/>
          <p:cNvSpPr txBox="1"/>
          <p:nvPr/>
        </p:nvSpPr>
        <p:spPr>
          <a:xfrm>
            <a:off x="2239274" y="3714004"/>
            <a:ext cx="1371600" cy="646331"/>
          </a:xfrm>
          <a:prstGeom prst="rect">
            <a:avLst/>
          </a:prstGeom>
          <a:noFill/>
        </p:spPr>
        <p:txBody>
          <a:bodyPr wrap="square" rtlCol="0">
            <a:spAutoFit/>
          </a:bodyPr>
          <a:lstStyle/>
          <a:p>
            <a:pPr algn="ctr"/>
            <a:r>
              <a:rPr lang="en-US" b="1" dirty="0">
                <a:solidFill>
                  <a:schemeClr val="bg1"/>
                </a:solidFill>
              </a:rPr>
              <a:t>Exocrine acini</a:t>
            </a:r>
          </a:p>
        </p:txBody>
      </p:sp>
      <p:sp>
        <p:nvSpPr>
          <p:cNvPr id="17" name="TextBox 16"/>
          <p:cNvSpPr txBox="1"/>
          <p:nvPr/>
        </p:nvSpPr>
        <p:spPr>
          <a:xfrm>
            <a:off x="5638800" y="1012488"/>
            <a:ext cx="1371600" cy="646331"/>
          </a:xfrm>
          <a:prstGeom prst="rect">
            <a:avLst/>
          </a:prstGeom>
          <a:noFill/>
        </p:spPr>
        <p:txBody>
          <a:bodyPr wrap="square" rtlCol="0">
            <a:spAutoFit/>
          </a:bodyPr>
          <a:lstStyle/>
          <a:p>
            <a:pPr algn="ctr"/>
            <a:r>
              <a:rPr lang="en-US" b="1" dirty="0">
                <a:solidFill>
                  <a:schemeClr val="bg1"/>
                </a:solidFill>
              </a:rPr>
              <a:t>Exocrine acini</a:t>
            </a:r>
          </a:p>
        </p:txBody>
      </p:sp>
    </p:spTree>
    <p:extLst>
      <p:ext uri="{BB962C8B-B14F-4D97-AF65-F5344CB8AC3E}">
        <p14:creationId xmlns:p14="http://schemas.microsoft.com/office/powerpoint/2010/main" val="293450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133643" y="2184494"/>
            <a:ext cx="48768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pancreatic islets special staining – SL109</a:t>
            </a:r>
            <a:endParaRPr lang="en-US" dirty="0">
              <a:latin typeface="Calibri" pitchFamily="34" charset="0"/>
            </a:endParaRPr>
          </a:p>
        </p:txBody>
      </p:sp>
      <p:sp>
        <p:nvSpPr>
          <p:cNvPr id="37891" name="TextBox 4"/>
          <p:cNvSpPr txBox="1">
            <a:spLocks noChangeArrowheads="1"/>
          </p:cNvSpPr>
          <p:nvPr/>
        </p:nvSpPr>
        <p:spPr bwMode="auto">
          <a:xfrm>
            <a:off x="2133643" y="54864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109</a:t>
            </a:r>
            <a:r>
              <a:rPr lang="en-US" dirty="0">
                <a:latin typeface="Calibri" pitchFamily="34" charset="0"/>
              </a:rPr>
              <a:t> </a:t>
            </a: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Nothing specific, just realize cells in the pancreatic islets can be specifically identified with special stains, antibodies, etc.</a:t>
            </a:r>
          </a:p>
        </p:txBody>
      </p:sp>
      <p:sp>
        <p:nvSpPr>
          <p:cNvPr id="5" name="Rectangle 4"/>
          <p:cNvSpPr/>
          <p:nvPr/>
        </p:nvSpPr>
        <p:spPr>
          <a:xfrm>
            <a:off x="2273243" y="21491"/>
            <a:ext cx="459760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75000"/>
                  </a:schemeClr>
                </a:solidFill>
                <a:latin typeface="+mn-lt"/>
              </a:rPr>
              <a:t>ENDOCRINE PANCREAS</a:t>
            </a:r>
          </a:p>
        </p:txBody>
      </p:sp>
    </p:spTree>
    <p:extLst>
      <p:ext uri="{BB962C8B-B14F-4D97-AF65-F5344CB8AC3E}">
        <p14:creationId xmlns:p14="http://schemas.microsoft.com/office/powerpoint/2010/main" val="414613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5400" y="897790"/>
            <a:ext cx="3203817" cy="584775"/>
          </a:xfrm>
          <a:prstGeom prst="rect">
            <a:avLst/>
          </a:prstGeom>
          <a:noFill/>
        </p:spPr>
        <p:txBody>
          <a:bodyPr wrap="square">
            <a:spAutoFit/>
          </a:bodyPr>
          <a:lstStyle/>
          <a:p>
            <a:r>
              <a:rPr lang="en-US" sz="1600" b="1" dirty="0">
                <a:solidFill>
                  <a:schemeClr val="accent6">
                    <a:lumMod val="75000"/>
                  </a:schemeClr>
                </a:solidFill>
                <a:latin typeface="Calibri" pitchFamily="34" charset="0"/>
              </a:rPr>
              <a:t>This is another special stain for your viewing pleasure.</a:t>
            </a:r>
            <a:endParaRPr lang="en-US" sz="1600" b="1" dirty="0">
              <a:solidFill>
                <a:schemeClr val="accent6">
                  <a:lumMod val="50000"/>
                </a:schemeClr>
              </a:solidFill>
              <a:latin typeface="Calibri" pitchFamily="34" charset="0"/>
            </a:endParaRPr>
          </a:p>
        </p:txBody>
      </p:sp>
      <p:sp>
        <p:nvSpPr>
          <p:cNvPr id="11" name="Rectangle 10"/>
          <p:cNvSpPr/>
          <p:nvPr/>
        </p:nvSpPr>
        <p:spPr>
          <a:xfrm>
            <a:off x="682779" y="21491"/>
            <a:ext cx="777854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75000"/>
                  </a:schemeClr>
                </a:solidFill>
                <a:latin typeface="+mn-lt"/>
              </a:rPr>
              <a:t>ENDOCRINE PANCREAS – SPECIAL STAIN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32935"/>
            <a:ext cx="4663440" cy="5638800"/>
          </a:xfrm>
          <a:prstGeom prst="rect">
            <a:avLst/>
          </a:prstGeom>
        </p:spPr>
      </p:pic>
    </p:spTree>
    <p:extLst>
      <p:ext uri="{BB962C8B-B14F-4D97-AF65-F5344CB8AC3E}">
        <p14:creationId xmlns:p14="http://schemas.microsoft.com/office/powerpoint/2010/main" val="249855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481" y="690564"/>
            <a:ext cx="8845944" cy="584775"/>
          </a:xfrm>
          <a:prstGeom prst="rect">
            <a:avLst/>
          </a:prstGeom>
          <a:noFill/>
        </p:spPr>
        <p:txBody>
          <a:bodyPr wrap="square">
            <a:spAutoFit/>
          </a:bodyPr>
          <a:lstStyle/>
          <a:p>
            <a:r>
              <a:rPr lang="en-US" sz="1600" b="1" dirty="0">
                <a:solidFill>
                  <a:schemeClr val="accent6">
                    <a:lumMod val="75000"/>
                  </a:schemeClr>
                </a:solidFill>
                <a:latin typeface="Calibri" pitchFamily="34" charset="0"/>
              </a:rPr>
              <a:t>Just FYI, this EM demonstrates that cells from the Islets of Langerhans have the protein machinery expected of cells with regulated secretion: </a:t>
            </a:r>
            <a:r>
              <a:rPr lang="en-US" sz="1600" b="1" dirty="0" err="1">
                <a:solidFill>
                  <a:schemeClr val="accent6">
                    <a:lumMod val="75000"/>
                  </a:schemeClr>
                </a:solidFill>
                <a:latin typeface="Calibri" pitchFamily="34" charset="0"/>
              </a:rPr>
              <a:t>rER</a:t>
            </a:r>
            <a:r>
              <a:rPr lang="en-US" sz="1600" b="1" dirty="0">
                <a:solidFill>
                  <a:schemeClr val="accent6">
                    <a:lumMod val="75000"/>
                  </a:schemeClr>
                </a:solidFill>
                <a:latin typeface="Calibri" pitchFamily="34" charset="0"/>
              </a:rPr>
              <a:t> (not easily seen), Golgi, secretory granules (arrows)</a:t>
            </a:r>
            <a:endParaRPr lang="en-US" sz="1600" b="1" dirty="0">
              <a:solidFill>
                <a:schemeClr val="accent6">
                  <a:lumMod val="50000"/>
                </a:schemeClr>
              </a:solidFill>
              <a:latin typeface="Calibri" pitchFamily="34" charset="0"/>
            </a:endParaRPr>
          </a:p>
        </p:txBody>
      </p:sp>
      <p:sp>
        <p:nvSpPr>
          <p:cNvPr id="11" name="Rectangle 10"/>
          <p:cNvSpPr/>
          <p:nvPr/>
        </p:nvSpPr>
        <p:spPr>
          <a:xfrm>
            <a:off x="2273243" y="21491"/>
            <a:ext cx="459760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75000"/>
                  </a:schemeClr>
                </a:solidFill>
                <a:latin typeface="+mn-lt"/>
              </a:rPr>
              <a:t>ENDOCRINE PANCREAS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67994"/>
            <a:ext cx="7696200" cy="5592601"/>
          </a:xfrm>
          <a:prstGeom prst="rect">
            <a:avLst/>
          </a:prstGeom>
        </p:spPr>
      </p:pic>
    </p:spTree>
    <p:extLst>
      <p:ext uri="{BB962C8B-B14F-4D97-AF65-F5344CB8AC3E}">
        <p14:creationId xmlns:p14="http://schemas.microsoft.com/office/powerpoint/2010/main" val="421217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5398" y="685800"/>
            <a:ext cx="4010025" cy="1569660"/>
          </a:xfrm>
          <a:prstGeom prst="rect">
            <a:avLst/>
          </a:prstGeom>
          <a:noFill/>
        </p:spPr>
        <p:txBody>
          <a:bodyPr wrap="square">
            <a:spAutoFit/>
          </a:bodyPr>
          <a:lstStyle/>
          <a:p>
            <a:r>
              <a:rPr lang="en-US" sz="1600" b="1" dirty="0">
                <a:solidFill>
                  <a:schemeClr val="accent6">
                    <a:lumMod val="75000"/>
                  </a:schemeClr>
                </a:solidFill>
                <a:latin typeface="Calibri" pitchFamily="34" charset="0"/>
              </a:rPr>
              <a:t>FYI again, for reference, this is a portion of the exocrine pancreas, with the lumen (L) of an </a:t>
            </a:r>
            <a:r>
              <a:rPr lang="en-US" sz="1600" b="1" dirty="0" err="1">
                <a:solidFill>
                  <a:schemeClr val="accent6">
                    <a:lumMod val="75000"/>
                  </a:schemeClr>
                </a:solidFill>
                <a:latin typeface="Calibri" pitchFamily="34" charset="0"/>
              </a:rPr>
              <a:t>acinus</a:t>
            </a:r>
            <a:r>
              <a:rPr lang="en-US" sz="1600" b="1" dirty="0">
                <a:solidFill>
                  <a:schemeClr val="accent6">
                    <a:lumMod val="75000"/>
                  </a:schemeClr>
                </a:solidFill>
                <a:latin typeface="Calibri" pitchFamily="34" charset="0"/>
              </a:rPr>
              <a:t> shown.  Note that the acinar cells exhibit more elaborate </a:t>
            </a:r>
            <a:r>
              <a:rPr lang="en-US" sz="1600" b="1" dirty="0" err="1">
                <a:solidFill>
                  <a:schemeClr val="accent6">
                    <a:lumMod val="75000"/>
                  </a:schemeClr>
                </a:solidFill>
                <a:latin typeface="Calibri" pitchFamily="34" charset="0"/>
              </a:rPr>
              <a:t>rER</a:t>
            </a:r>
            <a:r>
              <a:rPr lang="en-US" sz="1600" b="1" dirty="0">
                <a:solidFill>
                  <a:schemeClr val="accent6">
                    <a:lumMod val="75000"/>
                  </a:schemeClr>
                </a:solidFill>
                <a:latin typeface="Calibri" pitchFamily="34" charset="0"/>
              </a:rPr>
              <a:t>, Golgi, and much larger secretory granules (Z, they are called zymogen granules).</a:t>
            </a:r>
            <a:endParaRPr lang="en-US" sz="1600" b="1" dirty="0">
              <a:solidFill>
                <a:schemeClr val="accent6">
                  <a:lumMod val="50000"/>
                </a:schemeClr>
              </a:solidFill>
              <a:latin typeface="Calibri" pitchFamily="34" charset="0"/>
            </a:endParaRPr>
          </a:p>
        </p:txBody>
      </p:sp>
      <p:sp>
        <p:nvSpPr>
          <p:cNvPr id="6" name="Rectangle 5"/>
          <p:cNvSpPr/>
          <p:nvPr/>
        </p:nvSpPr>
        <p:spPr>
          <a:xfrm>
            <a:off x="2451849" y="21491"/>
            <a:ext cx="424039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7" y="690564"/>
            <a:ext cx="4940312" cy="6019800"/>
          </a:xfrm>
          <a:prstGeom prst="rect">
            <a:avLst/>
          </a:prstGeom>
        </p:spPr>
      </p:pic>
      <p:sp>
        <p:nvSpPr>
          <p:cNvPr id="7" name="TextBox 6"/>
          <p:cNvSpPr txBox="1"/>
          <p:nvPr/>
        </p:nvSpPr>
        <p:spPr>
          <a:xfrm>
            <a:off x="4975199" y="2362200"/>
            <a:ext cx="4187881" cy="4308872"/>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Similar to what you encountered  with the pituitary, etc., it’s often difficult to definitively identify similar cells on EM.  In other words, </a:t>
            </a:r>
            <a:r>
              <a:rPr lang="en-US" sz="1400" b="1" dirty="0" err="1">
                <a:solidFill>
                  <a:schemeClr val="accent3">
                    <a:lumMod val="50000"/>
                  </a:schemeClr>
                </a:solidFill>
                <a:latin typeface="Tempus Sans ITC" pitchFamily="82" charset="0"/>
              </a:rPr>
              <a:t>rER</a:t>
            </a:r>
            <a:r>
              <a:rPr lang="en-US" sz="1400" b="1" dirty="0">
                <a:solidFill>
                  <a:schemeClr val="accent3">
                    <a:lumMod val="50000"/>
                  </a:schemeClr>
                </a:solidFill>
                <a:latin typeface="Tempus Sans ITC" pitchFamily="82" charset="0"/>
              </a:rPr>
              <a:t>, Golgi, secretory granules; the cell definitely is involved in regulated secretion, but it could be in a number of places.  In this case, the presence of the lumen and the fact that the granules are toward the apical side of the cell is helpful in narrowing it down, but it does not completely rule out other tissues you will see, such as salivary glands.</a:t>
            </a:r>
          </a:p>
          <a:p>
            <a:endParaRPr lang="en-US" sz="800" b="1" dirty="0">
              <a:solidFill>
                <a:schemeClr val="accent3">
                  <a:lumMod val="50000"/>
                </a:schemeClr>
              </a:solidFill>
              <a:latin typeface="Tempus Sans ITC" pitchFamily="82" charset="0"/>
            </a:endParaRPr>
          </a:p>
          <a:p>
            <a:r>
              <a:rPr lang="en-US" sz="1400" b="1" dirty="0">
                <a:solidFill>
                  <a:schemeClr val="accent3">
                    <a:lumMod val="50000"/>
                  </a:schemeClr>
                </a:solidFill>
                <a:latin typeface="Tempus Sans ITC" pitchFamily="82" charset="0"/>
              </a:rPr>
              <a:t>However, note that you certainly should be able to compare protein-secreting cells from steroid-secreting cells.  In addition, once we learn about these exocrine cells in detail, if you were shown two EM images similar  to the ones in this module, and you had to match them to exocrine or endocrine pancreas, we would hope you could do so.  Or maybe that lumen and apical granules would help you when comparing to cells with granules on their basal side.</a:t>
            </a:r>
          </a:p>
        </p:txBody>
      </p:sp>
    </p:spTree>
    <p:extLst>
      <p:ext uri="{BB962C8B-B14F-4D97-AF65-F5344CB8AC3E}">
        <p14:creationId xmlns:p14="http://schemas.microsoft.com/office/powerpoint/2010/main" val="338695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067800" cy="1661993"/>
          </a:xfrm>
          <a:prstGeom prst="rect">
            <a:avLst/>
          </a:prstGeom>
          <a:noFill/>
          <a:ln w="9525">
            <a:noFill/>
            <a:miter lim="800000"/>
            <a:headEnd/>
            <a:tailEnd/>
          </a:ln>
        </p:spPr>
        <p:txBody>
          <a:bodyPr wrap="square">
            <a:spAutoFit/>
          </a:bodyPr>
          <a:lstStyle/>
          <a:p>
            <a:pPr>
              <a:tabLst>
                <a:tab pos="457200" algn="l"/>
              </a:tabLst>
            </a:pPr>
            <a:r>
              <a:rPr lang="en-US" sz="1400" b="1" dirty="0">
                <a:solidFill>
                  <a:srgbClr val="002060"/>
                </a:solidFill>
                <a:latin typeface="Georgia" pitchFamily="18" charset="0"/>
                <a:cs typeface="Times New Roman" pitchFamily="18" charset="0"/>
              </a:rPr>
              <a:t>The next set of slides is a quiz for this module.  You should review the structures covered in this module, and try to visualize each of these in light and electron micrographs.</a:t>
            </a:r>
            <a:endParaRPr lang="en-US" sz="1400" b="1" dirty="0">
              <a:solidFill>
                <a:srgbClr val="002060"/>
              </a:solidFill>
              <a:latin typeface="Georgia" pitchFamily="18" charset="0"/>
            </a:endParaRPr>
          </a:p>
          <a:p>
            <a:pPr>
              <a:tabLst>
                <a:tab pos="457200" algn="l"/>
              </a:tabLst>
            </a:pPr>
            <a:r>
              <a:rPr lang="en-US" sz="1600" dirty="0">
                <a:solidFill>
                  <a:srgbClr val="002060"/>
                </a:solidFill>
                <a:latin typeface="Georgia" pitchFamily="18" charset="0"/>
              </a:rPr>
              <a:t> </a:t>
            </a:r>
          </a:p>
          <a:p>
            <a:pPr lvl="0"/>
            <a:r>
              <a:rPr lang="en-US" sz="1100" b="1" dirty="0">
                <a:latin typeface="Georgia" pitchFamily="18" charset="0"/>
              </a:rPr>
              <a:t>identify, at the light microscope level, each of the following:</a:t>
            </a:r>
            <a:endParaRPr lang="en-US" sz="1100" dirty="0">
              <a:latin typeface="Georgia" pitchFamily="18" charset="0"/>
            </a:endParaRPr>
          </a:p>
          <a:p>
            <a:r>
              <a:rPr lang="en-US" sz="1100" dirty="0">
                <a:latin typeface="Georgia" pitchFamily="18" charset="0"/>
              </a:rPr>
              <a:t> </a:t>
            </a:r>
          </a:p>
          <a:p>
            <a:pPr lvl="1"/>
            <a:r>
              <a:rPr lang="en-US" sz="1200" dirty="0">
                <a:latin typeface="Georgia" pitchFamily="18" charset="0"/>
              </a:rPr>
              <a:t>Pancreas</a:t>
            </a:r>
          </a:p>
          <a:p>
            <a:pPr lvl="2"/>
            <a:r>
              <a:rPr lang="en-US" sz="1200" dirty="0">
                <a:latin typeface="Georgia" pitchFamily="18" charset="0"/>
              </a:rPr>
              <a:t>Serous acini</a:t>
            </a:r>
          </a:p>
          <a:p>
            <a:pPr lvl="2"/>
            <a:r>
              <a:rPr lang="en-US" sz="1200" dirty="0">
                <a:latin typeface="Georgia" pitchFamily="18" charset="0"/>
              </a:rPr>
              <a:t>Pancreatic islets (Islets of Langerhans)</a:t>
            </a:r>
          </a:p>
        </p:txBody>
      </p:sp>
    </p:spTree>
    <p:extLst>
      <p:ext uri="{BB962C8B-B14F-4D97-AF65-F5344CB8AC3E}">
        <p14:creationId xmlns:p14="http://schemas.microsoft.com/office/powerpoint/2010/main" val="313590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95410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and structure. (advance slide for answers).  Do </a:t>
            </a:r>
            <a:r>
              <a:rPr lang="en-US" sz="3200" b="1" dirty="0">
                <a:solidFill>
                  <a:schemeClr val="accent3">
                    <a:lumMod val="50000"/>
                  </a:schemeClr>
                </a:solidFill>
                <a:latin typeface="+mn-lt"/>
              </a:rPr>
              <a:t>NOT</a:t>
            </a:r>
            <a:r>
              <a:rPr lang="en-US" sz="2400" b="1" dirty="0">
                <a:solidFill>
                  <a:schemeClr val="accent3">
                    <a:lumMod val="50000"/>
                  </a:schemeClr>
                </a:solidFill>
                <a:latin typeface="Script MT Bold" pitchFamily="66" charset="0"/>
              </a:rPr>
              <a:t> let me down – this is for all the marbles.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483835"/>
            <a:ext cx="6781800" cy="5086350"/>
          </a:xfrm>
          <a:prstGeom prst="rect">
            <a:avLst/>
          </a:prstGeom>
        </p:spPr>
      </p:pic>
      <p:sp>
        <p:nvSpPr>
          <p:cNvPr id="2" name="Freeform 1"/>
          <p:cNvSpPr/>
          <p:nvPr/>
        </p:nvSpPr>
        <p:spPr>
          <a:xfrm>
            <a:off x="4109292" y="3723701"/>
            <a:ext cx="1609948" cy="1894901"/>
          </a:xfrm>
          <a:custGeom>
            <a:avLst/>
            <a:gdLst>
              <a:gd name="connsiteX0" fmla="*/ 1608462 w 1609948"/>
              <a:gd name="connsiteY0" fmla="*/ 429658 h 1894901"/>
              <a:gd name="connsiteX1" fmla="*/ 1597445 w 1609948"/>
              <a:gd name="connsiteY1" fmla="*/ 220338 h 1894901"/>
              <a:gd name="connsiteX2" fmla="*/ 1586428 w 1609948"/>
              <a:gd name="connsiteY2" fmla="*/ 187287 h 1894901"/>
              <a:gd name="connsiteX3" fmla="*/ 1553378 w 1609948"/>
              <a:gd name="connsiteY3" fmla="*/ 154236 h 1894901"/>
              <a:gd name="connsiteX4" fmla="*/ 1531344 w 1609948"/>
              <a:gd name="connsiteY4" fmla="*/ 121186 h 1894901"/>
              <a:gd name="connsiteX5" fmla="*/ 1465243 w 1609948"/>
              <a:gd name="connsiteY5" fmla="*/ 77118 h 1894901"/>
              <a:gd name="connsiteX6" fmla="*/ 1432192 w 1609948"/>
              <a:gd name="connsiteY6" fmla="*/ 44068 h 1894901"/>
              <a:gd name="connsiteX7" fmla="*/ 1366091 w 1609948"/>
              <a:gd name="connsiteY7" fmla="*/ 22034 h 1894901"/>
              <a:gd name="connsiteX8" fmla="*/ 1244906 w 1609948"/>
              <a:gd name="connsiteY8" fmla="*/ 0 h 1894901"/>
              <a:gd name="connsiteX9" fmla="*/ 947450 w 1609948"/>
              <a:gd name="connsiteY9" fmla="*/ 11017 h 1894901"/>
              <a:gd name="connsiteX10" fmla="*/ 848298 w 1609948"/>
              <a:gd name="connsiteY10" fmla="*/ 55085 h 1894901"/>
              <a:gd name="connsiteX11" fmla="*/ 760163 w 1609948"/>
              <a:gd name="connsiteY11" fmla="*/ 99152 h 1894901"/>
              <a:gd name="connsiteX12" fmla="*/ 672028 w 1609948"/>
              <a:gd name="connsiteY12" fmla="*/ 132203 h 1894901"/>
              <a:gd name="connsiteX13" fmla="*/ 605927 w 1609948"/>
              <a:gd name="connsiteY13" fmla="*/ 176270 h 1894901"/>
              <a:gd name="connsiteX14" fmla="*/ 572877 w 1609948"/>
              <a:gd name="connsiteY14" fmla="*/ 198304 h 1894901"/>
              <a:gd name="connsiteX15" fmla="*/ 539826 w 1609948"/>
              <a:gd name="connsiteY15" fmla="*/ 220338 h 1894901"/>
              <a:gd name="connsiteX16" fmla="*/ 484742 w 1609948"/>
              <a:gd name="connsiteY16" fmla="*/ 275422 h 1894901"/>
              <a:gd name="connsiteX17" fmla="*/ 407624 w 1609948"/>
              <a:gd name="connsiteY17" fmla="*/ 352540 h 1894901"/>
              <a:gd name="connsiteX18" fmla="*/ 363556 w 1609948"/>
              <a:gd name="connsiteY18" fmla="*/ 385591 h 1894901"/>
              <a:gd name="connsiteX19" fmla="*/ 341522 w 1609948"/>
              <a:gd name="connsiteY19" fmla="*/ 418641 h 1894901"/>
              <a:gd name="connsiteX20" fmla="*/ 242371 w 1609948"/>
              <a:gd name="connsiteY20" fmla="*/ 473726 h 1894901"/>
              <a:gd name="connsiteX21" fmla="*/ 187286 w 1609948"/>
              <a:gd name="connsiteY21" fmla="*/ 539827 h 1894901"/>
              <a:gd name="connsiteX22" fmla="*/ 121185 w 1609948"/>
              <a:gd name="connsiteY22" fmla="*/ 594911 h 1894901"/>
              <a:gd name="connsiteX23" fmla="*/ 99151 w 1609948"/>
              <a:gd name="connsiteY23" fmla="*/ 627962 h 1894901"/>
              <a:gd name="connsiteX24" fmla="*/ 66101 w 1609948"/>
              <a:gd name="connsiteY24" fmla="*/ 672029 h 1894901"/>
              <a:gd name="connsiteX25" fmla="*/ 55084 w 1609948"/>
              <a:gd name="connsiteY25" fmla="*/ 716097 h 1894901"/>
              <a:gd name="connsiteX26" fmla="*/ 33050 w 1609948"/>
              <a:gd name="connsiteY26" fmla="*/ 760164 h 1894901"/>
              <a:gd name="connsiteX27" fmla="*/ 22033 w 1609948"/>
              <a:gd name="connsiteY27" fmla="*/ 793215 h 1894901"/>
              <a:gd name="connsiteX28" fmla="*/ 11016 w 1609948"/>
              <a:gd name="connsiteY28" fmla="*/ 881350 h 1894901"/>
              <a:gd name="connsiteX29" fmla="*/ 0 w 1609948"/>
              <a:gd name="connsiteY29" fmla="*/ 947451 h 1894901"/>
              <a:gd name="connsiteX30" fmla="*/ 11016 w 1609948"/>
              <a:gd name="connsiteY30" fmla="*/ 1189822 h 1894901"/>
              <a:gd name="connsiteX31" fmla="*/ 33050 w 1609948"/>
              <a:gd name="connsiteY31" fmla="*/ 1333041 h 1894901"/>
              <a:gd name="connsiteX32" fmla="*/ 55084 w 1609948"/>
              <a:gd name="connsiteY32" fmla="*/ 1432193 h 1894901"/>
              <a:gd name="connsiteX33" fmla="*/ 77118 w 1609948"/>
              <a:gd name="connsiteY33" fmla="*/ 1509311 h 1894901"/>
              <a:gd name="connsiteX34" fmla="*/ 121185 w 1609948"/>
              <a:gd name="connsiteY34" fmla="*/ 1586429 h 1894901"/>
              <a:gd name="connsiteX35" fmla="*/ 154236 w 1609948"/>
              <a:gd name="connsiteY35" fmla="*/ 1619480 h 1894901"/>
              <a:gd name="connsiteX36" fmla="*/ 198303 w 1609948"/>
              <a:gd name="connsiteY36" fmla="*/ 1685581 h 1894901"/>
              <a:gd name="connsiteX37" fmla="*/ 231354 w 1609948"/>
              <a:gd name="connsiteY37" fmla="*/ 1707615 h 1894901"/>
              <a:gd name="connsiteX38" fmla="*/ 297455 w 1609948"/>
              <a:gd name="connsiteY38" fmla="*/ 1773716 h 1894901"/>
              <a:gd name="connsiteX39" fmla="*/ 330506 w 1609948"/>
              <a:gd name="connsiteY39" fmla="*/ 1795750 h 1894901"/>
              <a:gd name="connsiteX40" fmla="*/ 385590 w 1609948"/>
              <a:gd name="connsiteY40" fmla="*/ 1850834 h 1894901"/>
              <a:gd name="connsiteX41" fmla="*/ 451691 w 1609948"/>
              <a:gd name="connsiteY41" fmla="*/ 1894901 h 1894901"/>
              <a:gd name="connsiteX42" fmla="*/ 683045 w 1609948"/>
              <a:gd name="connsiteY42" fmla="*/ 1883885 h 1894901"/>
              <a:gd name="connsiteX43" fmla="*/ 716096 w 1609948"/>
              <a:gd name="connsiteY43" fmla="*/ 1872868 h 1894901"/>
              <a:gd name="connsiteX44" fmla="*/ 771180 w 1609948"/>
              <a:gd name="connsiteY44" fmla="*/ 1861851 h 1894901"/>
              <a:gd name="connsiteX45" fmla="*/ 804231 w 1609948"/>
              <a:gd name="connsiteY45" fmla="*/ 1850834 h 1894901"/>
              <a:gd name="connsiteX46" fmla="*/ 925416 w 1609948"/>
              <a:gd name="connsiteY46" fmla="*/ 1817783 h 1894901"/>
              <a:gd name="connsiteX47" fmla="*/ 1046602 w 1609948"/>
              <a:gd name="connsiteY47" fmla="*/ 1751682 h 1894901"/>
              <a:gd name="connsiteX48" fmla="*/ 1079653 w 1609948"/>
              <a:gd name="connsiteY48" fmla="*/ 1729648 h 1894901"/>
              <a:gd name="connsiteX49" fmla="*/ 1112703 w 1609948"/>
              <a:gd name="connsiteY49" fmla="*/ 1685581 h 1894901"/>
              <a:gd name="connsiteX50" fmla="*/ 1145754 w 1609948"/>
              <a:gd name="connsiteY50" fmla="*/ 1674564 h 1894901"/>
              <a:gd name="connsiteX51" fmla="*/ 1200838 w 1609948"/>
              <a:gd name="connsiteY51" fmla="*/ 1630497 h 1894901"/>
              <a:gd name="connsiteX52" fmla="*/ 1244906 w 1609948"/>
              <a:gd name="connsiteY52" fmla="*/ 1553379 h 1894901"/>
              <a:gd name="connsiteX53" fmla="*/ 1277956 w 1609948"/>
              <a:gd name="connsiteY53" fmla="*/ 1520328 h 1894901"/>
              <a:gd name="connsiteX54" fmla="*/ 1322024 w 1609948"/>
              <a:gd name="connsiteY54" fmla="*/ 1454227 h 1894901"/>
              <a:gd name="connsiteX55" fmla="*/ 1344057 w 1609948"/>
              <a:gd name="connsiteY55" fmla="*/ 1421176 h 1894901"/>
              <a:gd name="connsiteX56" fmla="*/ 1377108 w 1609948"/>
              <a:gd name="connsiteY56" fmla="*/ 1399142 h 1894901"/>
              <a:gd name="connsiteX57" fmla="*/ 1388125 w 1609948"/>
              <a:gd name="connsiteY57" fmla="*/ 1366092 h 1894901"/>
              <a:gd name="connsiteX58" fmla="*/ 1465243 w 1609948"/>
              <a:gd name="connsiteY58" fmla="*/ 1255923 h 1894901"/>
              <a:gd name="connsiteX59" fmla="*/ 1498294 w 1609948"/>
              <a:gd name="connsiteY59" fmla="*/ 1156771 h 1894901"/>
              <a:gd name="connsiteX60" fmla="*/ 1509310 w 1609948"/>
              <a:gd name="connsiteY60" fmla="*/ 1123721 h 1894901"/>
              <a:gd name="connsiteX61" fmla="*/ 1520327 w 1609948"/>
              <a:gd name="connsiteY61" fmla="*/ 1090670 h 1894901"/>
              <a:gd name="connsiteX62" fmla="*/ 1531344 w 1609948"/>
              <a:gd name="connsiteY62" fmla="*/ 1035586 h 1894901"/>
              <a:gd name="connsiteX63" fmla="*/ 1542361 w 1609948"/>
              <a:gd name="connsiteY63" fmla="*/ 1002535 h 1894901"/>
              <a:gd name="connsiteX64" fmla="*/ 1553378 w 1609948"/>
              <a:gd name="connsiteY64" fmla="*/ 936434 h 1894901"/>
              <a:gd name="connsiteX65" fmla="*/ 1564395 w 1609948"/>
              <a:gd name="connsiteY65" fmla="*/ 892366 h 1894901"/>
              <a:gd name="connsiteX66" fmla="*/ 1575412 w 1609948"/>
              <a:gd name="connsiteY66" fmla="*/ 782198 h 1894901"/>
              <a:gd name="connsiteX67" fmla="*/ 1586428 w 1609948"/>
              <a:gd name="connsiteY67" fmla="*/ 738130 h 1894901"/>
              <a:gd name="connsiteX68" fmla="*/ 1597445 w 1609948"/>
              <a:gd name="connsiteY68" fmla="*/ 616945 h 1894901"/>
              <a:gd name="connsiteX69" fmla="*/ 1608462 w 1609948"/>
              <a:gd name="connsiteY69" fmla="*/ 528810 h 1894901"/>
              <a:gd name="connsiteX70" fmla="*/ 1608462 w 1609948"/>
              <a:gd name="connsiteY70" fmla="*/ 429658 h 189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09948" h="1894901">
                <a:moveTo>
                  <a:pt x="1608462" y="429658"/>
                </a:moveTo>
                <a:cubicBezTo>
                  <a:pt x="1606626" y="378246"/>
                  <a:pt x="1603771" y="289921"/>
                  <a:pt x="1597445" y="220338"/>
                </a:cubicBezTo>
                <a:cubicBezTo>
                  <a:pt x="1596394" y="208773"/>
                  <a:pt x="1592870" y="196950"/>
                  <a:pt x="1586428" y="187287"/>
                </a:cubicBezTo>
                <a:cubicBezTo>
                  <a:pt x="1577786" y="174323"/>
                  <a:pt x="1563352" y="166205"/>
                  <a:pt x="1553378" y="154236"/>
                </a:cubicBezTo>
                <a:cubicBezTo>
                  <a:pt x="1544902" y="144064"/>
                  <a:pt x="1541309" y="129905"/>
                  <a:pt x="1531344" y="121186"/>
                </a:cubicBezTo>
                <a:cubicBezTo>
                  <a:pt x="1511415" y="103748"/>
                  <a:pt x="1483968" y="95843"/>
                  <a:pt x="1465243" y="77118"/>
                </a:cubicBezTo>
                <a:cubicBezTo>
                  <a:pt x="1454226" y="66101"/>
                  <a:pt x="1445812" y="51634"/>
                  <a:pt x="1432192" y="44068"/>
                </a:cubicBezTo>
                <a:cubicBezTo>
                  <a:pt x="1411889" y="32789"/>
                  <a:pt x="1388623" y="27667"/>
                  <a:pt x="1366091" y="22034"/>
                </a:cubicBezTo>
                <a:cubicBezTo>
                  <a:pt x="1296832" y="4719"/>
                  <a:pt x="1337013" y="13158"/>
                  <a:pt x="1244906" y="0"/>
                </a:cubicBezTo>
                <a:cubicBezTo>
                  <a:pt x="1145754" y="3672"/>
                  <a:pt x="1046262" y="2034"/>
                  <a:pt x="947450" y="11017"/>
                </a:cubicBezTo>
                <a:cubicBezTo>
                  <a:pt x="886242" y="16581"/>
                  <a:pt x="890723" y="31944"/>
                  <a:pt x="848298" y="55085"/>
                </a:cubicBezTo>
                <a:cubicBezTo>
                  <a:pt x="819463" y="70813"/>
                  <a:pt x="791323" y="88765"/>
                  <a:pt x="760163" y="99152"/>
                </a:cubicBezTo>
                <a:cubicBezTo>
                  <a:pt x="734874" y="107582"/>
                  <a:pt x="692727" y="120913"/>
                  <a:pt x="672028" y="132203"/>
                </a:cubicBezTo>
                <a:cubicBezTo>
                  <a:pt x="648780" y="144883"/>
                  <a:pt x="627961" y="161581"/>
                  <a:pt x="605927" y="176270"/>
                </a:cubicBezTo>
                <a:lnTo>
                  <a:pt x="572877" y="198304"/>
                </a:lnTo>
                <a:lnTo>
                  <a:pt x="539826" y="220338"/>
                </a:lnTo>
                <a:cubicBezTo>
                  <a:pt x="493310" y="290110"/>
                  <a:pt x="545946" y="220338"/>
                  <a:pt x="484742" y="275422"/>
                </a:cubicBezTo>
                <a:cubicBezTo>
                  <a:pt x="457721" y="299742"/>
                  <a:pt x="436707" y="330728"/>
                  <a:pt x="407624" y="352540"/>
                </a:cubicBezTo>
                <a:cubicBezTo>
                  <a:pt x="392935" y="363557"/>
                  <a:pt x="376540" y="372607"/>
                  <a:pt x="363556" y="385591"/>
                </a:cubicBezTo>
                <a:cubicBezTo>
                  <a:pt x="354193" y="394953"/>
                  <a:pt x="351487" y="409922"/>
                  <a:pt x="341522" y="418641"/>
                </a:cubicBezTo>
                <a:cubicBezTo>
                  <a:pt x="294897" y="459437"/>
                  <a:pt x="287765" y="458594"/>
                  <a:pt x="242371" y="473726"/>
                </a:cubicBezTo>
                <a:cubicBezTo>
                  <a:pt x="220706" y="506222"/>
                  <a:pt x="219095" y="513319"/>
                  <a:pt x="187286" y="539827"/>
                </a:cubicBezTo>
                <a:cubicBezTo>
                  <a:pt x="140016" y="579219"/>
                  <a:pt x="165077" y="542241"/>
                  <a:pt x="121185" y="594911"/>
                </a:cubicBezTo>
                <a:cubicBezTo>
                  <a:pt x="112708" y="605083"/>
                  <a:pt x="106847" y="617188"/>
                  <a:pt x="99151" y="627962"/>
                </a:cubicBezTo>
                <a:cubicBezTo>
                  <a:pt x="88479" y="642903"/>
                  <a:pt x="77118" y="657340"/>
                  <a:pt x="66101" y="672029"/>
                </a:cubicBezTo>
                <a:cubicBezTo>
                  <a:pt x="62429" y="686718"/>
                  <a:pt x="60401" y="701920"/>
                  <a:pt x="55084" y="716097"/>
                </a:cubicBezTo>
                <a:cubicBezTo>
                  <a:pt x="49317" y="731474"/>
                  <a:pt x="39519" y="745069"/>
                  <a:pt x="33050" y="760164"/>
                </a:cubicBezTo>
                <a:cubicBezTo>
                  <a:pt x="28475" y="770838"/>
                  <a:pt x="25705" y="782198"/>
                  <a:pt x="22033" y="793215"/>
                </a:cubicBezTo>
                <a:cubicBezTo>
                  <a:pt x="18361" y="822593"/>
                  <a:pt x="15203" y="852041"/>
                  <a:pt x="11016" y="881350"/>
                </a:cubicBezTo>
                <a:cubicBezTo>
                  <a:pt x="7857" y="903463"/>
                  <a:pt x="0" y="925113"/>
                  <a:pt x="0" y="947451"/>
                </a:cubicBezTo>
                <a:cubicBezTo>
                  <a:pt x="0" y="1028325"/>
                  <a:pt x="5971" y="1109106"/>
                  <a:pt x="11016" y="1189822"/>
                </a:cubicBezTo>
                <a:cubicBezTo>
                  <a:pt x="17570" y="1294691"/>
                  <a:pt x="12130" y="1270282"/>
                  <a:pt x="33050" y="1333041"/>
                </a:cubicBezTo>
                <a:cubicBezTo>
                  <a:pt x="52931" y="1452328"/>
                  <a:pt x="33387" y="1356256"/>
                  <a:pt x="55084" y="1432193"/>
                </a:cubicBezTo>
                <a:cubicBezTo>
                  <a:pt x="63071" y="1460148"/>
                  <a:pt x="65797" y="1482895"/>
                  <a:pt x="77118" y="1509311"/>
                </a:cubicBezTo>
                <a:cubicBezTo>
                  <a:pt x="86628" y="1531501"/>
                  <a:pt x="104911" y="1566901"/>
                  <a:pt x="121185" y="1586429"/>
                </a:cubicBezTo>
                <a:cubicBezTo>
                  <a:pt x="131159" y="1598398"/>
                  <a:pt x="144671" y="1607182"/>
                  <a:pt x="154236" y="1619480"/>
                </a:cubicBezTo>
                <a:cubicBezTo>
                  <a:pt x="170494" y="1640383"/>
                  <a:pt x="176269" y="1670892"/>
                  <a:pt x="198303" y="1685581"/>
                </a:cubicBezTo>
                <a:cubicBezTo>
                  <a:pt x="209320" y="1692926"/>
                  <a:pt x="221458" y="1698818"/>
                  <a:pt x="231354" y="1707615"/>
                </a:cubicBezTo>
                <a:cubicBezTo>
                  <a:pt x="254644" y="1728317"/>
                  <a:pt x="271528" y="1756431"/>
                  <a:pt x="297455" y="1773716"/>
                </a:cubicBezTo>
                <a:lnTo>
                  <a:pt x="330506" y="1795750"/>
                </a:lnTo>
                <a:cubicBezTo>
                  <a:pt x="348319" y="1849193"/>
                  <a:pt x="328867" y="1816800"/>
                  <a:pt x="385590" y="1850834"/>
                </a:cubicBezTo>
                <a:cubicBezTo>
                  <a:pt x="408297" y="1864458"/>
                  <a:pt x="451691" y="1894901"/>
                  <a:pt x="451691" y="1894901"/>
                </a:cubicBezTo>
                <a:cubicBezTo>
                  <a:pt x="528809" y="1891229"/>
                  <a:pt x="606106" y="1890296"/>
                  <a:pt x="683045" y="1883885"/>
                </a:cubicBezTo>
                <a:cubicBezTo>
                  <a:pt x="694618" y="1882921"/>
                  <a:pt x="704830" y="1875685"/>
                  <a:pt x="716096" y="1872868"/>
                </a:cubicBezTo>
                <a:cubicBezTo>
                  <a:pt x="734262" y="1868326"/>
                  <a:pt x="753014" y="1866393"/>
                  <a:pt x="771180" y="1861851"/>
                </a:cubicBezTo>
                <a:cubicBezTo>
                  <a:pt x="782446" y="1859034"/>
                  <a:pt x="792965" y="1853651"/>
                  <a:pt x="804231" y="1850834"/>
                </a:cubicBezTo>
                <a:cubicBezTo>
                  <a:pt x="852590" y="1838744"/>
                  <a:pt x="878141" y="1841419"/>
                  <a:pt x="925416" y="1817783"/>
                </a:cubicBezTo>
                <a:cubicBezTo>
                  <a:pt x="981489" y="1789748"/>
                  <a:pt x="981323" y="1790849"/>
                  <a:pt x="1046602" y="1751682"/>
                </a:cubicBezTo>
                <a:cubicBezTo>
                  <a:pt x="1057956" y="1744870"/>
                  <a:pt x="1068636" y="1736993"/>
                  <a:pt x="1079653" y="1729648"/>
                </a:cubicBezTo>
                <a:cubicBezTo>
                  <a:pt x="1090670" y="1714959"/>
                  <a:pt x="1098598" y="1697336"/>
                  <a:pt x="1112703" y="1685581"/>
                </a:cubicBezTo>
                <a:cubicBezTo>
                  <a:pt x="1121624" y="1678147"/>
                  <a:pt x="1136686" y="1681819"/>
                  <a:pt x="1145754" y="1674564"/>
                </a:cubicBezTo>
                <a:cubicBezTo>
                  <a:pt x="1216941" y="1617615"/>
                  <a:pt x="1117768" y="1658185"/>
                  <a:pt x="1200838" y="1630497"/>
                </a:cubicBezTo>
                <a:cubicBezTo>
                  <a:pt x="1214309" y="1603554"/>
                  <a:pt x="1225439" y="1576739"/>
                  <a:pt x="1244906" y="1553379"/>
                </a:cubicBezTo>
                <a:cubicBezTo>
                  <a:pt x="1254880" y="1541410"/>
                  <a:pt x="1268391" y="1532626"/>
                  <a:pt x="1277956" y="1520328"/>
                </a:cubicBezTo>
                <a:cubicBezTo>
                  <a:pt x="1294214" y="1499425"/>
                  <a:pt x="1307335" y="1476261"/>
                  <a:pt x="1322024" y="1454227"/>
                </a:cubicBezTo>
                <a:cubicBezTo>
                  <a:pt x="1329369" y="1443210"/>
                  <a:pt x="1333040" y="1428521"/>
                  <a:pt x="1344057" y="1421176"/>
                </a:cubicBezTo>
                <a:lnTo>
                  <a:pt x="1377108" y="1399142"/>
                </a:lnTo>
                <a:cubicBezTo>
                  <a:pt x="1380780" y="1388125"/>
                  <a:pt x="1382364" y="1376175"/>
                  <a:pt x="1388125" y="1366092"/>
                </a:cubicBezTo>
                <a:cubicBezTo>
                  <a:pt x="1408233" y="1330902"/>
                  <a:pt x="1452569" y="1293943"/>
                  <a:pt x="1465243" y="1255923"/>
                </a:cubicBezTo>
                <a:lnTo>
                  <a:pt x="1498294" y="1156771"/>
                </a:lnTo>
                <a:lnTo>
                  <a:pt x="1509310" y="1123721"/>
                </a:lnTo>
                <a:cubicBezTo>
                  <a:pt x="1512982" y="1112704"/>
                  <a:pt x="1518049" y="1102057"/>
                  <a:pt x="1520327" y="1090670"/>
                </a:cubicBezTo>
                <a:cubicBezTo>
                  <a:pt x="1523999" y="1072309"/>
                  <a:pt x="1526802" y="1053752"/>
                  <a:pt x="1531344" y="1035586"/>
                </a:cubicBezTo>
                <a:cubicBezTo>
                  <a:pt x="1534161" y="1024320"/>
                  <a:pt x="1539842" y="1013871"/>
                  <a:pt x="1542361" y="1002535"/>
                </a:cubicBezTo>
                <a:cubicBezTo>
                  <a:pt x="1547207" y="980729"/>
                  <a:pt x="1548997" y="958338"/>
                  <a:pt x="1553378" y="936434"/>
                </a:cubicBezTo>
                <a:cubicBezTo>
                  <a:pt x="1556348" y="921587"/>
                  <a:pt x="1560723" y="907055"/>
                  <a:pt x="1564395" y="892366"/>
                </a:cubicBezTo>
                <a:cubicBezTo>
                  <a:pt x="1568067" y="855643"/>
                  <a:pt x="1570193" y="818733"/>
                  <a:pt x="1575412" y="782198"/>
                </a:cubicBezTo>
                <a:cubicBezTo>
                  <a:pt x="1577553" y="767209"/>
                  <a:pt x="1584427" y="753139"/>
                  <a:pt x="1586428" y="738130"/>
                </a:cubicBezTo>
                <a:cubicBezTo>
                  <a:pt x="1591789" y="697924"/>
                  <a:pt x="1593199" y="657284"/>
                  <a:pt x="1597445" y="616945"/>
                </a:cubicBezTo>
                <a:cubicBezTo>
                  <a:pt x="1600544" y="587501"/>
                  <a:pt x="1606906" y="558376"/>
                  <a:pt x="1608462" y="528810"/>
                </a:cubicBezTo>
                <a:cubicBezTo>
                  <a:pt x="1610585" y="488471"/>
                  <a:pt x="1610298" y="481070"/>
                  <a:pt x="1608462" y="429658"/>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71443" y="2362200"/>
            <a:ext cx="7931992" cy="4019729"/>
            <a:chOff x="271443" y="2362200"/>
            <a:chExt cx="7931992" cy="4019729"/>
          </a:xfrm>
        </p:grpSpPr>
        <p:sp>
          <p:nvSpPr>
            <p:cNvPr id="6" name="Rectangle 5"/>
            <p:cNvSpPr/>
            <p:nvPr/>
          </p:nvSpPr>
          <p:spPr>
            <a:xfrm>
              <a:off x="271443" y="2362200"/>
              <a:ext cx="2214563"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Pancreas</a:t>
              </a:r>
            </a:p>
          </p:txBody>
        </p:sp>
        <p:sp>
          <p:nvSpPr>
            <p:cNvPr id="8" name="Rectangle 7"/>
            <p:cNvSpPr/>
            <p:nvPr/>
          </p:nvSpPr>
          <p:spPr>
            <a:xfrm>
              <a:off x="4926835" y="5181600"/>
              <a:ext cx="3276600"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FFFF00"/>
                  </a:solidFill>
                  <a:effectLst>
                    <a:outerShdw blurRad="76200" dist="50800" dir="5400000" algn="tl" rotWithShape="0">
                      <a:srgbClr val="000000">
                        <a:alpha val="65000"/>
                      </a:srgbClr>
                    </a:outerShdw>
                  </a:effectLst>
                  <a:latin typeface="+mn-lt"/>
                </a:rPr>
                <a:t>Islet of Langerhans</a:t>
              </a:r>
            </a:p>
          </p:txBody>
        </p:sp>
      </p:grpSp>
    </p:spTree>
    <p:extLst>
      <p:ext uri="{BB962C8B-B14F-4D97-AF65-F5344CB8AC3E}">
        <p14:creationId xmlns:p14="http://schemas.microsoft.com/office/powerpoint/2010/main" val="418260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04800" y="91670"/>
            <a:ext cx="8610600" cy="1523494"/>
          </a:xfrm>
          <a:prstGeom prst="rect">
            <a:avLst/>
          </a:prstGeom>
          <a:noFill/>
          <a:ln w="9525">
            <a:noFill/>
            <a:miter lim="800000"/>
            <a:headEnd/>
            <a:tailEnd/>
          </a:ln>
        </p:spPr>
        <p:txBody>
          <a:bodyPr>
            <a:spAutoFit/>
          </a:bodyPr>
          <a:lstStyle/>
          <a:p>
            <a:pPr>
              <a:tabLst>
                <a:tab pos="457200" algn="l"/>
              </a:tabLst>
            </a:pPr>
            <a:r>
              <a:rPr lang="en-US" sz="2400" b="1" dirty="0">
                <a:solidFill>
                  <a:srgbClr val="002060"/>
                </a:solidFill>
                <a:latin typeface="Georgia"/>
                <a:cs typeface="Georgia"/>
              </a:rPr>
              <a:t>After completing this exercise, you should be able to:</a:t>
            </a:r>
          </a:p>
          <a:p>
            <a:pPr>
              <a:tabLst>
                <a:tab pos="457200" algn="l"/>
              </a:tabLst>
            </a:pPr>
            <a:r>
              <a:rPr lang="en-US" sz="1100" dirty="0">
                <a:solidFill>
                  <a:srgbClr val="002060"/>
                </a:solidFill>
                <a:latin typeface="Georgia" pitchFamily="18" charset="0"/>
              </a:rPr>
              <a:t> </a:t>
            </a:r>
          </a:p>
          <a:p>
            <a:pPr lvl="0"/>
            <a:r>
              <a:rPr lang="en-US" sz="1100" b="1" dirty="0">
                <a:latin typeface="Georgia" pitchFamily="18" charset="0"/>
              </a:rPr>
              <a:t>identify, at the light microscope level, each of the following:</a:t>
            </a:r>
            <a:endParaRPr lang="en-US" sz="1100" dirty="0">
              <a:latin typeface="Georgia" pitchFamily="18" charset="0"/>
            </a:endParaRPr>
          </a:p>
          <a:p>
            <a:r>
              <a:rPr lang="en-US" sz="1100" dirty="0">
                <a:latin typeface="Georgia" pitchFamily="18" charset="0"/>
              </a:rPr>
              <a:t> </a:t>
            </a:r>
          </a:p>
          <a:p>
            <a:pPr lvl="1"/>
            <a:r>
              <a:rPr lang="en-US" sz="1200" dirty="0">
                <a:latin typeface="Georgia" pitchFamily="18" charset="0"/>
              </a:rPr>
              <a:t>Pancreas</a:t>
            </a:r>
          </a:p>
          <a:p>
            <a:pPr lvl="2"/>
            <a:r>
              <a:rPr lang="en-US" sz="1200" dirty="0">
                <a:latin typeface="Georgia" pitchFamily="18" charset="0"/>
              </a:rPr>
              <a:t>Serous acini</a:t>
            </a:r>
          </a:p>
          <a:p>
            <a:pPr lvl="2"/>
            <a:r>
              <a:rPr lang="en-US" sz="1200" dirty="0">
                <a:latin typeface="Georgia" pitchFamily="18" charset="0"/>
              </a:rPr>
              <a:t>Pancreatic islets (Islets of Langerhans)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5" descr="junqueira 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 y="638086"/>
            <a:ext cx="585584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8"/>
          <p:cNvSpPr>
            <a:spLocks noChangeArrowheads="1"/>
          </p:cNvSpPr>
          <p:nvPr/>
        </p:nvSpPr>
        <p:spPr bwMode="auto">
          <a:xfrm>
            <a:off x="1873581" y="2334186"/>
            <a:ext cx="1455460" cy="368893"/>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1" name="Rectangle 9"/>
          <p:cNvSpPr>
            <a:spLocks noChangeArrowheads="1"/>
          </p:cNvSpPr>
          <p:nvPr/>
        </p:nvSpPr>
        <p:spPr bwMode="auto">
          <a:xfrm>
            <a:off x="84582" y="2319995"/>
            <a:ext cx="1452838" cy="268044"/>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2" name="Rectangle 12"/>
          <p:cNvSpPr>
            <a:spLocks noChangeArrowheads="1"/>
          </p:cNvSpPr>
          <p:nvPr/>
        </p:nvSpPr>
        <p:spPr bwMode="auto">
          <a:xfrm>
            <a:off x="546545" y="555383"/>
            <a:ext cx="818205" cy="253448"/>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13"/>
          <p:cNvSpPr>
            <a:spLocks noChangeArrowheads="1"/>
          </p:cNvSpPr>
          <p:nvPr/>
        </p:nvSpPr>
        <p:spPr bwMode="auto">
          <a:xfrm>
            <a:off x="3303554" y="1457542"/>
            <a:ext cx="783704" cy="3492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Rectangle 8"/>
          <p:cNvSpPr/>
          <p:nvPr/>
        </p:nvSpPr>
        <p:spPr>
          <a:xfrm>
            <a:off x="3687028" y="21491"/>
            <a:ext cx="1770036"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GLANDS</a:t>
            </a:r>
          </a:p>
        </p:txBody>
      </p:sp>
      <p:sp>
        <p:nvSpPr>
          <p:cNvPr id="10" name="TextBox 9"/>
          <p:cNvSpPr txBox="1"/>
          <p:nvPr/>
        </p:nvSpPr>
        <p:spPr>
          <a:xfrm>
            <a:off x="5715000" y="555383"/>
            <a:ext cx="3452870" cy="5755422"/>
          </a:xfrm>
          <a:prstGeom prst="rect">
            <a:avLst/>
          </a:prstGeom>
          <a:solidFill>
            <a:schemeClr val="bg1"/>
          </a:solidFill>
        </p:spPr>
        <p:txBody>
          <a:bodyPr wrap="square">
            <a:spAutoFit/>
          </a:bodyPr>
          <a:lstStyle/>
          <a:p>
            <a:r>
              <a:rPr lang="en-US" sz="1600" b="1" dirty="0">
                <a:solidFill>
                  <a:schemeClr val="accent3">
                    <a:lumMod val="50000"/>
                  </a:schemeClr>
                </a:solidFill>
                <a:latin typeface="Calibri" pitchFamily="34" charset="0"/>
              </a:rPr>
              <a:t>Glands in the body develop through an interaction of an epithelium and underlying connective tissue.  The epithelial cells that line the surface of the body (e.g. epidermis of skin, inner lining of the gut) proliferate, and then </a:t>
            </a:r>
            <a:r>
              <a:rPr lang="en-US" sz="1600" b="1" dirty="0" err="1">
                <a:solidFill>
                  <a:schemeClr val="accent3">
                    <a:lumMod val="50000"/>
                  </a:schemeClr>
                </a:solidFill>
                <a:latin typeface="Calibri" pitchFamily="34" charset="0"/>
              </a:rPr>
              <a:t>invaginate</a:t>
            </a:r>
            <a:r>
              <a:rPr lang="en-US" sz="1600" b="1" dirty="0">
                <a:solidFill>
                  <a:schemeClr val="accent3">
                    <a:lumMod val="50000"/>
                  </a:schemeClr>
                </a:solidFill>
                <a:latin typeface="Calibri" pitchFamily="34" charset="0"/>
              </a:rPr>
              <a:t> into the underlying connective tissue.  Note the basement membrane </a:t>
            </a:r>
            <a:r>
              <a:rPr lang="en-US" sz="1600" b="1" dirty="0" err="1">
                <a:solidFill>
                  <a:schemeClr val="accent3">
                    <a:lumMod val="50000"/>
                  </a:schemeClr>
                </a:solidFill>
                <a:latin typeface="Calibri" pitchFamily="34" charset="0"/>
              </a:rPr>
              <a:t>invaginates</a:t>
            </a:r>
            <a:r>
              <a:rPr lang="en-US" sz="1600" b="1" dirty="0">
                <a:solidFill>
                  <a:schemeClr val="accent3">
                    <a:lumMod val="50000"/>
                  </a:schemeClr>
                </a:solidFill>
                <a:latin typeface="Calibri" pitchFamily="34" charset="0"/>
              </a:rPr>
              <a:t> with the epithelium.  From here, two things can happen:</a:t>
            </a:r>
          </a:p>
          <a:p>
            <a:pPr marL="342900" indent="-342900">
              <a:buAutoNum type="arabicPeriod"/>
            </a:pPr>
            <a:r>
              <a:rPr lang="en-US" sz="1600" b="1" dirty="0">
                <a:solidFill>
                  <a:schemeClr val="accent3">
                    <a:lumMod val="50000"/>
                  </a:schemeClr>
                </a:solidFill>
                <a:latin typeface="Calibri" pitchFamily="34" charset="0"/>
              </a:rPr>
              <a:t>For exocrine gland formation, a lumen develops, and secretory cells secrete their substances out their apical side (arrows).</a:t>
            </a:r>
          </a:p>
          <a:p>
            <a:pPr marL="342900" indent="-342900">
              <a:buAutoNum type="arabicPeriod"/>
            </a:pPr>
            <a:r>
              <a:rPr lang="en-US" sz="1600" b="1" dirty="0">
                <a:solidFill>
                  <a:schemeClr val="accent3">
                    <a:lumMod val="50000"/>
                  </a:schemeClr>
                </a:solidFill>
                <a:latin typeface="Calibri" pitchFamily="34" charset="0"/>
              </a:rPr>
              <a:t>For endocrine glands, the secretory cells lose their connection to the original epithelium, forming clusters of cells that secrete out their basal side, across the basement membrane, and into the bloodstream.</a:t>
            </a:r>
          </a:p>
        </p:txBody>
      </p:sp>
      <p:sp>
        <p:nvSpPr>
          <p:cNvPr id="11" name="TextBox 10"/>
          <p:cNvSpPr txBox="1"/>
          <p:nvPr/>
        </p:nvSpPr>
        <p:spPr>
          <a:xfrm>
            <a:off x="1230116" y="5791200"/>
            <a:ext cx="4197850" cy="646331"/>
          </a:xfrm>
          <a:prstGeom prst="rect">
            <a:avLst/>
          </a:prstGeom>
          <a:noFill/>
        </p:spPr>
        <p:txBody>
          <a:bodyPr wrap="square" rtlCol="0">
            <a:spAutoFit/>
          </a:bodyPr>
          <a:lstStyle/>
          <a:p>
            <a:r>
              <a:rPr lang="en-US" b="1" dirty="0">
                <a:solidFill>
                  <a:srgbClr val="002060"/>
                </a:solidFill>
                <a:latin typeface="Tempus Sans ITC" pitchFamily="82" charset="0"/>
              </a:rPr>
              <a:t>In the pancreas, some cells become exocrine, while others become endocrine. </a:t>
            </a:r>
          </a:p>
        </p:txBody>
      </p:sp>
    </p:spTree>
    <p:extLst>
      <p:ext uri="{BB962C8B-B14F-4D97-AF65-F5344CB8AC3E}">
        <p14:creationId xmlns:p14="http://schemas.microsoft.com/office/powerpoint/2010/main" val="381616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gopetsamerica.com/anatomy/illustrations/pancre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32410"/>
            <a:ext cx="6019800" cy="50349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69884" y="21491"/>
            <a:ext cx="220432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PANCREAS</a:t>
            </a:r>
          </a:p>
        </p:txBody>
      </p:sp>
      <p:sp>
        <p:nvSpPr>
          <p:cNvPr id="5" name="TextBox 4"/>
          <p:cNvSpPr txBox="1"/>
          <p:nvPr/>
        </p:nvSpPr>
        <p:spPr>
          <a:xfrm>
            <a:off x="381044" y="5867400"/>
            <a:ext cx="8610555" cy="830997"/>
          </a:xfrm>
          <a:prstGeom prst="rect">
            <a:avLst/>
          </a:prstGeom>
          <a:noFill/>
        </p:spPr>
        <p:txBody>
          <a:bodyPr wrap="square">
            <a:spAutoFit/>
          </a:bodyPr>
          <a:lstStyle/>
          <a:p>
            <a:r>
              <a:rPr lang="en-US" sz="1600" b="1" dirty="0">
                <a:solidFill>
                  <a:schemeClr val="accent6">
                    <a:lumMod val="50000"/>
                  </a:schemeClr>
                </a:solidFill>
                <a:latin typeface="Calibri" pitchFamily="34" charset="0"/>
              </a:rPr>
              <a:t>This image shows the stomach and the beginning of the small intestine, the duodenum.  The pancreas (and liver) develop from the duodenum, and, therefore, are connected to it by ducts.  The glandular cells in the pancreas are either exocrine (acinar) or endocrine (Islets of Langerhans).</a:t>
            </a:r>
          </a:p>
        </p:txBody>
      </p:sp>
      <p:sp>
        <p:nvSpPr>
          <p:cNvPr id="2" name="TextBox 1"/>
          <p:cNvSpPr txBox="1"/>
          <p:nvPr/>
        </p:nvSpPr>
        <p:spPr>
          <a:xfrm>
            <a:off x="5410200" y="667822"/>
            <a:ext cx="1905000" cy="553998"/>
          </a:xfrm>
          <a:prstGeom prst="rect">
            <a:avLst/>
          </a:prstGeom>
          <a:noFill/>
        </p:spPr>
        <p:txBody>
          <a:bodyPr wrap="square" rtlCol="0">
            <a:spAutoFit/>
          </a:bodyPr>
          <a:lstStyle/>
          <a:p>
            <a:r>
              <a:rPr lang="en-US" sz="1000" dirty="0"/>
              <a:t>from:</a:t>
            </a:r>
            <a:endParaRPr lang="en-US" sz="1000" dirty="0">
              <a:hlinkClick r:id="rId3"/>
            </a:endParaRPr>
          </a:p>
          <a:p>
            <a:r>
              <a:rPr lang="en-US" sz="1000" dirty="0">
                <a:hlinkClick r:id="rId3"/>
              </a:rPr>
              <a:t>www.gopetsamerica.com</a:t>
            </a:r>
            <a:endParaRPr lang="en-US" sz="1000" dirty="0"/>
          </a:p>
          <a:p>
            <a:r>
              <a:rPr lang="en-US" sz="1000" dirty="0"/>
              <a:t>seriously</a:t>
            </a:r>
          </a:p>
        </p:txBody>
      </p:sp>
    </p:spTree>
    <p:extLst>
      <p:ext uri="{BB962C8B-B14F-4D97-AF65-F5344CB8AC3E}">
        <p14:creationId xmlns:p14="http://schemas.microsoft.com/office/powerpoint/2010/main" val="351677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50" y="637019"/>
            <a:ext cx="4343350" cy="325751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7" y="644365"/>
            <a:ext cx="4220847" cy="3165635"/>
          </a:xfrm>
          <a:prstGeom prst="rect">
            <a:avLst/>
          </a:prstGeom>
        </p:spPr>
      </p:pic>
      <p:sp>
        <p:nvSpPr>
          <p:cNvPr id="5" name="TextBox 4"/>
          <p:cNvSpPr txBox="1"/>
          <p:nvPr/>
        </p:nvSpPr>
        <p:spPr>
          <a:xfrm>
            <a:off x="269481" y="3959065"/>
            <a:ext cx="8845944" cy="830997"/>
          </a:xfrm>
          <a:prstGeom prst="rect">
            <a:avLst/>
          </a:prstGeom>
          <a:noFill/>
        </p:spPr>
        <p:txBody>
          <a:bodyPr wrap="square">
            <a:spAutoFit/>
          </a:bodyPr>
          <a:lstStyle/>
          <a:p>
            <a:r>
              <a:rPr lang="en-US" sz="1600" b="1" dirty="0">
                <a:solidFill>
                  <a:schemeClr val="accent6">
                    <a:lumMod val="50000"/>
                  </a:schemeClr>
                </a:solidFill>
                <a:latin typeface="Calibri" pitchFamily="34" charset="0"/>
              </a:rPr>
              <a:t>The exocrine portion of the pancreas secretes a large amount of digestive enzymes.  The details of these cells will be worked out in the Gastrointestinal Block, but you should recognize a cluster of serous acini when you see one.</a:t>
            </a:r>
          </a:p>
        </p:txBody>
      </p:sp>
      <p:cxnSp>
        <p:nvCxnSpPr>
          <p:cNvPr id="7" name="Straight Connector 6"/>
          <p:cNvCxnSpPr/>
          <p:nvPr/>
        </p:nvCxnSpPr>
        <p:spPr>
          <a:xfrm flipV="1">
            <a:off x="2449417" y="661012"/>
            <a:ext cx="2122583" cy="11186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9841" y="1890311"/>
            <a:ext cx="2205210" cy="20096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4876800"/>
            <a:ext cx="7772400" cy="738664"/>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Because these cells synthesize a ton of digestive enzymes (proteins), they exhibit intense cytoplasmic basophilia on their basal side, and intense cytoplasmic eosinophilia on their apical side.  I hope you remember why they stain this way. </a:t>
            </a:r>
          </a:p>
        </p:txBody>
      </p:sp>
      <p:sp>
        <p:nvSpPr>
          <p:cNvPr id="10" name="Rectangle 9"/>
          <p:cNvSpPr/>
          <p:nvPr/>
        </p:nvSpPr>
        <p:spPr>
          <a:xfrm>
            <a:off x="2286000" y="1808575"/>
            <a:ext cx="152400" cy="964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51849" y="21491"/>
            <a:ext cx="424039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a:t>
            </a:r>
          </a:p>
        </p:txBody>
      </p:sp>
    </p:spTree>
    <p:extLst>
      <p:ext uri="{BB962C8B-B14F-4D97-AF65-F5344CB8AC3E}">
        <p14:creationId xmlns:p14="http://schemas.microsoft.com/office/powerpoint/2010/main" val="348510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914653" y="301761"/>
            <a:ext cx="3381551" cy="40667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7" y="644365"/>
            <a:ext cx="4220847" cy="3165635"/>
          </a:xfrm>
          <a:prstGeom prst="rect">
            <a:avLst/>
          </a:prstGeom>
        </p:spPr>
      </p:pic>
      <p:sp>
        <p:nvSpPr>
          <p:cNvPr id="5" name="TextBox 4"/>
          <p:cNvSpPr txBox="1"/>
          <p:nvPr/>
        </p:nvSpPr>
        <p:spPr>
          <a:xfrm>
            <a:off x="269481" y="4054495"/>
            <a:ext cx="8845944" cy="1077218"/>
          </a:xfrm>
          <a:prstGeom prst="rect">
            <a:avLst/>
          </a:prstGeom>
          <a:noFill/>
        </p:spPr>
        <p:txBody>
          <a:bodyPr wrap="square">
            <a:spAutoFit/>
          </a:bodyPr>
          <a:lstStyle/>
          <a:p>
            <a:r>
              <a:rPr lang="en-US" sz="1600" b="1" dirty="0">
                <a:solidFill>
                  <a:schemeClr val="accent6">
                    <a:lumMod val="75000"/>
                  </a:schemeClr>
                </a:solidFill>
                <a:latin typeface="Calibri" pitchFamily="34" charset="0"/>
              </a:rPr>
              <a:t>The endocrine portion of the pancreas forms clusters of cells called </a:t>
            </a:r>
            <a:r>
              <a:rPr lang="en-US" sz="1600" b="1" dirty="0">
                <a:solidFill>
                  <a:schemeClr val="accent6">
                    <a:lumMod val="50000"/>
                  </a:schemeClr>
                </a:solidFill>
                <a:latin typeface="Calibri" pitchFamily="34" charset="0"/>
              </a:rPr>
              <a:t>pancreatic islets (Islets of Langerhans </a:t>
            </a:r>
            <a:r>
              <a:rPr lang="en-US" sz="1600" b="1" dirty="0">
                <a:solidFill>
                  <a:schemeClr val="accent6">
                    <a:lumMod val="75000"/>
                  </a:schemeClr>
                </a:solidFill>
                <a:latin typeface="Calibri" pitchFamily="34" charset="0"/>
              </a:rPr>
              <a:t>- yellow outline).  Although the cells within the islets secrete protein hormones, and, therefore, exhibit cytoplasmic basophilia and eosinophilia, their staining is not nearly as intense as that of the exocrine acinar cells.  (FYI arrows are identifying possible </a:t>
            </a:r>
            <a:r>
              <a:rPr lang="el-GR" sz="1600" b="1" dirty="0">
                <a:solidFill>
                  <a:schemeClr val="accent6">
                    <a:lumMod val="75000"/>
                  </a:schemeClr>
                </a:solidFill>
                <a:latin typeface="Calibri" pitchFamily="34" charset="0"/>
              </a:rPr>
              <a:t>α</a:t>
            </a:r>
            <a:r>
              <a:rPr lang="en-US" sz="1600" b="1" dirty="0">
                <a:solidFill>
                  <a:schemeClr val="accent6">
                    <a:lumMod val="75000"/>
                  </a:schemeClr>
                </a:solidFill>
                <a:latin typeface="Calibri" pitchFamily="34" charset="0"/>
              </a:rPr>
              <a:t> cells, really can’t say for sure)</a:t>
            </a:r>
            <a:endParaRPr lang="en-US" sz="1600" b="1" dirty="0">
              <a:solidFill>
                <a:schemeClr val="accent6">
                  <a:lumMod val="50000"/>
                </a:schemeClr>
              </a:solidFill>
              <a:latin typeface="Calibri" pitchFamily="34" charset="0"/>
            </a:endParaRPr>
          </a:p>
        </p:txBody>
      </p:sp>
      <p:cxnSp>
        <p:nvCxnSpPr>
          <p:cNvPr id="7" name="Straight Connector 6"/>
          <p:cNvCxnSpPr/>
          <p:nvPr/>
        </p:nvCxnSpPr>
        <p:spPr>
          <a:xfrm flipV="1">
            <a:off x="1981200" y="644365"/>
            <a:ext cx="2590850" cy="20226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3124200"/>
            <a:ext cx="2590850" cy="9015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9481" y="5197495"/>
            <a:ext cx="8811058" cy="1508105"/>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If you stop to think about it, this makes sense.  Protein hormone production does require </a:t>
            </a:r>
            <a:r>
              <a:rPr lang="en-US" sz="1400" b="1" dirty="0" err="1">
                <a:solidFill>
                  <a:schemeClr val="accent3">
                    <a:lumMod val="50000"/>
                  </a:schemeClr>
                </a:solidFill>
                <a:latin typeface="Tempus Sans ITC" pitchFamily="82" charset="0"/>
              </a:rPr>
              <a:t>rER</a:t>
            </a:r>
            <a:r>
              <a:rPr lang="en-US" sz="1400" b="1" dirty="0">
                <a:solidFill>
                  <a:schemeClr val="accent3">
                    <a:lumMod val="50000"/>
                  </a:schemeClr>
                </a:solidFill>
                <a:latin typeface="Tempus Sans ITC" pitchFamily="82" charset="0"/>
              </a:rPr>
              <a:t>, Golgi, secretory vesicles; therefore, Islet cells will exhibit some staining characteristics.  However, you don’t need much hormone to circulate in the body and elicit an appropriate response in target cells.  After all, it’s only a message.</a:t>
            </a:r>
          </a:p>
          <a:p>
            <a:endParaRPr lang="en-US" sz="800" b="1" dirty="0">
              <a:solidFill>
                <a:schemeClr val="accent3">
                  <a:lumMod val="50000"/>
                </a:schemeClr>
              </a:solidFill>
              <a:latin typeface="Tempus Sans ITC" pitchFamily="82" charset="0"/>
            </a:endParaRPr>
          </a:p>
          <a:p>
            <a:r>
              <a:rPr lang="en-US" sz="1400" b="1" dirty="0">
                <a:solidFill>
                  <a:schemeClr val="accent3">
                    <a:lumMod val="50000"/>
                  </a:schemeClr>
                </a:solidFill>
                <a:latin typeface="Tempus Sans ITC" pitchFamily="82" charset="0"/>
              </a:rPr>
              <a:t>The exocrine acinar cells, however, have to deal with large volumes of meals daily (especially on holidays). They need to secrete a ton of digestive enzymes, so they contain more </a:t>
            </a:r>
            <a:r>
              <a:rPr lang="en-US" sz="1400" b="1" dirty="0" err="1">
                <a:solidFill>
                  <a:schemeClr val="accent3">
                    <a:lumMod val="50000"/>
                  </a:schemeClr>
                </a:solidFill>
                <a:latin typeface="Tempus Sans ITC" pitchFamily="82" charset="0"/>
              </a:rPr>
              <a:t>rER</a:t>
            </a:r>
            <a:r>
              <a:rPr lang="en-US" sz="1400" b="1" dirty="0">
                <a:solidFill>
                  <a:schemeClr val="accent3">
                    <a:lumMod val="50000"/>
                  </a:schemeClr>
                </a:solidFill>
                <a:latin typeface="Tempus Sans ITC" pitchFamily="82" charset="0"/>
              </a:rPr>
              <a:t>, Golgi, and secretory vesicles than islet cells, and, therefore, stain much more intensely. </a:t>
            </a:r>
          </a:p>
        </p:txBody>
      </p:sp>
      <p:sp>
        <p:nvSpPr>
          <p:cNvPr id="10" name="Rectangle 9"/>
          <p:cNvSpPr/>
          <p:nvPr/>
        </p:nvSpPr>
        <p:spPr>
          <a:xfrm>
            <a:off x="1447800" y="2667000"/>
            <a:ext cx="5334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73243" y="21491"/>
            <a:ext cx="459760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75000"/>
                  </a:schemeClr>
                </a:solidFill>
                <a:latin typeface="+mn-lt"/>
              </a:rPr>
              <a:t>ENDOCRINE PANCREAS</a:t>
            </a:r>
          </a:p>
        </p:txBody>
      </p:sp>
      <p:sp>
        <p:nvSpPr>
          <p:cNvPr id="6" name="TextBox 5"/>
          <p:cNvSpPr txBox="1"/>
          <p:nvPr/>
        </p:nvSpPr>
        <p:spPr>
          <a:xfrm>
            <a:off x="4572045" y="712420"/>
            <a:ext cx="1371600" cy="646331"/>
          </a:xfrm>
          <a:prstGeom prst="rect">
            <a:avLst/>
          </a:prstGeom>
          <a:noFill/>
        </p:spPr>
        <p:txBody>
          <a:bodyPr wrap="square" rtlCol="0">
            <a:spAutoFit/>
          </a:bodyPr>
          <a:lstStyle/>
          <a:p>
            <a:pPr algn="ctr"/>
            <a:r>
              <a:rPr lang="en-US" b="1" dirty="0">
                <a:solidFill>
                  <a:schemeClr val="bg1"/>
                </a:solidFill>
              </a:rPr>
              <a:t>Exocrine acini</a:t>
            </a:r>
          </a:p>
        </p:txBody>
      </p:sp>
      <p:sp>
        <p:nvSpPr>
          <p:cNvPr id="15" name="TextBox 14"/>
          <p:cNvSpPr txBox="1"/>
          <p:nvPr/>
        </p:nvSpPr>
        <p:spPr>
          <a:xfrm>
            <a:off x="7254607" y="3379586"/>
            <a:ext cx="1371600" cy="646331"/>
          </a:xfrm>
          <a:prstGeom prst="rect">
            <a:avLst/>
          </a:prstGeom>
          <a:noFill/>
        </p:spPr>
        <p:txBody>
          <a:bodyPr wrap="square" rtlCol="0">
            <a:spAutoFit/>
          </a:bodyPr>
          <a:lstStyle/>
          <a:p>
            <a:pPr algn="ctr"/>
            <a:r>
              <a:rPr lang="en-US" b="1" dirty="0">
                <a:solidFill>
                  <a:schemeClr val="bg1"/>
                </a:solidFill>
              </a:rPr>
              <a:t>Exocrine acini</a:t>
            </a:r>
          </a:p>
        </p:txBody>
      </p:sp>
      <p:sp>
        <p:nvSpPr>
          <p:cNvPr id="16" name="TextBox 15"/>
          <p:cNvSpPr txBox="1"/>
          <p:nvPr/>
        </p:nvSpPr>
        <p:spPr>
          <a:xfrm>
            <a:off x="4692453" y="3354111"/>
            <a:ext cx="1371600" cy="646331"/>
          </a:xfrm>
          <a:prstGeom prst="rect">
            <a:avLst/>
          </a:prstGeom>
          <a:noFill/>
        </p:spPr>
        <p:txBody>
          <a:bodyPr wrap="square" rtlCol="0">
            <a:spAutoFit/>
          </a:bodyPr>
          <a:lstStyle/>
          <a:p>
            <a:pPr algn="ctr"/>
            <a:r>
              <a:rPr lang="en-US" b="1" dirty="0">
                <a:solidFill>
                  <a:schemeClr val="bg1"/>
                </a:solidFill>
              </a:rPr>
              <a:t>Exocrine acini</a:t>
            </a:r>
          </a:p>
        </p:txBody>
      </p:sp>
      <p:sp>
        <p:nvSpPr>
          <p:cNvPr id="17" name="TextBox 16"/>
          <p:cNvSpPr txBox="1"/>
          <p:nvPr/>
        </p:nvSpPr>
        <p:spPr>
          <a:xfrm>
            <a:off x="7268377" y="674632"/>
            <a:ext cx="1371600" cy="646331"/>
          </a:xfrm>
          <a:prstGeom prst="rect">
            <a:avLst/>
          </a:prstGeom>
          <a:noFill/>
        </p:spPr>
        <p:txBody>
          <a:bodyPr wrap="square" rtlCol="0">
            <a:spAutoFit/>
          </a:bodyPr>
          <a:lstStyle/>
          <a:p>
            <a:pPr algn="ctr"/>
            <a:r>
              <a:rPr lang="en-US" b="1" dirty="0">
                <a:solidFill>
                  <a:schemeClr val="bg1"/>
                </a:solidFill>
              </a:rPr>
              <a:t>Exocrine acini</a:t>
            </a:r>
          </a:p>
        </p:txBody>
      </p:sp>
      <p:sp>
        <p:nvSpPr>
          <p:cNvPr id="20" name="Freeform 19"/>
          <p:cNvSpPr/>
          <p:nvPr/>
        </p:nvSpPr>
        <p:spPr>
          <a:xfrm>
            <a:off x="4869455" y="1035586"/>
            <a:ext cx="3756752" cy="2497635"/>
          </a:xfrm>
          <a:custGeom>
            <a:avLst/>
            <a:gdLst>
              <a:gd name="connsiteX0" fmla="*/ 2886420 w 3756752"/>
              <a:gd name="connsiteY0" fmla="*/ 198303 h 2431534"/>
              <a:gd name="connsiteX1" fmla="*/ 2820318 w 3756752"/>
              <a:gd name="connsiteY1" fmla="*/ 165253 h 2431534"/>
              <a:gd name="connsiteX2" fmla="*/ 2787268 w 3756752"/>
              <a:gd name="connsiteY2" fmla="*/ 132202 h 2431534"/>
              <a:gd name="connsiteX3" fmla="*/ 2721167 w 3756752"/>
              <a:gd name="connsiteY3" fmla="*/ 110168 h 2431534"/>
              <a:gd name="connsiteX4" fmla="*/ 2688116 w 3756752"/>
              <a:gd name="connsiteY4" fmla="*/ 99152 h 2431534"/>
              <a:gd name="connsiteX5" fmla="*/ 2655065 w 3756752"/>
              <a:gd name="connsiteY5" fmla="*/ 66101 h 2431534"/>
              <a:gd name="connsiteX6" fmla="*/ 2577947 w 3756752"/>
              <a:gd name="connsiteY6" fmla="*/ 44067 h 2431534"/>
              <a:gd name="connsiteX7" fmla="*/ 2544897 w 3756752"/>
              <a:gd name="connsiteY7" fmla="*/ 33050 h 2431534"/>
              <a:gd name="connsiteX8" fmla="*/ 2489812 w 3756752"/>
              <a:gd name="connsiteY8" fmla="*/ 22033 h 2431534"/>
              <a:gd name="connsiteX9" fmla="*/ 2401678 w 3756752"/>
              <a:gd name="connsiteY9" fmla="*/ 0 h 2431534"/>
              <a:gd name="connsiteX10" fmla="*/ 2170323 w 3756752"/>
              <a:gd name="connsiteY10" fmla="*/ 11017 h 2431534"/>
              <a:gd name="connsiteX11" fmla="*/ 2137273 w 3756752"/>
              <a:gd name="connsiteY11" fmla="*/ 22033 h 2431534"/>
              <a:gd name="connsiteX12" fmla="*/ 1983037 w 3756752"/>
              <a:gd name="connsiteY12" fmla="*/ 66101 h 2431534"/>
              <a:gd name="connsiteX13" fmla="*/ 1949986 w 3756752"/>
              <a:gd name="connsiteY13" fmla="*/ 77118 h 2431534"/>
              <a:gd name="connsiteX14" fmla="*/ 1916935 w 3756752"/>
              <a:gd name="connsiteY14" fmla="*/ 99152 h 2431534"/>
              <a:gd name="connsiteX15" fmla="*/ 1850834 w 3756752"/>
              <a:gd name="connsiteY15" fmla="*/ 110168 h 2431534"/>
              <a:gd name="connsiteX16" fmla="*/ 1762699 w 3756752"/>
              <a:gd name="connsiteY16" fmla="*/ 132202 h 2431534"/>
              <a:gd name="connsiteX17" fmla="*/ 1652531 w 3756752"/>
              <a:gd name="connsiteY17" fmla="*/ 154236 h 2431534"/>
              <a:gd name="connsiteX18" fmla="*/ 1619480 w 3756752"/>
              <a:gd name="connsiteY18" fmla="*/ 165253 h 2431534"/>
              <a:gd name="connsiteX19" fmla="*/ 1509311 w 3756752"/>
              <a:gd name="connsiteY19" fmla="*/ 176270 h 2431534"/>
              <a:gd name="connsiteX20" fmla="*/ 1443210 w 3756752"/>
              <a:gd name="connsiteY20" fmla="*/ 198303 h 2431534"/>
              <a:gd name="connsiteX21" fmla="*/ 1410159 w 3756752"/>
              <a:gd name="connsiteY21" fmla="*/ 209320 h 2431534"/>
              <a:gd name="connsiteX22" fmla="*/ 1311008 w 3756752"/>
              <a:gd name="connsiteY22" fmla="*/ 231354 h 2431534"/>
              <a:gd name="connsiteX23" fmla="*/ 1244906 w 3756752"/>
              <a:gd name="connsiteY23" fmla="*/ 253388 h 2431534"/>
              <a:gd name="connsiteX24" fmla="*/ 1112704 w 3756752"/>
              <a:gd name="connsiteY24" fmla="*/ 275421 h 2431534"/>
              <a:gd name="connsiteX25" fmla="*/ 1068637 w 3756752"/>
              <a:gd name="connsiteY25" fmla="*/ 286438 h 2431534"/>
              <a:gd name="connsiteX26" fmla="*/ 969485 w 3756752"/>
              <a:gd name="connsiteY26" fmla="*/ 297455 h 2431534"/>
              <a:gd name="connsiteX27" fmla="*/ 892367 w 3756752"/>
              <a:gd name="connsiteY27" fmla="*/ 308472 h 2431534"/>
              <a:gd name="connsiteX28" fmla="*/ 826265 w 3756752"/>
              <a:gd name="connsiteY28" fmla="*/ 330506 h 2431534"/>
              <a:gd name="connsiteX29" fmla="*/ 793215 w 3756752"/>
              <a:gd name="connsiteY29" fmla="*/ 341523 h 2431534"/>
              <a:gd name="connsiteX30" fmla="*/ 727114 w 3756752"/>
              <a:gd name="connsiteY30" fmla="*/ 385590 h 2431534"/>
              <a:gd name="connsiteX31" fmla="*/ 683046 w 3756752"/>
              <a:gd name="connsiteY31" fmla="*/ 407624 h 2431534"/>
              <a:gd name="connsiteX32" fmla="*/ 605928 w 3756752"/>
              <a:gd name="connsiteY32" fmla="*/ 473725 h 2431534"/>
              <a:gd name="connsiteX33" fmla="*/ 561861 w 3756752"/>
              <a:gd name="connsiteY33" fmla="*/ 495759 h 2431534"/>
              <a:gd name="connsiteX34" fmla="*/ 495759 w 3756752"/>
              <a:gd name="connsiteY34" fmla="*/ 539826 h 2431534"/>
              <a:gd name="connsiteX35" fmla="*/ 473726 w 3756752"/>
              <a:gd name="connsiteY35" fmla="*/ 572877 h 2431534"/>
              <a:gd name="connsiteX36" fmla="*/ 440675 w 3756752"/>
              <a:gd name="connsiteY36" fmla="*/ 583894 h 2431534"/>
              <a:gd name="connsiteX37" fmla="*/ 374574 w 3756752"/>
              <a:gd name="connsiteY37" fmla="*/ 616944 h 2431534"/>
              <a:gd name="connsiteX38" fmla="*/ 319490 w 3756752"/>
              <a:gd name="connsiteY38" fmla="*/ 683046 h 2431534"/>
              <a:gd name="connsiteX39" fmla="*/ 286439 w 3756752"/>
              <a:gd name="connsiteY39" fmla="*/ 705079 h 2431534"/>
              <a:gd name="connsiteX40" fmla="*/ 231355 w 3756752"/>
              <a:gd name="connsiteY40" fmla="*/ 760164 h 2431534"/>
              <a:gd name="connsiteX41" fmla="*/ 176270 w 3756752"/>
              <a:gd name="connsiteY41" fmla="*/ 826265 h 2431534"/>
              <a:gd name="connsiteX42" fmla="*/ 143220 w 3756752"/>
              <a:gd name="connsiteY42" fmla="*/ 859315 h 2431534"/>
              <a:gd name="connsiteX43" fmla="*/ 99152 w 3756752"/>
              <a:gd name="connsiteY43" fmla="*/ 925417 h 2431534"/>
              <a:gd name="connsiteX44" fmla="*/ 77118 w 3756752"/>
              <a:gd name="connsiteY44" fmla="*/ 958467 h 2431534"/>
              <a:gd name="connsiteX45" fmla="*/ 66102 w 3756752"/>
              <a:gd name="connsiteY45" fmla="*/ 991518 h 2431534"/>
              <a:gd name="connsiteX46" fmla="*/ 33051 w 3756752"/>
              <a:gd name="connsiteY46" fmla="*/ 1079653 h 2431534"/>
              <a:gd name="connsiteX47" fmla="*/ 11017 w 3756752"/>
              <a:gd name="connsiteY47" fmla="*/ 1178805 h 2431534"/>
              <a:gd name="connsiteX48" fmla="*/ 0 w 3756752"/>
              <a:gd name="connsiteY48" fmla="*/ 1266940 h 2431534"/>
              <a:gd name="connsiteX49" fmla="*/ 22034 w 3756752"/>
              <a:gd name="connsiteY49" fmla="*/ 1432193 h 2431534"/>
              <a:gd name="connsiteX50" fmla="*/ 55085 w 3756752"/>
              <a:gd name="connsiteY50" fmla="*/ 1542361 h 2431534"/>
              <a:gd name="connsiteX51" fmla="*/ 77118 w 3756752"/>
              <a:gd name="connsiteY51" fmla="*/ 1575412 h 2431534"/>
              <a:gd name="connsiteX52" fmla="*/ 99152 w 3756752"/>
              <a:gd name="connsiteY52" fmla="*/ 1641513 h 2431534"/>
              <a:gd name="connsiteX53" fmla="*/ 121186 w 3756752"/>
              <a:gd name="connsiteY53" fmla="*/ 1685580 h 2431534"/>
              <a:gd name="connsiteX54" fmla="*/ 154237 w 3756752"/>
              <a:gd name="connsiteY54" fmla="*/ 1740665 h 2431534"/>
              <a:gd name="connsiteX55" fmla="*/ 165253 w 3756752"/>
              <a:gd name="connsiteY55" fmla="*/ 1773715 h 2431534"/>
              <a:gd name="connsiteX56" fmla="*/ 198304 w 3756752"/>
              <a:gd name="connsiteY56" fmla="*/ 1817783 h 2431534"/>
              <a:gd name="connsiteX57" fmla="*/ 242372 w 3756752"/>
              <a:gd name="connsiteY57" fmla="*/ 1883884 h 2431534"/>
              <a:gd name="connsiteX58" fmla="*/ 286439 w 3756752"/>
              <a:gd name="connsiteY58" fmla="*/ 1916935 h 2431534"/>
              <a:gd name="connsiteX59" fmla="*/ 308473 w 3756752"/>
              <a:gd name="connsiteY59" fmla="*/ 1949985 h 2431534"/>
              <a:gd name="connsiteX60" fmla="*/ 429658 w 3756752"/>
              <a:gd name="connsiteY60" fmla="*/ 2005070 h 2431534"/>
              <a:gd name="connsiteX61" fmla="*/ 506776 w 3756752"/>
              <a:gd name="connsiteY61" fmla="*/ 2049137 h 2431534"/>
              <a:gd name="connsiteX62" fmla="*/ 550844 w 3756752"/>
              <a:gd name="connsiteY62" fmla="*/ 2060154 h 2431534"/>
              <a:gd name="connsiteX63" fmla="*/ 583894 w 3756752"/>
              <a:gd name="connsiteY63" fmla="*/ 2082188 h 2431534"/>
              <a:gd name="connsiteX64" fmla="*/ 649996 w 3756752"/>
              <a:gd name="connsiteY64" fmla="*/ 2104221 h 2431534"/>
              <a:gd name="connsiteX65" fmla="*/ 683046 w 3756752"/>
              <a:gd name="connsiteY65" fmla="*/ 2126255 h 2431534"/>
              <a:gd name="connsiteX66" fmla="*/ 738131 w 3756752"/>
              <a:gd name="connsiteY66" fmla="*/ 2148289 h 2431534"/>
              <a:gd name="connsiteX67" fmla="*/ 771181 w 3756752"/>
              <a:gd name="connsiteY67" fmla="*/ 2159306 h 2431534"/>
              <a:gd name="connsiteX68" fmla="*/ 837282 w 3756752"/>
              <a:gd name="connsiteY68" fmla="*/ 2192356 h 2431534"/>
              <a:gd name="connsiteX69" fmla="*/ 903384 w 3756752"/>
              <a:gd name="connsiteY69" fmla="*/ 2225407 h 2431534"/>
              <a:gd name="connsiteX70" fmla="*/ 1002535 w 3756752"/>
              <a:gd name="connsiteY70" fmla="*/ 2280491 h 2431534"/>
              <a:gd name="connsiteX71" fmla="*/ 1068637 w 3756752"/>
              <a:gd name="connsiteY71" fmla="*/ 2302525 h 2431534"/>
              <a:gd name="connsiteX72" fmla="*/ 1101687 w 3756752"/>
              <a:gd name="connsiteY72" fmla="*/ 2313542 h 2431534"/>
              <a:gd name="connsiteX73" fmla="*/ 1200839 w 3756752"/>
              <a:gd name="connsiteY73" fmla="*/ 2357609 h 2431534"/>
              <a:gd name="connsiteX74" fmla="*/ 1421176 w 3756752"/>
              <a:gd name="connsiteY74" fmla="*/ 2379643 h 2431534"/>
              <a:gd name="connsiteX75" fmla="*/ 1476261 w 3756752"/>
              <a:gd name="connsiteY75" fmla="*/ 2390660 h 2431534"/>
              <a:gd name="connsiteX76" fmla="*/ 1718632 w 3756752"/>
              <a:gd name="connsiteY76" fmla="*/ 2412694 h 2431534"/>
              <a:gd name="connsiteX77" fmla="*/ 2115239 w 3756752"/>
              <a:gd name="connsiteY77" fmla="*/ 2412694 h 2431534"/>
              <a:gd name="connsiteX78" fmla="*/ 2225408 w 3756752"/>
              <a:gd name="connsiteY78" fmla="*/ 2401677 h 2431534"/>
              <a:gd name="connsiteX79" fmla="*/ 2357610 w 3756752"/>
              <a:gd name="connsiteY79" fmla="*/ 2390660 h 2431534"/>
              <a:gd name="connsiteX80" fmla="*/ 2423711 w 3756752"/>
              <a:gd name="connsiteY80" fmla="*/ 2379643 h 2431534"/>
              <a:gd name="connsiteX81" fmla="*/ 2500829 w 3756752"/>
              <a:gd name="connsiteY81" fmla="*/ 2368626 h 2431534"/>
              <a:gd name="connsiteX82" fmla="*/ 2610998 w 3756752"/>
              <a:gd name="connsiteY82" fmla="*/ 2335576 h 2431534"/>
              <a:gd name="connsiteX83" fmla="*/ 2677099 w 3756752"/>
              <a:gd name="connsiteY83" fmla="*/ 2324559 h 2431534"/>
              <a:gd name="connsiteX84" fmla="*/ 2798285 w 3756752"/>
              <a:gd name="connsiteY84" fmla="*/ 2280491 h 2431534"/>
              <a:gd name="connsiteX85" fmla="*/ 2919470 w 3756752"/>
              <a:gd name="connsiteY85" fmla="*/ 2247441 h 2431534"/>
              <a:gd name="connsiteX86" fmla="*/ 2952521 w 3756752"/>
              <a:gd name="connsiteY86" fmla="*/ 2236424 h 2431534"/>
              <a:gd name="connsiteX87" fmla="*/ 3029639 w 3756752"/>
              <a:gd name="connsiteY87" fmla="*/ 2192356 h 2431534"/>
              <a:gd name="connsiteX88" fmla="*/ 3084723 w 3756752"/>
              <a:gd name="connsiteY88" fmla="*/ 2181340 h 2431534"/>
              <a:gd name="connsiteX89" fmla="*/ 3172858 w 3756752"/>
              <a:gd name="connsiteY89" fmla="*/ 2126255 h 2431534"/>
              <a:gd name="connsiteX90" fmla="*/ 3238959 w 3756752"/>
              <a:gd name="connsiteY90" fmla="*/ 2093205 h 2431534"/>
              <a:gd name="connsiteX91" fmla="*/ 3305061 w 3756752"/>
              <a:gd name="connsiteY91" fmla="*/ 2049137 h 2431534"/>
              <a:gd name="connsiteX92" fmla="*/ 3338111 w 3756752"/>
              <a:gd name="connsiteY92" fmla="*/ 2016086 h 2431534"/>
              <a:gd name="connsiteX93" fmla="*/ 3382179 w 3756752"/>
              <a:gd name="connsiteY93" fmla="*/ 1994053 h 2431534"/>
              <a:gd name="connsiteX94" fmla="*/ 3448280 w 3756752"/>
              <a:gd name="connsiteY94" fmla="*/ 1961002 h 2431534"/>
              <a:gd name="connsiteX95" fmla="*/ 3481331 w 3756752"/>
              <a:gd name="connsiteY95" fmla="*/ 1927952 h 2431534"/>
              <a:gd name="connsiteX96" fmla="*/ 3514381 w 3756752"/>
              <a:gd name="connsiteY96" fmla="*/ 1905918 h 2431534"/>
              <a:gd name="connsiteX97" fmla="*/ 3591499 w 3756752"/>
              <a:gd name="connsiteY97" fmla="*/ 1817783 h 2431534"/>
              <a:gd name="connsiteX98" fmla="*/ 3613533 w 3756752"/>
              <a:gd name="connsiteY98" fmla="*/ 1773715 h 2431534"/>
              <a:gd name="connsiteX99" fmla="*/ 3624550 w 3756752"/>
              <a:gd name="connsiteY99" fmla="*/ 1740665 h 2431534"/>
              <a:gd name="connsiteX100" fmla="*/ 3646584 w 3756752"/>
              <a:gd name="connsiteY100" fmla="*/ 1696597 h 2431534"/>
              <a:gd name="connsiteX101" fmla="*/ 3657600 w 3756752"/>
              <a:gd name="connsiteY101" fmla="*/ 1652530 h 2431534"/>
              <a:gd name="connsiteX102" fmla="*/ 3679634 w 3756752"/>
              <a:gd name="connsiteY102" fmla="*/ 1531344 h 2431534"/>
              <a:gd name="connsiteX103" fmla="*/ 3690651 w 3756752"/>
              <a:gd name="connsiteY103" fmla="*/ 1487277 h 2431534"/>
              <a:gd name="connsiteX104" fmla="*/ 3712685 w 3756752"/>
              <a:gd name="connsiteY104" fmla="*/ 1421176 h 2431534"/>
              <a:gd name="connsiteX105" fmla="*/ 3723702 w 3756752"/>
              <a:gd name="connsiteY105" fmla="*/ 1333041 h 2431534"/>
              <a:gd name="connsiteX106" fmla="*/ 3734718 w 3756752"/>
              <a:gd name="connsiteY106" fmla="*/ 1299990 h 2431534"/>
              <a:gd name="connsiteX107" fmla="*/ 3756752 w 3756752"/>
              <a:gd name="connsiteY107" fmla="*/ 1090670 h 2431534"/>
              <a:gd name="connsiteX108" fmla="*/ 3734718 w 3756752"/>
              <a:gd name="connsiteY108" fmla="*/ 859315 h 2431534"/>
              <a:gd name="connsiteX109" fmla="*/ 3723702 w 3756752"/>
              <a:gd name="connsiteY109" fmla="*/ 826265 h 2431534"/>
              <a:gd name="connsiteX110" fmla="*/ 3701668 w 3756752"/>
              <a:gd name="connsiteY110" fmla="*/ 793214 h 2431534"/>
              <a:gd name="connsiteX111" fmla="*/ 3602516 w 3756752"/>
              <a:gd name="connsiteY111" fmla="*/ 672029 h 2431534"/>
              <a:gd name="connsiteX112" fmla="*/ 3569465 w 3756752"/>
              <a:gd name="connsiteY112" fmla="*/ 649995 h 2431534"/>
              <a:gd name="connsiteX113" fmla="*/ 3514381 w 3756752"/>
              <a:gd name="connsiteY113" fmla="*/ 605927 h 2431534"/>
              <a:gd name="connsiteX114" fmla="*/ 3404212 w 3756752"/>
              <a:gd name="connsiteY114" fmla="*/ 539826 h 2431534"/>
              <a:gd name="connsiteX115" fmla="*/ 3371162 w 3756752"/>
              <a:gd name="connsiteY115" fmla="*/ 517793 h 2431534"/>
              <a:gd name="connsiteX116" fmla="*/ 3294044 w 3756752"/>
              <a:gd name="connsiteY116" fmla="*/ 484742 h 2431534"/>
              <a:gd name="connsiteX117" fmla="*/ 3260993 w 3756752"/>
              <a:gd name="connsiteY117" fmla="*/ 462708 h 2431534"/>
              <a:gd name="connsiteX118" fmla="*/ 3216926 w 3756752"/>
              <a:gd name="connsiteY118" fmla="*/ 440674 h 2431534"/>
              <a:gd name="connsiteX119" fmla="*/ 3183875 w 3756752"/>
              <a:gd name="connsiteY119" fmla="*/ 418641 h 2431534"/>
              <a:gd name="connsiteX120" fmla="*/ 3117774 w 3756752"/>
              <a:gd name="connsiteY120" fmla="*/ 396607 h 2431534"/>
              <a:gd name="connsiteX121" fmla="*/ 3018622 w 3756752"/>
              <a:gd name="connsiteY121" fmla="*/ 341523 h 2431534"/>
              <a:gd name="connsiteX122" fmla="*/ 2952521 w 3756752"/>
              <a:gd name="connsiteY122" fmla="*/ 297455 h 2431534"/>
              <a:gd name="connsiteX123" fmla="*/ 2919470 w 3756752"/>
              <a:gd name="connsiteY123" fmla="*/ 264405 h 2431534"/>
              <a:gd name="connsiteX124" fmla="*/ 2886420 w 3756752"/>
              <a:gd name="connsiteY124" fmla="*/ 198303 h 243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756752" h="2431534">
                <a:moveTo>
                  <a:pt x="2886420" y="198303"/>
                </a:moveTo>
                <a:cubicBezTo>
                  <a:pt x="2869895" y="181778"/>
                  <a:pt x="2840815" y="178918"/>
                  <a:pt x="2820318" y="165253"/>
                </a:cubicBezTo>
                <a:cubicBezTo>
                  <a:pt x="2807355" y="156611"/>
                  <a:pt x="2800887" y="139769"/>
                  <a:pt x="2787268" y="132202"/>
                </a:cubicBezTo>
                <a:cubicBezTo>
                  <a:pt x="2766965" y="120922"/>
                  <a:pt x="2743201" y="117512"/>
                  <a:pt x="2721167" y="110168"/>
                </a:cubicBezTo>
                <a:lnTo>
                  <a:pt x="2688116" y="99152"/>
                </a:lnTo>
                <a:cubicBezTo>
                  <a:pt x="2677099" y="88135"/>
                  <a:pt x="2668029" y="74744"/>
                  <a:pt x="2655065" y="66101"/>
                </a:cubicBezTo>
                <a:cubicBezTo>
                  <a:pt x="2645159" y="59497"/>
                  <a:pt x="2584375" y="45904"/>
                  <a:pt x="2577947" y="44067"/>
                </a:cubicBezTo>
                <a:cubicBezTo>
                  <a:pt x="2566781" y="40877"/>
                  <a:pt x="2556163" y="35867"/>
                  <a:pt x="2544897" y="33050"/>
                </a:cubicBezTo>
                <a:cubicBezTo>
                  <a:pt x="2526731" y="28508"/>
                  <a:pt x="2508058" y="26243"/>
                  <a:pt x="2489812" y="22033"/>
                </a:cubicBezTo>
                <a:cubicBezTo>
                  <a:pt x="2460305" y="15224"/>
                  <a:pt x="2401678" y="0"/>
                  <a:pt x="2401678" y="0"/>
                </a:cubicBezTo>
                <a:cubicBezTo>
                  <a:pt x="2324560" y="3672"/>
                  <a:pt x="2247262" y="4606"/>
                  <a:pt x="2170323" y="11017"/>
                </a:cubicBezTo>
                <a:cubicBezTo>
                  <a:pt x="2158751" y="11981"/>
                  <a:pt x="2148476" y="18978"/>
                  <a:pt x="2137273" y="22033"/>
                </a:cubicBezTo>
                <a:cubicBezTo>
                  <a:pt x="1985119" y="63529"/>
                  <a:pt x="2109685" y="23885"/>
                  <a:pt x="1983037" y="66101"/>
                </a:cubicBezTo>
                <a:cubicBezTo>
                  <a:pt x="1972020" y="69773"/>
                  <a:pt x="1959649" y="70676"/>
                  <a:pt x="1949986" y="77118"/>
                </a:cubicBezTo>
                <a:cubicBezTo>
                  <a:pt x="1938969" y="84463"/>
                  <a:pt x="1929496" y="94965"/>
                  <a:pt x="1916935" y="99152"/>
                </a:cubicBezTo>
                <a:cubicBezTo>
                  <a:pt x="1895744" y="106216"/>
                  <a:pt x="1872676" y="105488"/>
                  <a:pt x="1850834" y="110168"/>
                </a:cubicBezTo>
                <a:cubicBezTo>
                  <a:pt x="1821224" y="116513"/>
                  <a:pt x="1792393" y="126263"/>
                  <a:pt x="1762699" y="132202"/>
                </a:cubicBezTo>
                <a:cubicBezTo>
                  <a:pt x="1725976" y="139547"/>
                  <a:pt x="1688059" y="142393"/>
                  <a:pt x="1652531" y="154236"/>
                </a:cubicBezTo>
                <a:cubicBezTo>
                  <a:pt x="1641514" y="157908"/>
                  <a:pt x="1630958" y="163487"/>
                  <a:pt x="1619480" y="165253"/>
                </a:cubicBezTo>
                <a:cubicBezTo>
                  <a:pt x="1583003" y="170865"/>
                  <a:pt x="1546034" y="172598"/>
                  <a:pt x="1509311" y="176270"/>
                </a:cubicBezTo>
                <a:lnTo>
                  <a:pt x="1443210" y="198303"/>
                </a:lnTo>
                <a:cubicBezTo>
                  <a:pt x="1432193" y="201975"/>
                  <a:pt x="1421546" y="207042"/>
                  <a:pt x="1410159" y="209320"/>
                </a:cubicBezTo>
                <a:cubicBezTo>
                  <a:pt x="1378708" y="215610"/>
                  <a:pt x="1342126" y="222019"/>
                  <a:pt x="1311008" y="231354"/>
                </a:cubicBezTo>
                <a:cubicBezTo>
                  <a:pt x="1288762" y="238028"/>
                  <a:pt x="1267898" y="250103"/>
                  <a:pt x="1244906" y="253388"/>
                </a:cubicBezTo>
                <a:cubicBezTo>
                  <a:pt x="1180543" y="262583"/>
                  <a:pt x="1170687" y="262536"/>
                  <a:pt x="1112704" y="275421"/>
                </a:cubicBezTo>
                <a:cubicBezTo>
                  <a:pt x="1097923" y="278705"/>
                  <a:pt x="1083602" y="284136"/>
                  <a:pt x="1068637" y="286438"/>
                </a:cubicBezTo>
                <a:cubicBezTo>
                  <a:pt x="1035770" y="291495"/>
                  <a:pt x="1002482" y="293330"/>
                  <a:pt x="969485" y="297455"/>
                </a:cubicBezTo>
                <a:cubicBezTo>
                  <a:pt x="943719" y="300676"/>
                  <a:pt x="918073" y="304800"/>
                  <a:pt x="892367" y="308472"/>
                </a:cubicBezTo>
                <a:lnTo>
                  <a:pt x="826265" y="330506"/>
                </a:lnTo>
                <a:cubicBezTo>
                  <a:pt x="815248" y="334178"/>
                  <a:pt x="802877" y="335082"/>
                  <a:pt x="793215" y="341523"/>
                </a:cubicBezTo>
                <a:cubicBezTo>
                  <a:pt x="771181" y="356212"/>
                  <a:pt x="750799" y="373747"/>
                  <a:pt x="727114" y="385590"/>
                </a:cubicBezTo>
                <a:cubicBezTo>
                  <a:pt x="712425" y="392935"/>
                  <a:pt x="696410" y="398078"/>
                  <a:pt x="683046" y="407624"/>
                </a:cubicBezTo>
                <a:cubicBezTo>
                  <a:pt x="556844" y="497768"/>
                  <a:pt x="756942" y="379340"/>
                  <a:pt x="605928" y="473725"/>
                </a:cubicBezTo>
                <a:cubicBezTo>
                  <a:pt x="592001" y="482429"/>
                  <a:pt x="575944" y="487310"/>
                  <a:pt x="561861" y="495759"/>
                </a:cubicBezTo>
                <a:cubicBezTo>
                  <a:pt x="539153" y="509384"/>
                  <a:pt x="495759" y="539826"/>
                  <a:pt x="495759" y="539826"/>
                </a:cubicBezTo>
                <a:cubicBezTo>
                  <a:pt x="488415" y="550843"/>
                  <a:pt x="484065" y="564606"/>
                  <a:pt x="473726" y="572877"/>
                </a:cubicBezTo>
                <a:cubicBezTo>
                  <a:pt x="464658" y="580132"/>
                  <a:pt x="451062" y="578701"/>
                  <a:pt x="440675" y="583894"/>
                </a:cubicBezTo>
                <a:cubicBezTo>
                  <a:pt x="355249" y="626607"/>
                  <a:pt x="457650" y="589252"/>
                  <a:pt x="374574" y="616944"/>
                </a:cubicBezTo>
                <a:cubicBezTo>
                  <a:pt x="352910" y="649439"/>
                  <a:pt x="351297" y="656540"/>
                  <a:pt x="319490" y="683046"/>
                </a:cubicBezTo>
                <a:cubicBezTo>
                  <a:pt x="309318" y="691522"/>
                  <a:pt x="297456" y="697735"/>
                  <a:pt x="286439" y="705079"/>
                </a:cubicBezTo>
                <a:cubicBezTo>
                  <a:pt x="246045" y="765670"/>
                  <a:pt x="286437" y="714262"/>
                  <a:pt x="231355" y="760164"/>
                </a:cubicBezTo>
                <a:cubicBezTo>
                  <a:pt x="178684" y="804056"/>
                  <a:pt x="215663" y="778993"/>
                  <a:pt x="176270" y="826265"/>
                </a:cubicBezTo>
                <a:cubicBezTo>
                  <a:pt x="166296" y="838234"/>
                  <a:pt x="152785" y="847017"/>
                  <a:pt x="143220" y="859315"/>
                </a:cubicBezTo>
                <a:cubicBezTo>
                  <a:pt x="126962" y="880218"/>
                  <a:pt x="113841" y="903383"/>
                  <a:pt x="99152" y="925417"/>
                </a:cubicBezTo>
                <a:lnTo>
                  <a:pt x="77118" y="958467"/>
                </a:lnTo>
                <a:cubicBezTo>
                  <a:pt x="73446" y="969484"/>
                  <a:pt x="70179" y="980645"/>
                  <a:pt x="66102" y="991518"/>
                </a:cubicBezTo>
                <a:cubicBezTo>
                  <a:pt x="61422" y="1003998"/>
                  <a:pt x="37598" y="1059191"/>
                  <a:pt x="33051" y="1079653"/>
                </a:cubicBezTo>
                <a:cubicBezTo>
                  <a:pt x="7199" y="1195987"/>
                  <a:pt x="35818" y="1104402"/>
                  <a:pt x="11017" y="1178805"/>
                </a:cubicBezTo>
                <a:cubicBezTo>
                  <a:pt x="7345" y="1208183"/>
                  <a:pt x="0" y="1237333"/>
                  <a:pt x="0" y="1266940"/>
                </a:cubicBezTo>
                <a:cubicBezTo>
                  <a:pt x="0" y="1416375"/>
                  <a:pt x="180" y="1355705"/>
                  <a:pt x="22034" y="1432193"/>
                </a:cubicBezTo>
                <a:cubicBezTo>
                  <a:pt x="29732" y="1459137"/>
                  <a:pt x="41994" y="1522724"/>
                  <a:pt x="55085" y="1542361"/>
                </a:cubicBezTo>
                <a:cubicBezTo>
                  <a:pt x="62429" y="1553378"/>
                  <a:pt x="71741" y="1563313"/>
                  <a:pt x="77118" y="1575412"/>
                </a:cubicBezTo>
                <a:cubicBezTo>
                  <a:pt x="86551" y="1596636"/>
                  <a:pt x="88765" y="1620740"/>
                  <a:pt x="99152" y="1641513"/>
                </a:cubicBezTo>
                <a:cubicBezTo>
                  <a:pt x="106497" y="1656202"/>
                  <a:pt x="113210" y="1671224"/>
                  <a:pt x="121186" y="1685580"/>
                </a:cubicBezTo>
                <a:cubicBezTo>
                  <a:pt x="131585" y="1704298"/>
                  <a:pt x="144661" y="1721512"/>
                  <a:pt x="154237" y="1740665"/>
                </a:cubicBezTo>
                <a:cubicBezTo>
                  <a:pt x="159430" y="1751052"/>
                  <a:pt x="159492" y="1763632"/>
                  <a:pt x="165253" y="1773715"/>
                </a:cubicBezTo>
                <a:cubicBezTo>
                  <a:pt x="174363" y="1789657"/>
                  <a:pt x="187774" y="1802741"/>
                  <a:pt x="198304" y="1817783"/>
                </a:cubicBezTo>
                <a:cubicBezTo>
                  <a:pt x="213490" y="1839477"/>
                  <a:pt x="221187" y="1867995"/>
                  <a:pt x="242372" y="1883884"/>
                </a:cubicBezTo>
                <a:cubicBezTo>
                  <a:pt x="257061" y="1894901"/>
                  <a:pt x="273456" y="1903952"/>
                  <a:pt x="286439" y="1916935"/>
                </a:cubicBezTo>
                <a:cubicBezTo>
                  <a:pt x="295801" y="1926297"/>
                  <a:pt x="297626" y="1942392"/>
                  <a:pt x="308473" y="1949985"/>
                </a:cubicBezTo>
                <a:cubicBezTo>
                  <a:pt x="459808" y="2055919"/>
                  <a:pt x="346776" y="1963629"/>
                  <a:pt x="429658" y="2005070"/>
                </a:cubicBezTo>
                <a:cubicBezTo>
                  <a:pt x="493576" y="2037029"/>
                  <a:pt x="429529" y="2020169"/>
                  <a:pt x="506776" y="2049137"/>
                </a:cubicBezTo>
                <a:cubicBezTo>
                  <a:pt x="520953" y="2054454"/>
                  <a:pt x="536155" y="2056482"/>
                  <a:pt x="550844" y="2060154"/>
                </a:cubicBezTo>
                <a:cubicBezTo>
                  <a:pt x="561861" y="2067499"/>
                  <a:pt x="571795" y="2076811"/>
                  <a:pt x="583894" y="2082188"/>
                </a:cubicBezTo>
                <a:cubicBezTo>
                  <a:pt x="605118" y="2091621"/>
                  <a:pt x="649996" y="2104221"/>
                  <a:pt x="649996" y="2104221"/>
                </a:cubicBezTo>
                <a:cubicBezTo>
                  <a:pt x="661013" y="2111566"/>
                  <a:pt x="671203" y="2120334"/>
                  <a:pt x="683046" y="2126255"/>
                </a:cubicBezTo>
                <a:cubicBezTo>
                  <a:pt x="700734" y="2135099"/>
                  <a:pt x="719614" y="2141345"/>
                  <a:pt x="738131" y="2148289"/>
                </a:cubicBezTo>
                <a:cubicBezTo>
                  <a:pt x="749004" y="2152367"/>
                  <a:pt x="760794" y="2154113"/>
                  <a:pt x="771181" y="2159306"/>
                </a:cubicBezTo>
                <a:cubicBezTo>
                  <a:pt x="856598" y="2202015"/>
                  <a:pt x="754218" y="2164670"/>
                  <a:pt x="837282" y="2192356"/>
                </a:cubicBezTo>
                <a:cubicBezTo>
                  <a:pt x="932005" y="2255505"/>
                  <a:pt x="812156" y="2179793"/>
                  <a:pt x="903384" y="2225407"/>
                </a:cubicBezTo>
                <a:cubicBezTo>
                  <a:pt x="959297" y="2253364"/>
                  <a:pt x="949480" y="2259269"/>
                  <a:pt x="1002535" y="2280491"/>
                </a:cubicBezTo>
                <a:cubicBezTo>
                  <a:pt x="1024100" y="2289117"/>
                  <a:pt x="1046603" y="2295180"/>
                  <a:pt x="1068637" y="2302525"/>
                </a:cubicBezTo>
                <a:cubicBezTo>
                  <a:pt x="1079654" y="2306197"/>
                  <a:pt x="1092025" y="2307100"/>
                  <a:pt x="1101687" y="2313542"/>
                </a:cubicBezTo>
                <a:cubicBezTo>
                  <a:pt x="1147164" y="2343860"/>
                  <a:pt x="1134277" y="2339456"/>
                  <a:pt x="1200839" y="2357609"/>
                </a:cubicBezTo>
                <a:cubicBezTo>
                  <a:pt x="1271513" y="2376883"/>
                  <a:pt x="1350880" y="2374957"/>
                  <a:pt x="1421176" y="2379643"/>
                </a:cubicBezTo>
                <a:cubicBezTo>
                  <a:pt x="1439538" y="2383315"/>
                  <a:pt x="1457753" y="2387813"/>
                  <a:pt x="1476261" y="2390660"/>
                </a:cubicBezTo>
                <a:cubicBezTo>
                  <a:pt x="1566794" y="2404588"/>
                  <a:pt x="1619729" y="2405629"/>
                  <a:pt x="1718632" y="2412694"/>
                </a:cubicBezTo>
                <a:cubicBezTo>
                  <a:pt x="1881471" y="2445262"/>
                  <a:pt x="1778925" y="2429100"/>
                  <a:pt x="2115239" y="2412694"/>
                </a:cubicBezTo>
                <a:cubicBezTo>
                  <a:pt x="2152101" y="2410896"/>
                  <a:pt x="2188653" y="2405018"/>
                  <a:pt x="2225408" y="2401677"/>
                </a:cubicBezTo>
                <a:cubicBezTo>
                  <a:pt x="2269446" y="2397673"/>
                  <a:pt x="2313660" y="2395543"/>
                  <a:pt x="2357610" y="2390660"/>
                </a:cubicBezTo>
                <a:cubicBezTo>
                  <a:pt x="2379811" y="2388193"/>
                  <a:pt x="2401633" y="2383040"/>
                  <a:pt x="2423711" y="2379643"/>
                </a:cubicBezTo>
                <a:cubicBezTo>
                  <a:pt x="2449376" y="2375694"/>
                  <a:pt x="2475123" y="2372298"/>
                  <a:pt x="2500829" y="2368626"/>
                </a:cubicBezTo>
                <a:cubicBezTo>
                  <a:pt x="2542978" y="2354577"/>
                  <a:pt x="2569378" y="2343900"/>
                  <a:pt x="2610998" y="2335576"/>
                </a:cubicBezTo>
                <a:cubicBezTo>
                  <a:pt x="2632902" y="2331195"/>
                  <a:pt x="2655428" y="2329977"/>
                  <a:pt x="2677099" y="2324559"/>
                </a:cubicBezTo>
                <a:cubicBezTo>
                  <a:pt x="2723386" y="2312987"/>
                  <a:pt x="2754481" y="2296918"/>
                  <a:pt x="2798285" y="2280491"/>
                </a:cubicBezTo>
                <a:cubicBezTo>
                  <a:pt x="2874536" y="2251897"/>
                  <a:pt x="2782329" y="2293155"/>
                  <a:pt x="2919470" y="2247441"/>
                </a:cubicBezTo>
                <a:cubicBezTo>
                  <a:pt x="2930487" y="2243769"/>
                  <a:pt x="2942134" y="2241617"/>
                  <a:pt x="2952521" y="2236424"/>
                </a:cubicBezTo>
                <a:cubicBezTo>
                  <a:pt x="3000872" y="2212249"/>
                  <a:pt x="2971701" y="2211668"/>
                  <a:pt x="3029639" y="2192356"/>
                </a:cubicBezTo>
                <a:cubicBezTo>
                  <a:pt x="3047403" y="2186435"/>
                  <a:pt x="3066362" y="2185012"/>
                  <a:pt x="3084723" y="2181340"/>
                </a:cubicBezTo>
                <a:cubicBezTo>
                  <a:pt x="3168981" y="2118146"/>
                  <a:pt x="3088172" y="2174648"/>
                  <a:pt x="3172858" y="2126255"/>
                </a:cubicBezTo>
                <a:cubicBezTo>
                  <a:pt x="3232653" y="2092086"/>
                  <a:pt x="3178366" y="2113401"/>
                  <a:pt x="3238959" y="2093205"/>
                </a:cubicBezTo>
                <a:cubicBezTo>
                  <a:pt x="3260993" y="2078516"/>
                  <a:pt x="3286336" y="2067863"/>
                  <a:pt x="3305061" y="2049137"/>
                </a:cubicBezTo>
                <a:cubicBezTo>
                  <a:pt x="3316078" y="2038120"/>
                  <a:pt x="3325433" y="2025142"/>
                  <a:pt x="3338111" y="2016086"/>
                </a:cubicBezTo>
                <a:cubicBezTo>
                  <a:pt x="3351475" y="2006540"/>
                  <a:pt x="3367920" y="2002201"/>
                  <a:pt x="3382179" y="1994053"/>
                </a:cubicBezTo>
                <a:cubicBezTo>
                  <a:pt x="3441981" y="1959881"/>
                  <a:pt x="3387679" y="1981202"/>
                  <a:pt x="3448280" y="1961002"/>
                </a:cubicBezTo>
                <a:cubicBezTo>
                  <a:pt x="3459297" y="1949985"/>
                  <a:pt x="3469362" y="1937926"/>
                  <a:pt x="3481331" y="1927952"/>
                </a:cubicBezTo>
                <a:cubicBezTo>
                  <a:pt x="3491503" y="1919476"/>
                  <a:pt x="3505662" y="1915883"/>
                  <a:pt x="3514381" y="1905918"/>
                </a:cubicBezTo>
                <a:cubicBezTo>
                  <a:pt x="3604352" y="1803094"/>
                  <a:pt x="3517136" y="1867360"/>
                  <a:pt x="3591499" y="1817783"/>
                </a:cubicBezTo>
                <a:cubicBezTo>
                  <a:pt x="3598844" y="1803094"/>
                  <a:pt x="3607064" y="1788810"/>
                  <a:pt x="3613533" y="1773715"/>
                </a:cubicBezTo>
                <a:cubicBezTo>
                  <a:pt x="3618107" y="1763041"/>
                  <a:pt x="3619976" y="1751339"/>
                  <a:pt x="3624550" y="1740665"/>
                </a:cubicBezTo>
                <a:cubicBezTo>
                  <a:pt x="3631019" y="1725570"/>
                  <a:pt x="3639239" y="1711286"/>
                  <a:pt x="3646584" y="1696597"/>
                </a:cubicBezTo>
                <a:cubicBezTo>
                  <a:pt x="3650256" y="1681908"/>
                  <a:pt x="3654631" y="1667377"/>
                  <a:pt x="3657600" y="1652530"/>
                </a:cubicBezTo>
                <a:cubicBezTo>
                  <a:pt x="3681507" y="1532994"/>
                  <a:pt x="3656012" y="1637643"/>
                  <a:pt x="3679634" y="1531344"/>
                </a:cubicBezTo>
                <a:cubicBezTo>
                  <a:pt x="3682919" y="1516563"/>
                  <a:pt x="3686300" y="1501780"/>
                  <a:pt x="3690651" y="1487277"/>
                </a:cubicBezTo>
                <a:cubicBezTo>
                  <a:pt x="3697325" y="1465031"/>
                  <a:pt x="3712685" y="1421176"/>
                  <a:pt x="3712685" y="1421176"/>
                </a:cubicBezTo>
                <a:cubicBezTo>
                  <a:pt x="3716357" y="1391798"/>
                  <a:pt x="3718406" y="1362170"/>
                  <a:pt x="3723702" y="1333041"/>
                </a:cubicBezTo>
                <a:cubicBezTo>
                  <a:pt x="3725779" y="1321615"/>
                  <a:pt x="3732809" y="1311445"/>
                  <a:pt x="3734718" y="1299990"/>
                </a:cubicBezTo>
                <a:cubicBezTo>
                  <a:pt x="3738491" y="1277350"/>
                  <a:pt x="3754988" y="1108305"/>
                  <a:pt x="3756752" y="1090670"/>
                </a:cubicBezTo>
                <a:cubicBezTo>
                  <a:pt x="3750478" y="990281"/>
                  <a:pt x="3755401" y="942048"/>
                  <a:pt x="3734718" y="859315"/>
                </a:cubicBezTo>
                <a:cubicBezTo>
                  <a:pt x="3731902" y="848049"/>
                  <a:pt x="3728895" y="836652"/>
                  <a:pt x="3723702" y="826265"/>
                </a:cubicBezTo>
                <a:cubicBezTo>
                  <a:pt x="3717781" y="814422"/>
                  <a:pt x="3708686" y="804442"/>
                  <a:pt x="3701668" y="793214"/>
                </a:cubicBezTo>
                <a:cubicBezTo>
                  <a:pt x="3669019" y="740976"/>
                  <a:pt x="3659844" y="710247"/>
                  <a:pt x="3602516" y="672029"/>
                </a:cubicBezTo>
                <a:cubicBezTo>
                  <a:pt x="3591499" y="664684"/>
                  <a:pt x="3580058" y="657940"/>
                  <a:pt x="3569465" y="649995"/>
                </a:cubicBezTo>
                <a:cubicBezTo>
                  <a:pt x="3550654" y="635886"/>
                  <a:pt x="3533192" y="620036"/>
                  <a:pt x="3514381" y="605927"/>
                </a:cubicBezTo>
                <a:cubicBezTo>
                  <a:pt x="3481201" y="581041"/>
                  <a:pt x="3438031" y="560118"/>
                  <a:pt x="3404212" y="539826"/>
                </a:cubicBezTo>
                <a:cubicBezTo>
                  <a:pt x="3392858" y="533014"/>
                  <a:pt x="3383005" y="523714"/>
                  <a:pt x="3371162" y="517793"/>
                </a:cubicBezTo>
                <a:cubicBezTo>
                  <a:pt x="3247582" y="456004"/>
                  <a:pt x="3454489" y="576426"/>
                  <a:pt x="3294044" y="484742"/>
                </a:cubicBezTo>
                <a:cubicBezTo>
                  <a:pt x="3282548" y="478173"/>
                  <a:pt x="3272489" y="469277"/>
                  <a:pt x="3260993" y="462708"/>
                </a:cubicBezTo>
                <a:cubicBezTo>
                  <a:pt x="3246734" y="454560"/>
                  <a:pt x="3231185" y="448822"/>
                  <a:pt x="3216926" y="440674"/>
                </a:cubicBezTo>
                <a:cubicBezTo>
                  <a:pt x="3205430" y="434105"/>
                  <a:pt x="3195974" y="424018"/>
                  <a:pt x="3183875" y="418641"/>
                </a:cubicBezTo>
                <a:cubicBezTo>
                  <a:pt x="3162651" y="409208"/>
                  <a:pt x="3137099" y="409490"/>
                  <a:pt x="3117774" y="396607"/>
                </a:cubicBezTo>
                <a:cubicBezTo>
                  <a:pt x="3042010" y="346098"/>
                  <a:pt x="3076795" y="360914"/>
                  <a:pt x="3018622" y="341523"/>
                </a:cubicBezTo>
                <a:cubicBezTo>
                  <a:pt x="2996588" y="326834"/>
                  <a:pt x="2971246" y="316180"/>
                  <a:pt x="2952521" y="297455"/>
                </a:cubicBezTo>
                <a:cubicBezTo>
                  <a:pt x="2941504" y="286438"/>
                  <a:pt x="2929035" y="276703"/>
                  <a:pt x="2919470" y="264405"/>
                </a:cubicBezTo>
                <a:cubicBezTo>
                  <a:pt x="2885439" y="220650"/>
                  <a:pt x="2902945" y="214828"/>
                  <a:pt x="2886420" y="198303"/>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50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800" y="2013466"/>
            <a:ext cx="35052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pancreatic islets – SL108</a:t>
            </a:r>
            <a:endParaRPr lang="en-US" dirty="0">
              <a:latin typeface="Calibri" pitchFamily="34" charset="0"/>
            </a:endParaRPr>
          </a:p>
        </p:txBody>
      </p:sp>
      <p:sp>
        <p:nvSpPr>
          <p:cNvPr id="37891" name="TextBox 4"/>
          <p:cNvSpPr txBox="1">
            <a:spLocks noChangeArrowheads="1"/>
          </p:cNvSpPr>
          <p:nvPr/>
        </p:nvSpPr>
        <p:spPr bwMode="auto">
          <a:xfrm>
            <a:off x="1987473" y="57150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108</a:t>
            </a:r>
            <a:r>
              <a:rPr lang="en-US" dirty="0">
                <a:latin typeface="Calibri" pitchFamily="34" charset="0"/>
              </a:rPr>
              <a:t> and </a:t>
            </a:r>
            <a:r>
              <a:rPr lang="en-US" u="sng" dirty="0">
                <a:hlinkClick r:id="rId5"/>
              </a:rPr>
              <a:t>SL 054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Exocrine pancreas (serous acini)</a:t>
            </a:r>
          </a:p>
          <a:p>
            <a:pPr lvl="1" eaLnBrk="0" hangingPunct="0">
              <a:buFontTx/>
              <a:buChar char="•"/>
            </a:pPr>
            <a:r>
              <a:rPr lang="en-US" sz="1200" b="1" dirty="0">
                <a:solidFill>
                  <a:srgbClr val="002060"/>
                </a:solidFill>
                <a:latin typeface="Georgia" pitchFamily="18" charset="0"/>
                <a:ea typeface="Times" pitchFamily="18" charset="0"/>
                <a:cs typeface="Arial" charset="0"/>
              </a:rPr>
              <a:t>Pancreatic Islets (Islets of Langerhans)</a:t>
            </a:r>
          </a:p>
        </p:txBody>
      </p:sp>
      <p:sp>
        <p:nvSpPr>
          <p:cNvPr id="8" name="TextBox 3"/>
          <p:cNvSpPr txBox="1">
            <a:spLocks noChangeArrowheads="1"/>
          </p:cNvSpPr>
          <p:nvPr/>
        </p:nvSpPr>
        <p:spPr bwMode="auto">
          <a:xfrm>
            <a:off x="2590800" y="2895600"/>
            <a:ext cx="3505200" cy="369332"/>
          </a:xfrm>
          <a:prstGeom prst="rect">
            <a:avLst/>
          </a:prstGeom>
          <a:noFill/>
          <a:ln w="9525">
            <a:noFill/>
            <a:miter lim="800000"/>
            <a:headEnd/>
            <a:tailEnd/>
          </a:ln>
        </p:spPr>
        <p:txBody>
          <a:bodyPr wrap="square">
            <a:spAutoFit/>
          </a:bodyPr>
          <a:lstStyle/>
          <a:p>
            <a:r>
              <a:rPr lang="en-US" dirty="0">
                <a:latin typeface="Calibri" pitchFamily="34" charset="0"/>
                <a:hlinkClick r:id="rId6"/>
              </a:rPr>
              <a:t>Video of pancreatic islets – SL54</a:t>
            </a:r>
            <a:endParaRPr lang="en-US" dirty="0">
              <a:latin typeface="Calibri" pitchFamily="34" charset="0"/>
            </a:endParaRPr>
          </a:p>
        </p:txBody>
      </p:sp>
      <p:sp>
        <p:nvSpPr>
          <p:cNvPr id="2" name="TextBox 1"/>
          <p:cNvSpPr txBox="1"/>
          <p:nvPr/>
        </p:nvSpPr>
        <p:spPr>
          <a:xfrm>
            <a:off x="5028128" y="3797147"/>
            <a:ext cx="2910289" cy="400110"/>
          </a:xfrm>
          <a:prstGeom prst="rect">
            <a:avLst/>
          </a:prstGeom>
          <a:noFill/>
        </p:spPr>
        <p:txBody>
          <a:bodyPr wrap="square" rtlCol="0">
            <a:spAutoFit/>
          </a:bodyPr>
          <a:lstStyle/>
          <a:p>
            <a:r>
              <a:rPr lang="en-US" sz="1000" b="1" dirty="0">
                <a:latin typeface="Tempus Sans ITC" pitchFamily="82" charset="0"/>
              </a:rPr>
              <a:t>Yeah, I know, I missed an obvious islet in the second video, but it wasn’t very nice, was it?</a:t>
            </a:r>
          </a:p>
        </p:txBody>
      </p:sp>
      <p:sp>
        <p:nvSpPr>
          <p:cNvPr id="9" name="Rectangle 8"/>
          <p:cNvSpPr/>
          <p:nvPr/>
        </p:nvSpPr>
        <p:spPr>
          <a:xfrm>
            <a:off x="2273243" y="21491"/>
            <a:ext cx="459760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75000"/>
                  </a:schemeClr>
                </a:solidFill>
                <a:latin typeface="+mn-lt"/>
              </a:rPr>
              <a:t>ENDOCRINE PANCREAS</a:t>
            </a:r>
          </a:p>
        </p:txBody>
      </p:sp>
    </p:spTree>
    <p:extLst>
      <p:ext uri="{BB962C8B-B14F-4D97-AF65-F5344CB8AC3E}">
        <p14:creationId xmlns:p14="http://schemas.microsoft.com/office/powerpoint/2010/main" val="51264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177" y="4869455"/>
            <a:ext cx="8845944" cy="1569660"/>
          </a:xfrm>
          <a:prstGeom prst="rect">
            <a:avLst/>
          </a:prstGeom>
          <a:noFill/>
        </p:spPr>
        <p:txBody>
          <a:bodyPr wrap="square">
            <a:spAutoFit/>
          </a:bodyPr>
          <a:lstStyle/>
          <a:p>
            <a:r>
              <a:rPr lang="en-US" sz="1600" b="1" dirty="0">
                <a:solidFill>
                  <a:schemeClr val="accent6">
                    <a:lumMod val="75000"/>
                  </a:schemeClr>
                </a:solidFill>
                <a:latin typeface="Calibri" pitchFamily="34" charset="0"/>
              </a:rPr>
              <a:t>To underscore the difference in exocrine and endocrine pancreatic cells, this slide was specially prepared so that:</a:t>
            </a:r>
          </a:p>
          <a:p>
            <a:r>
              <a:rPr lang="en-US" sz="1600" b="1" dirty="0">
                <a:solidFill>
                  <a:schemeClr val="accent6">
                    <a:lumMod val="75000"/>
                  </a:schemeClr>
                </a:solidFill>
                <a:latin typeface="Calibri" pitchFamily="34" charset="0"/>
              </a:rPr>
              <a:t>	DNA is stained red</a:t>
            </a:r>
          </a:p>
          <a:p>
            <a:r>
              <a:rPr lang="en-US" sz="1600" b="1" dirty="0">
                <a:solidFill>
                  <a:schemeClr val="accent6">
                    <a:lumMod val="75000"/>
                  </a:schemeClr>
                </a:solidFill>
                <a:latin typeface="Calibri" pitchFamily="34" charset="0"/>
              </a:rPr>
              <a:t>	RNA is stained blue</a:t>
            </a:r>
          </a:p>
          <a:p>
            <a:r>
              <a:rPr lang="en-US" sz="1600" b="1" dirty="0">
                <a:solidFill>
                  <a:schemeClr val="accent6">
                    <a:lumMod val="75000"/>
                  </a:schemeClr>
                </a:solidFill>
                <a:latin typeface="Calibri" pitchFamily="34" charset="0"/>
              </a:rPr>
              <a:t>Note that, although the cytoplasm of the pancreatic islet cells do exhibit RNA staining, the exocrine acinar cell cytoplasm contains much more RNA </a:t>
            </a:r>
            <a:endParaRPr lang="en-US" sz="1600" b="1" dirty="0">
              <a:solidFill>
                <a:schemeClr val="accent6">
                  <a:lumMod val="50000"/>
                </a:schemeClr>
              </a:solidFill>
              <a:latin typeface="Calibri" pitchFamily="34" charset="0"/>
            </a:endParaRPr>
          </a:p>
        </p:txBody>
      </p:sp>
      <p:sp>
        <p:nvSpPr>
          <p:cNvPr id="11" name="Rectangle 10"/>
          <p:cNvSpPr/>
          <p:nvPr/>
        </p:nvSpPr>
        <p:spPr>
          <a:xfrm>
            <a:off x="2219096" y="21491"/>
            <a:ext cx="470590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75000"/>
                  </a:schemeClr>
                </a:solidFill>
                <a:latin typeface="+mn-lt"/>
              </a:rPr>
              <a:t>PANCREAS – RNA STAIN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05" y="838201"/>
            <a:ext cx="3154173" cy="236563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570" y="732622"/>
            <a:ext cx="5124450" cy="3962400"/>
          </a:xfrm>
          <a:prstGeom prst="rect">
            <a:avLst/>
          </a:prstGeom>
        </p:spPr>
      </p:pic>
      <p:cxnSp>
        <p:nvCxnSpPr>
          <p:cNvPr id="18" name="Straight Connector 17"/>
          <p:cNvCxnSpPr/>
          <p:nvPr/>
        </p:nvCxnSpPr>
        <p:spPr>
          <a:xfrm flipV="1">
            <a:off x="3238959" y="771181"/>
            <a:ext cx="649995" cy="72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38959" y="2225407"/>
            <a:ext cx="638978" cy="2423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45853" y="1487736"/>
            <a:ext cx="1293105" cy="7266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33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799" y="2013466"/>
            <a:ext cx="3892473"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pancreatic islets RNA – SL2A</a:t>
            </a:r>
            <a:endParaRPr lang="en-US" dirty="0">
              <a:latin typeface="Calibri" pitchFamily="34" charset="0"/>
            </a:endParaRPr>
          </a:p>
        </p:txBody>
      </p:sp>
      <p:sp>
        <p:nvSpPr>
          <p:cNvPr id="37891" name="TextBox 4"/>
          <p:cNvSpPr txBox="1">
            <a:spLocks noChangeArrowheads="1"/>
          </p:cNvSpPr>
          <p:nvPr/>
        </p:nvSpPr>
        <p:spPr bwMode="auto">
          <a:xfrm>
            <a:off x="1987473" y="5766137"/>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002A</a:t>
            </a:r>
            <a:r>
              <a:rPr lang="en-US" dirty="0"/>
              <a:t> </a:t>
            </a:r>
            <a:r>
              <a:rPr lang="en-US" dirty="0">
                <a:latin typeface="Calibri" pitchFamily="34" charset="0"/>
              </a:rPr>
              <a:t> </a:t>
            </a: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Exocrine pancreas (serous acini)</a:t>
            </a:r>
          </a:p>
          <a:p>
            <a:pPr lvl="1" eaLnBrk="0" hangingPunct="0">
              <a:buFontTx/>
              <a:buChar char="•"/>
            </a:pPr>
            <a:r>
              <a:rPr lang="en-US" sz="1200" b="1" dirty="0">
                <a:solidFill>
                  <a:srgbClr val="002060"/>
                </a:solidFill>
                <a:latin typeface="Georgia" pitchFamily="18" charset="0"/>
                <a:ea typeface="Times" pitchFamily="18" charset="0"/>
                <a:cs typeface="Arial" charset="0"/>
              </a:rPr>
              <a:t>Pancreatic Islets (Islets of Langerhans)</a:t>
            </a:r>
          </a:p>
        </p:txBody>
      </p:sp>
      <p:sp>
        <p:nvSpPr>
          <p:cNvPr id="7" name="Rectangle 6"/>
          <p:cNvSpPr/>
          <p:nvPr/>
        </p:nvSpPr>
        <p:spPr>
          <a:xfrm>
            <a:off x="1573370" y="21491"/>
            <a:ext cx="599734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820000"/>
                </a:solidFill>
                <a:latin typeface="+mn-lt"/>
              </a:rPr>
              <a:t>MALE REPRODUCTIVE SYSTEM</a:t>
            </a:r>
          </a:p>
        </p:txBody>
      </p:sp>
    </p:spTree>
    <p:extLst>
      <p:ext uri="{BB962C8B-B14F-4D97-AF65-F5344CB8AC3E}">
        <p14:creationId xmlns:p14="http://schemas.microsoft.com/office/powerpoint/2010/main" val="2812361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6064</TotalTime>
  <Words>1221</Words>
  <Application>Microsoft Office PowerPoint</Application>
  <PresentationFormat>On-screen Show (4:3)</PresentationFormat>
  <Paragraphs>87</Paragraphs>
  <Slides>16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Bradley Hand ITC</vt:lpstr>
      <vt:lpstr>Calibri</vt:lpstr>
      <vt:lpstr>Chiller</vt:lpstr>
      <vt:lpstr>Georgia</vt:lpstr>
      <vt:lpstr>Script MT Bold</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Fields, Jermaine (fieldsj4)</cp:lastModifiedBy>
  <cp:revision>323</cp:revision>
  <cp:lastPrinted>2012-01-11T19:49:14Z</cp:lastPrinted>
  <dcterms:created xsi:type="dcterms:W3CDTF">2011-12-20T15:52:42Z</dcterms:created>
  <dcterms:modified xsi:type="dcterms:W3CDTF">2020-08-01T00:20:25Z</dcterms:modified>
</cp:coreProperties>
</file>