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333" r:id="rId2"/>
    <p:sldId id="332" r:id="rId3"/>
    <p:sldId id="375" r:id="rId4"/>
    <p:sldId id="436" r:id="rId5"/>
    <p:sldId id="441" r:id="rId6"/>
    <p:sldId id="437" r:id="rId7"/>
    <p:sldId id="438" r:id="rId8"/>
    <p:sldId id="439" r:id="rId9"/>
    <p:sldId id="442" r:id="rId10"/>
    <p:sldId id="443" r:id="rId11"/>
    <p:sldId id="444" r:id="rId12"/>
    <p:sldId id="445" r:id="rId13"/>
    <p:sldId id="446" r:id="rId14"/>
    <p:sldId id="447" r:id="rId15"/>
    <p:sldId id="448" r:id="rId16"/>
    <p:sldId id="416" r:id="rId17"/>
    <p:sldId id="454" r:id="rId18"/>
    <p:sldId id="453" r:id="rId19"/>
    <p:sldId id="450" r:id="rId20"/>
    <p:sldId id="452" r:id="rId21"/>
    <p:sldId id="455" r:id="rId22"/>
    <p:sldId id="451" r:id="rId23"/>
    <p:sldId id="456" r:id="rId24"/>
    <p:sldId id="457" r:id="rId25"/>
    <p:sldId id="458" r:id="rId26"/>
    <p:sldId id="461" r:id="rId27"/>
    <p:sldId id="460" r:id="rId28"/>
    <p:sldId id="462" r:id="rId29"/>
    <p:sldId id="459" r:id="rId30"/>
    <p:sldId id="465" r:id="rId31"/>
    <p:sldId id="463" r:id="rId32"/>
    <p:sldId id="466" r:id="rId33"/>
    <p:sldId id="467" r:id="rId34"/>
    <p:sldId id="464" r:id="rId35"/>
    <p:sldId id="468" r:id="rId36"/>
    <p:sldId id="469" r:id="rId37"/>
    <p:sldId id="470" r:id="rId38"/>
    <p:sldId id="471" r:id="rId39"/>
    <p:sldId id="472" r:id="rId40"/>
    <p:sldId id="473" r:id="rId41"/>
    <p:sldId id="474" r:id="rId42"/>
    <p:sldId id="475" r:id="rId43"/>
    <p:sldId id="403" r:id="rId44"/>
    <p:sldId id="517" r:id="rId45"/>
    <p:sldId id="522" r:id="rId46"/>
    <p:sldId id="514" r:id="rId47"/>
    <p:sldId id="508" r:id="rId48"/>
    <p:sldId id="492" r:id="rId49"/>
    <p:sldId id="481" r:id="rId50"/>
    <p:sldId id="526" r:id="rId51"/>
    <p:sldId id="516" r:id="rId52"/>
    <p:sldId id="509" r:id="rId53"/>
    <p:sldId id="525" r:id="rId54"/>
    <p:sldId id="511" r:id="rId55"/>
    <p:sldId id="524" r:id="rId56"/>
    <p:sldId id="515" r:id="rId57"/>
    <p:sldId id="505" r:id="rId58"/>
    <p:sldId id="477" r:id="rId59"/>
    <p:sldId id="510" r:id="rId60"/>
    <p:sldId id="485" r:id="rId61"/>
    <p:sldId id="496" r:id="rId62"/>
    <p:sldId id="484" r:id="rId63"/>
    <p:sldId id="483" r:id="rId64"/>
    <p:sldId id="512" r:id="rId65"/>
    <p:sldId id="493" r:id="rId66"/>
    <p:sldId id="513" r:id="rId67"/>
    <p:sldId id="491" r:id="rId68"/>
    <p:sldId id="523" r:id="rId69"/>
    <p:sldId id="494" r:id="rId70"/>
    <p:sldId id="528" r:id="rId71"/>
    <p:sldId id="518" r:id="rId72"/>
    <p:sldId id="482" r:id="rId73"/>
    <p:sldId id="529" r:id="rId74"/>
    <p:sldId id="507" r:id="rId75"/>
    <p:sldId id="520" r:id="rId76"/>
    <p:sldId id="527" r:id="rId77"/>
    <p:sldId id="519" r:id="rId78"/>
    <p:sldId id="521" r:id="rId79"/>
    <p:sldId id="495" r:id="rId8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k" initials="" lastIdx="2" clrIdx="0"/>
  <p:cmAuthor id="1" name="me" initials="m" lastIdx="9" clrIdx="1"/>
  <p:cmAuthor id="2" name="College of Medicine" initials="COM"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A"/>
    <a:srgbClr val="BA52AB"/>
    <a:srgbClr val="660066"/>
    <a:srgbClr val="B16F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39" autoAdjust="0"/>
    <p:restoredTop sz="96041" autoAdjust="0"/>
  </p:normalViewPr>
  <p:slideViewPr>
    <p:cSldViewPr>
      <p:cViewPr varScale="1">
        <p:scale>
          <a:sx n="105" d="100"/>
          <a:sy n="105" d="100"/>
        </p:scale>
        <p:origin x="792"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3354"/>
    </p:cViewPr>
  </p:sorterViewPr>
  <p:notesViewPr>
    <p:cSldViewPr>
      <p:cViewPr varScale="1">
        <p:scale>
          <a:sx n="91" d="100"/>
          <a:sy n="91" d="100"/>
        </p:scale>
        <p:origin x="-2232"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7EAD9D1-4FB8-41D4-A3A9-B2148DFF0436}" type="datetimeFigureOut">
              <a:rPr lang="en-US"/>
              <a:pPr>
                <a:defRPr/>
              </a:pPr>
              <a:t>10/19/2021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B4E5C313-DADB-433D-A23C-995F06E434E9}" type="slidenum">
              <a:rPr lang="en-US"/>
              <a:pPr>
                <a:defRPr/>
              </a:pPr>
              <a:t>‹#›</a:t>
            </a:fld>
            <a:endParaRPr lang="en-US"/>
          </a:p>
        </p:txBody>
      </p:sp>
    </p:spTree>
    <p:extLst>
      <p:ext uri="{BB962C8B-B14F-4D97-AF65-F5344CB8AC3E}">
        <p14:creationId xmlns:p14="http://schemas.microsoft.com/office/powerpoint/2010/main" val="2242155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917FDF3-1C3C-431E-9896-CE79F6FDEFF0}" type="datetimeFigureOut">
              <a:rPr lang="en-US"/>
              <a:pPr>
                <a:defRPr/>
              </a:pPr>
              <a:t>10/19/2021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8A5CD272-1E90-49EA-9C4C-1788DE7B4D8A}" type="slidenum">
              <a:rPr lang="en-US"/>
              <a:pPr>
                <a:defRPr/>
              </a:pPr>
              <a:t>‹#›</a:t>
            </a:fld>
            <a:endParaRPr lang="en-US" dirty="0"/>
          </a:p>
        </p:txBody>
      </p:sp>
    </p:spTree>
    <p:extLst>
      <p:ext uri="{BB962C8B-B14F-4D97-AF65-F5344CB8AC3E}">
        <p14:creationId xmlns:p14="http://schemas.microsoft.com/office/powerpoint/2010/main" val="3976205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10</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11</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12</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13</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14</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15</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19</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20</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21</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5CD272-1E90-49EA-9C4C-1788DE7B4D8A}" type="slidenum">
              <a:rPr lang="en-US" smtClean="0"/>
              <a:pPr>
                <a:defRPr/>
              </a:pPr>
              <a:t>24</a:t>
            </a:fld>
            <a:endParaRPr lang="en-US" dirty="0"/>
          </a:p>
        </p:txBody>
      </p:sp>
    </p:spTree>
    <p:extLst>
      <p:ext uri="{BB962C8B-B14F-4D97-AF65-F5344CB8AC3E}">
        <p14:creationId xmlns:p14="http://schemas.microsoft.com/office/powerpoint/2010/main" val="2342834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25</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26</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27</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28</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3</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30</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31</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32</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33</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35</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37</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39</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4</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41</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44</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45</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46</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47</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48</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49</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5</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50</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51</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52</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53</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54</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55</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56</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57</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58</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59</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6</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60</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61</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62</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63</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64</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65</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66</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67</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68</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69</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7</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70</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71</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72</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73</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74</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75</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76</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77</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78</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79</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8</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9</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BCC953-B18E-487F-B8E5-F99FC9BB272C}" type="datetimeFigureOut">
              <a:rPr lang="en-US"/>
              <a:pPr>
                <a:defRPr/>
              </a:pPr>
              <a:t>10/19/2021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8821E-D9D4-411B-9C71-EC570628408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D12162-BED4-419F-8736-A179AA9BF9D3}" type="datetimeFigureOut">
              <a:rPr lang="en-US"/>
              <a:pPr>
                <a:defRPr/>
              </a:pPr>
              <a:t>10/19/2021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2E9E56-A4AD-4B48-9EB3-0D6FB0BE649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92194-513E-429F-85AB-AB4A88A015A5}" type="datetimeFigureOut">
              <a:rPr lang="en-US"/>
              <a:pPr>
                <a:defRPr/>
              </a:pPr>
              <a:t>10/19/2021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B1C63A-66C9-4F80-91A7-AF414B0C765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44D69F-B2DE-4D0C-9987-DD51A3DC6294}" type="datetimeFigureOut">
              <a:rPr lang="en-US"/>
              <a:pPr>
                <a:defRPr/>
              </a:pPr>
              <a:t>10/19/2021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22B0A0-6A73-48CF-BBDC-12985FFE3C5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71FB7F-7B40-475B-A494-D788614262B7}" type="datetimeFigureOut">
              <a:rPr lang="en-US"/>
              <a:pPr>
                <a:defRPr/>
              </a:pPr>
              <a:t>10/19/2021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93BA3B-32D2-4E59-9E77-E1777A0E8A3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52B4447-A77F-4BF2-AB36-50FDC742192B}" type="datetimeFigureOut">
              <a:rPr lang="en-US"/>
              <a:pPr>
                <a:defRPr/>
              </a:pPr>
              <a:t>10/19/2021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DA9153-F8D3-4772-B947-F8933B31748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E8953B-FA54-413F-895C-BA5BAE469B7F}" type="datetimeFigureOut">
              <a:rPr lang="en-US"/>
              <a:pPr>
                <a:defRPr/>
              </a:pPr>
              <a:t>10/19/2021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410873-5E3A-4A41-BEA1-3B8B6995477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0A741C-9C32-40EB-9736-502530EE8BCA}" type="datetimeFigureOut">
              <a:rPr lang="en-US"/>
              <a:pPr>
                <a:defRPr/>
              </a:pPr>
              <a:t>10/19/2021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B4D3A9-B08A-441A-A667-AB44C7449DA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F8D98A-4848-45EA-B15B-D228D8844EA0}" type="datetimeFigureOut">
              <a:rPr lang="en-US"/>
              <a:pPr>
                <a:defRPr/>
              </a:pPr>
              <a:t>10/19/2021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EAE663-191C-46BB-A9EE-EACF656CF00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1F8FE4-74A1-41B5-85DF-CB58BB787B0D}" type="datetimeFigureOut">
              <a:rPr lang="en-US"/>
              <a:pPr>
                <a:defRPr/>
              </a:pPr>
              <a:t>10/19/2021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5FEF7E-9B18-498C-96F6-41E8EC4BA32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43D7C3-6180-45E5-A503-918204DD92D4}" type="datetimeFigureOut">
              <a:rPr lang="en-US"/>
              <a:pPr>
                <a:defRPr/>
              </a:pPr>
              <a:t>10/19/2021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FD454-F596-4790-BDD2-F816C3595ED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6202D1B-5426-444E-8207-E3A071FA0CB8}" type="datetimeFigureOut">
              <a:rPr lang="en-US"/>
              <a:pPr>
                <a:defRPr/>
              </a:pPr>
              <a:t>10/19/2021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4613888-89A0-4720-9940-988109F0B2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hyperlink" Target="https://accessibilityresources.mediaspace.kaltura.com/media/osteoblastsosteocytesboneSL42_xvid.mp4/1_rsgylecc"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ccessibilityresources.mediaspace.kaltura.com/media/osteoblastsosteocytesboneSL41_xvid.mp4/1_vjey5eb3"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s://medmicroscope.uc.ed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ccessibilityresources.mediaspace.kaltura.com/media/osteocytesboneSL39_xvid.mp4/1_5rbfpyk9"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accessibilityresources.mediaspace.kaltura.com/media/osteoclastsSL42_xvid.mp4/1_6yaqm5dv"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accessibilityresources.mediaspace.kaltura.com/media/osteoclastsSL41_xvid.mp4/1_h2p04dyi"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accessibilityresources.mediaspace.kaltura.com/media/spongyboneSL39_xvid.mp4/1_h2za4fg3"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hyperlink" Target="https://accessibilityresources.mediaspace.kaltura.com/media/groundcompactboneSL38_xvid.mp4/1_66grou20"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hyperlink" Target="https://accessibilityresources.mediaspace.kaltura.com/media/compactboneSL40_xvid.mp4/1_obg3eprn"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hyperlink" Target="https://accessibilityresources.mediaspace.kaltura.com/media/compactboneSL41_xvid.mp4/1_wri2if4s"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accessibilityresources.mediaspace.kaltura.com/media/VolkmannSL38_xvid.mp4/1_1rvfzeq6"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hyperlink" Target="https://accessibilityresources.mediaspace.kaltura.com/media/periosteumSL41_xvid.mp4/1_6p8fi1pl"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219200"/>
            <a:ext cx="5943600" cy="1323439"/>
          </a:xfrm>
          <a:prstGeom prst="rect">
            <a:avLst/>
          </a:prstGeom>
          <a:noFill/>
        </p:spPr>
        <p:txBody>
          <a:bodyPr>
            <a:spAutoFit/>
          </a:bodyPr>
          <a:lstStyle/>
          <a:p>
            <a:pPr algn="ctr" fontAlgn="auto">
              <a:spcBef>
                <a:spcPts val="0"/>
              </a:spcBef>
              <a:spcAft>
                <a:spcPts val="0"/>
              </a:spcAft>
              <a:defRPr/>
            </a:pPr>
            <a:r>
              <a:rPr lang="en-US" sz="4000" dirty="0">
                <a:solidFill>
                  <a:schemeClr val="accent6">
                    <a:lumMod val="50000"/>
                  </a:schemeClr>
                </a:solidFill>
                <a:latin typeface="+mn-lt"/>
              </a:rPr>
              <a:t>Bone Histology</a:t>
            </a:r>
          </a:p>
          <a:p>
            <a:pPr algn="ctr" fontAlgn="auto">
              <a:spcBef>
                <a:spcPts val="0"/>
              </a:spcBef>
              <a:spcAft>
                <a:spcPts val="0"/>
              </a:spcAft>
              <a:defRPr/>
            </a:pPr>
            <a:r>
              <a:rPr lang="en-US" sz="4000" dirty="0">
                <a:solidFill>
                  <a:srgbClr val="36174D"/>
                </a:solidFill>
                <a:latin typeface="Chiller" pitchFamily="82" charset="0"/>
              </a:rPr>
              <a:t>Digital Laboratory</a:t>
            </a:r>
          </a:p>
        </p:txBody>
      </p:sp>
      <p:sp>
        <p:nvSpPr>
          <p:cNvPr id="15362" name="TextBox 2"/>
          <p:cNvSpPr txBox="1">
            <a:spLocks noChangeArrowheads="1"/>
          </p:cNvSpPr>
          <p:nvPr/>
        </p:nvSpPr>
        <p:spPr bwMode="auto">
          <a:xfrm>
            <a:off x="167640" y="3048000"/>
            <a:ext cx="8839200" cy="461963"/>
          </a:xfrm>
          <a:prstGeom prst="rect">
            <a:avLst/>
          </a:prstGeom>
          <a:noFill/>
          <a:ln w="9525">
            <a:noFill/>
            <a:miter lim="800000"/>
            <a:headEnd/>
            <a:tailEnd/>
          </a:ln>
        </p:spPr>
        <p:txBody>
          <a:bodyPr>
            <a:spAutoFit/>
          </a:bodyPr>
          <a:lstStyle/>
          <a:p>
            <a:r>
              <a:rPr lang="en-US" sz="2400" b="1" dirty="0">
                <a:solidFill>
                  <a:srgbClr val="7030A0"/>
                </a:solidFill>
                <a:latin typeface="Bradley Hand ITC" pitchFamily="66" charset="0"/>
              </a:rPr>
              <a:t>It’s best to view this in </a:t>
            </a:r>
            <a:r>
              <a:rPr lang="en-US" sz="2400" b="1" i="1" dirty="0">
                <a:solidFill>
                  <a:srgbClr val="7030A0"/>
                </a:solidFill>
                <a:latin typeface="Bradley Hand ITC" pitchFamily="66" charset="0"/>
              </a:rPr>
              <a:t>Slide Show </a:t>
            </a:r>
            <a:r>
              <a:rPr lang="en-US" sz="2400" b="1" dirty="0">
                <a:solidFill>
                  <a:srgbClr val="7030A0"/>
                </a:solidFill>
                <a:latin typeface="Bradley Hand ITC" pitchFamily="66" charset="0"/>
              </a:rPr>
              <a:t>mode, especially for the quizzes.</a:t>
            </a:r>
          </a:p>
        </p:txBody>
      </p:sp>
      <p:sp>
        <p:nvSpPr>
          <p:cNvPr id="8" name="TextBox 7"/>
          <p:cNvSpPr txBox="1"/>
          <p:nvPr/>
        </p:nvSpPr>
        <p:spPr>
          <a:xfrm>
            <a:off x="76200" y="4495800"/>
            <a:ext cx="5486400" cy="892552"/>
          </a:xfrm>
          <a:prstGeom prst="rect">
            <a:avLst/>
          </a:prstGeom>
          <a:noFill/>
        </p:spPr>
        <p:txBody>
          <a:bodyPr wrap="square">
            <a:spAutoFit/>
          </a:bodyPr>
          <a:lstStyle/>
          <a:p>
            <a:pPr>
              <a:defRPr/>
            </a:pPr>
            <a:r>
              <a:rPr lang="en-US" sz="2600" b="1" dirty="0">
                <a:solidFill>
                  <a:schemeClr val="accent3">
                    <a:lumMod val="50000"/>
                  </a:schemeClr>
                </a:solidFill>
                <a:latin typeface="Bradley Hand ITC" pitchFamily="66" charset="0"/>
              </a:rPr>
              <a:t>This module will take approximately 60 minutes to complete.</a:t>
            </a:r>
          </a:p>
        </p:txBody>
      </p:sp>
      <p:pic>
        <p:nvPicPr>
          <p:cNvPr id="1026" name="Picture 2" descr="http://visionhelp.files.wordpress.com/2011/12/dog-b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862" y="4267200"/>
            <a:ext cx="3498978"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Box 2"/>
          <p:cNvSpPr txBox="1">
            <a:spLocks noChangeArrowheads="1"/>
          </p:cNvSpPr>
          <p:nvPr/>
        </p:nvSpPr>
        <p:spPr bwMode="auto">
          <a:xfrm>
            <a:off x="1" y="624243"/>
            <a:ext cx="9144000" cy="1477328"/>
          </a:xfrm>
          <a:prstGeom prst="rect">
            <a:avLst/>
          </a:prstGeom>
          <a:noFill/>
          <a:ln w="9525">
            <a:noFill/>
            <a:miter lim="800000"/>
            <a:headEnd/>
            <a:tailEnd/>
          </a:ln>
        </p:spPr>
        <p:txBody>
          <a:bodyPr wrap="square">
            <a:spAutoFit/>
          </a:bodyPr>
          <a:lstStyle/>
          <a:p>
            <a:pPr marL="914400" indent="-682625"/>
            <a:r>
              <a:rPr lang="en-US" b="1" dirty="0">
                <a:solidFill>
                  <a:srgbClr val="BA52AB"/>
                </a:solidFill>
                <a:latin typeface="Times New Roman" pitchFamily="18" charset="0"/>
                <a:cs typeface="Times New Roman" pitchFamily="18" charset="0"/>
              </a:rPr>
              <a:t>osteoblasts </a:t>
            </a:r>
            <a:r>
              <a:rPr lang="en-US" b="1" dirty="0">
                <a:solidFill>
                  <a:srgbClr val="660066"/>
                </a:solidFill>
                <a:latin typeface="Times New Roman" pitchFamily="18" charset="0"/>
                <a:cs typeface="Times New Roman" pitchFamily="18" charset="0"/>
              </a:rPr>
              <a:t>– In this electron micrograph, you can see 2-4 cuboid-shaped osteoblasts.  Note the extensive rough endoplasmic reticulum (rER) and well-developed Golgi region (GC).</a:t>
            </a:r>
          </a:p>
          <a:p>
            <a:pPr marL="914400" indent="-682625"/>
            <a:r>
              <a:rPr lang="en-US" b="1" dirty="0">
                <a:solidFill>
                  <a:srgbClr val="660066"/>
                </a:solidFill>
                <a:latin typeface="Times New Roman" pitchFamily="18" charset="0"/>
                <a:cs typeface="Times New Roman" pitchFamily="18" charset="0"/>
              </a:rPr>
              <a:t>	The electron-dense flaky material at the bottom of the slide is calcified matrix.  (Ignore the big O, for now). </a:t>
            </a:r>
          </a:p>
        </p:txBody>
      </p:sp>
      <p:sp>
        <p:nvSpPr>
          <p:cNvPr id="7" name="Rectangle 6"/>
          <p:cNvSpPr/>
          <p:nvPr/>
        </p:nvSpPr>
        <p:spPr>
          <a:xfrm>
            <a:off x="811016" y="39469"/>
            <a:ext cx="7345281"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BA52AB"/>
                </a:solidFill>
                <a:effectLst>
                  <a:reflection blurRad="12700" stA="50000" endPos="50000" dist="5000" dir="5400000" sy="-100000" rotWithShape="0"/>
                </a:effectLst>
                <a:latin typeface="+mn-lt"/>
              </a:rPr>
              <a:t>Cells of osseous tissue - osteoblasts</a:t>
            </a:r>
          </a:p>
        </p:txBody>
      </p:sp>
      <p:sp>
        <p:nvSpPr>
          <p:cNvPr id="3" name="TextBox 2"/>
          <p:cNvSpPr txBox="1"/>
          <p:nvPr/>
        </p:nvSpPr>
        <p:spPr>
          <a:xfrm>
            <a:off x="6133044" y="2438400"/>
            <a:ext cx="3010955" cy="2031325"/>
          </a:xfrm>
          <a:prstGeom prst="rect">
            <a:avLst/>
          </a:prstGeom>
          <a:noFill/>
        </p:spPr>
        <p:txBody>
          <a:bodyPr wrap="square" rtlCol="0">
            <a:spAutoFit/>
          </a:bodyPr>
          <a:lstStyle/>
          <a:p>
            <a:r>
              <a:rPr lang="en-US" b="1" dirty="0">
                <a:solidFill>
                  <a:srgbClr val="0070C0"/>
                </a:solidFill>
                <a:latin typeface="Tempus Sans ITC" pitchFamily="82" charset="0"/>
                <a:cs typeface="Times New Roman" pitchFamily="18" charset="0"/>
              </a:rPr>
              <a:t>You’ve seen lots of cells with abundant rER and Golgi (plasma cells, </a:t>
            </a:r>
            <a:r>
              <a:rPr lang="en-US" b="1" dirty="0" err="1">
                <a:solidFill>
                  <a:srgbClr val="0070C0"/>
                </a:solidFill>
                <a:latin typeface="Tempus Sans ITC" pitchFamily="82" charset="0"/>
                <a:cs typeface="Times New Roman" pitchFamily="18" charset="0"/>
              </a:rPr>
              <a:t>chondroblasts</a:t>
            </a:r>
            <a:r>
              <a:rPr lang="en-US" b="1" dirty="0">
                <a:solidFill>
                  <a:srgbClr val="0070C0"/>
                </a:solidFill>
                <a:latin typeface="Tempus Sans ITC" pitchFamily="82" charset="0"/>
                <a:cs typeface="Times New Roman" pitchFamily="18" charset="0"/>
              </a:rPr>
              <a:t>), but the presence of these organelles in a cell adjacent to electron-dense bone matrix is a dead-giveaway. </a:t>
            </a:r>
            <a:endParaRPr lang="en-US" dirty="0"/>
          </a:p>
        </p:txBody>
      </p:sp>
      <p:pic>
        <p:nvPicPr>
          <p:cNvPr id="8" name="Picture 2" descr="TEM of osteoblasts"/>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a:off x="22610" y="2090856"/>
            <a:ext cx="6147278"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978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Box 2"/>
          <p:cNvSpPr txBox="1">
            <a:spLocks noChangeArrowheads="1"/>
          </p:cNvSpPr>
          <p:nvPr/>
        </p:nvSpPr>
        <p:spPr bwMode="auto">
          <a:xfrm>
            <a:off x="1" y="624243"/>
            <a:ext cx="9144000" cy="1200329"/>
          </a:xfrm>
          <a:prstGeom prst="rect">
            <a:avLst/>
          </a:prstGeom>
          <a:noFill/>
          <a:ln w="9525">
            <a:noFill/>
            <a:miter lim="800000"/>
            <a:headEnd/>
            <a:tailEnd/>
          </a:ln>
        </p:spPr>
        <p:txBody>
          <a:bodyPr wrap="square">
            <a:spAutoFit/>
          </a:bodyPr>
          <a:lstStyle/>
          <a:p>
            <a:pPr marL="914400" indent="-682625"/>
            <a:r>
              <a:rPr lang="en-US" b="1" dirty="0">
                <a:solidFill>
                  <a:srgbClr val="BA52AB"/>
                </a:solidFill>
                <a:latin typeface="Times New Roman" pitchFamily="18" charset="0"/>
                <a:cs typeface="Times New Roman" pitchFamily="18" charset="0"/>
              </a:rPr>
              <a:t>osteoblasts </a:t>
            </a:r>
            <a:r>
              <a:rPr lang="en-US" b="1" dirty="0">
                <a:solidFill>
                  <a:srgbClr val="660066"/>
                </a:solidFill>
                <a:latin typeface="Times New Roman" pitchFamily="18" charset="0"/>
                <a:cs typeface="Times New Roman" pitchFamily="18" charset="0"/>
              </a:rPr>
              <a:t>– In this light micrograph, the abundant rER in the osteoblasts (arrows) gives them an intense cytoplasmic basophilia.  The osteoblasts are adjacent to bone, to which they are adding matrix components.  The cells farther away from the bone are </a:t>
            </a:r>
            <a:r>
              <a:rPr lang="en-US" b="1" dirty="0" err="1">
                <a:solidFill>
                  <a:srgbClr val="660066"/>
                </a:solidFill>
                <a:latin typeface="Times New Roman" pitchFamily="18" charset="0"/>
                <a:cs typeface="Times New Roman" pitchFamily="18" charset="0"/>
              </a:rPr>
              <a:t>mesenchymal</a:t>
            </a:r>
            <a:r>
              <a:rPr lang="en-US" b="1" dirty="0">
                <a:solidFill>
                  <a:srgbClr val="660066"/>
                </a:solidFill>
                <a:latin typeface="Times New Roman" pitchFamily="18" charset="0"/>
                <a:cs typeface="Times New Roman" pitchFamily="18" charset="0"/>
              </a:rPr>
              <a:t> cells/fibroblasts/</a:t>
            </a:r>
            <a:r>
              <a:rPr lang="en-US" b="1" dirty="0" err="1">
                <a:solidFill>
                  <a:srgbClr val="660066"/>
                </a:solidFill>
                <a:latin typeface="Times New Roman" pitchFamily="18" charset="0"/>
                <a:cs typeface="Times New Roman" pitchFamily="18" charset="0"/>
              </a:rPr>
              <a:t>osteoprogenitor</a:t>
            </a:r>
            <a:r>
              <a:rPr lang="en-US" b="1" dirty="0">
                <a:solidFill>
                  <a:srgbClr val="660066"/>
                </a:solidFill>
                <a:latin typeface="Times New Roman" pitchFamily="18" charset="0"/>
                <a:cs typeface="Times New Roman" pitchFamily="18" charset="0"/>
              </a:rPr>
              <a:t> cells.</a:t>
            </a:r>
          </a:p>
        </p:txBody>
      </p:sp>
      <p:sp>
        <p:nvSpPr>
          <p:cNvPr id="7" name="Rectangle 6"/>
          <p:cNvSpPr/>
          <p:nvPr/>
        </p:nvSpPr>
        <p:spPr>
          <a:xfrm>
            <a:off x="811016" y="39469"/>
            <a:ext cx="7345281"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BA52AB"/>
                </a:solidFill>
                <a:effectLst>
                  <a:reflection blurRad="12700" stA="50000" endPos="50000" dist="5000" dir="5400000" sy="-100000" rotWithShape="0"/>
                </a:effectLst>
                <a:latin typeface="+mn-lt"/>
              </a:rPr>
              <a:t>Cells of osseous tissue - osteoblasts</a:t>
            </a:r>
          </a:p>
        </p:txBody>
      </p:sp>
      <p:sp>
        <p:nvSpPr>
          <p:cNvPr id="3" name="TextBox 2"/>
          <p:cNvSpPr txBox="1"/>
          <p:nvPr/>
        </p:nvSpPr>
        <p:spPr>
          <a:xfrm>
            <a:off x="6133045" y="2438400"/>
            <a:ext cx="2934756" cy="3970318"/>
          </a:xfrm>
          <a:prstGeom prst="rect">
            <a:avLst/>
          </a:prstGeom>
          <a:noFill/>
        </p:spPr>
        <p:txBody>
          <a:bodyPr wrap="square" rtlCol="0">
            <a:spAutoFit/>
          </a:bodyPr>
          <a:lstStyle/>
          <a:p>
            <a:r>
              <a:rPr lang="en-US" b="1" dirty="0">
                <a:solidFill>
                  <a:srgbClr val="0070C0"/>
                </a:solidFill>
                <a:latin typeface="Tempus Sans ITC" pitchFamily="82" charset="0"/>
                <a:cs typeface="Times New Roman" pitchFamily="18" charset="0"/>
              </a:rPr>
              <a:t>Calcified bone tends to vary in it’s staining, from pink to purple.   Whatever the color, the staining of calcified bone is typically dark or intense.  This contrasts with cartilage, which typically has a less intensely-stained matrix. </a:t>
            </a:r>
          </a:p>
          <a:p>
            <a:endParaRPr lang="en-US" b="1" dirty="0">
              <a:solidFill>
                <a:srgbClr val="0070C0"/>
              </a:solidFill>
              <a:latin typeface="Tempus Sans ITC" pitchFamily="82" charset="0"/>
              <a:cs typeface="Times New Roman" pitchFamily="18" charset="0"/>
            </a:endParaRPr>
          </a:p>
          <a:p>
            <a:r>
              <a:rPr lang="en-US" b="1" dirty="0">
                <a:solidFill>
                  <a:srgbClr val="B16FAC"/>
                </a:solidFill>
                <a:latin typeface="Tempus Sans ITC" pitchFamily="82" charset="0"/>
                <a:cs typeface="Times New Roman" pitchFamily="18" charset="0"/>
              </a:rPr>
              <a:t>Note the pink region along the upper edge of this piece of bone…we’ll get back to that in the next module.</a:t>
            </a:r>
            <a:endParaRPr lang="en-US" dirty="0">
              <a:solidFill>
                <a:srgbClr val="B16FAC"/>
              </a:solidFill>
            </a:endParaRPr>
          </a:p>
        </p:txBody>
      </p:sp>
      <p:pic>
        <p:nvPicPr>
          <p:cNvPr id="2050" name="Picture 2" descr="\\ahc-webdata\com\LabManuals\MA\VLM\Lab8\SL42bH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81200"/>
            <a:ext cx="6096000" cy="4572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4160855" y="2687096"/>
            <a:ext cx="7620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96556" y="3678533"/>
            <a:ext cx="380163" cy="36760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706815" y="2680397"/>
            <a:ext cx="7620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653413" y="2611733"/>
            <a:ext cx="7620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102429" y="2774182"/>
            <a:ext cx="7620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501391" y="3356987"/>
            <a:ext cx="185894" cy="48483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20443522">
            <a:off x="2797629" y="3957234"/>
            <a:ext cx="762000" cy="369332"/>
          </a:xfrm>
          <a:prstGeom prst="rect">
            <a:avLst/>
          </a:prstGeom>
          <a:noFill/>
        </p:spPr>
        <p:txBody>
          <a:bodyPr wrap="square" rtlCol="0">
            <a:spAutoFit/>
          </a:bodyPr>
          <a:lstStyle/>
          <a:p>
            <a:r>
              <a:rPr lang="en-US" b="1" dirty="0">
                <a:solidFill>
                  <a:schemeClr val="bg1"/>
                </a:solidFill>
              </a:rPr>
              <a:t>bone</a:t>
            </a:r>
          </a:p>
        </p:txBody>
      </p:sp>
    </p:spTree>
    <p:extLst>
      <p:ext uri="{BB962C8B-B14F-4D97-AF65-F5344CB8AC3E}">
        <p14:creationId xmlns:p14="http://schemas.microsoft.com/office/powerpoint/2010/main" val="567784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7424" y="39469"/>
            <a:ext cx="7132466"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Cells of osseous tissue - osteocytes</a:t>
            </a:r>
          </a:p>
        </p:txBody>
      </p:sp>
      <p:sp>
        <p:nvSpPr>
          <p:cNvPr id="3" name="TextBox 2"/>
          <p:cNvSpPr txBox="1"/>
          <p:nvPr/>
        </p:nvSpPr>
        <p:spPr>
          <a:xfrm>
            <a:off x="6172200" y="2057400"/>
            <a:ext cx="2934756" cy="3416320"/>
          </a:xfrm>
          <a:prstGeom prst="rect">
            <a:avLst/>
          </a:prstGeom>
          <a:noFill/>
        </p:spPr>
        <p:txBody>
          <a:bodyPr wrap="square" rtlCol="0">
            <a:spAutoFit/>
          </a:bodyPr>
          <a:lstStyle/>
          <a:p>
            <a:r>
              <a:rPr lang="en-US" b="1" dirty="0">
                <a:solidFill>
                  <a:srgbClr val="0070C0"/>
                </a:solidFill>
                <a:latin typeface="Tempus Sans ITC" pitchFamily="82" charset="0"/>
                <a:cs typeface="Times New Roman" pitchFamily="18" charset="0"/>
              </a:rPr>
              <a:t>Chondrocytes trapped in lacunae do not need cell-cell processes because diffusion is efficient in cartilage matrix.  However, calcification of bone matrix prevents diffusion (as well as movement).  Therefore, these  cell-cell contacts must be made before the matrix surrounding these cells calcifies.</a:t>
            </a:r>
            <a:r>
              <a:rPr lang="en-US" b="1" dirty="0">
                <a:solidFill>
                  <a:srgbClr val="B16FAC"/>
                </a:solidFill>
                <a:latin typeface="Tempus Sans ITC" pitchFamily="82" charset="0"/>
                <a:cs typeface="Times New Roman" pitchFamily="18" charset="0"/>
              </a:rPr>
              <a:t> </a:t>
            </a:r>
            <a:endParaRPr lang="en-US" dirty="0">
              <a:solidFill>
                <a:srgbClr val="B16FAC"/>
              </a:solidFill>
            </a:endParaRPr>
          </a:p>
        </p:txBody>
      </p:sp>
      <p:pic>
        <p:nvPicPr>
          <p:cNvPr id="2050" name="Picture 2" descr="\\ahc-webdata\com\LabManuals\MA\VLM\Lab8\SL42bH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133600"/>
            <a:ext cx="6096000" cy="4572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297456" y="5220160"/>
            <a:ext cx="527892" cy="20068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872867" y="3988106"/>
            <a:ext cx="35663" cy="52384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20443522">
            <a:off x="2797629" y="4109634"/>
            <a:ext cx="762000" cy="369332"/>
          </a:xfrm>
          <a:prstGeom prst="rect">
            <a:avLst/>
          </a:prstGeom>
          <a:noFill/>
        </p:spPr>
        <p:txBody>
          <a:bodyPr wrap="square" rtlCol="0">
            <a:spAutoFit/>
          </a:bodyPr>
          <a:lstStyle/>
          <a:p>
            <a:r>
              <a:rPr lang="en-US" b="1" dirty="0">
                <a:solidFill>
                  <a:schemeClr val="bg1"/>
                </a:solidFill>
              </a:rPr>
              <a:t>bone</a:t>
            </a:r>
          </a:p>
        </p:txBody>
      </p:sp>
      <p:sp>
        <p:nvSpPr>
          <p:cNvPr id="15" name="TextBox 2"/>
          <p:cNvSpPr txBox="1">
            <a:spLocks noChangeArrowheads="1"/>
          </p:cNvSpPr>
          <p:nvPr/>
        </p:nvSpPr>
        <p:spPr bwMode="auto">
          <a:xfrm>
            <a:off x="1" y="624243"/>
            <a:ext cx="9144000" cy="1477328"/>
          </a:xfrm>
          <a:prstGeom prst="rect">
            <a:avLst/>
          </a:prstGeom>
          <a:noFill/>
          <a:ln w="9525">
            <a:noFill/>
            <a:miter lim="800000"/>
            <a:headEnd/>
            <a:tailEnd/>
          </a:ln>
        </p:spPr>
        <p:txBody>
          <a:bodyPr wrap="square">
            <a:spAutoFit/>
          </a:bodyPr>
          <a:lstStyle/>
          <a:p>
            <a:r>
              <a:rPr lang="en-US" b="1" dirty="0">
                <a:solidFill>
                  <a:srgbClr val="BA52AB"/>
                </a:solidFill>
                <a:latin typeface="Times New Roman" pitchFamily="18" charset="0"/>
                <a:cs typeface="Times New Roman" pitchFamily="18" charset="0"/>
              </a:rPr>
              <a:t>What is not shown on this slide are cell processes of the osteoblasts that extend toward, and make contact with, processes of adjacent osteoblasts.  As these osteoblasts secrete bone matrix, they become trapped in lacunae, becoming </a:t>
            </a:r>
            <a:r>
              <a:rPr lang="en-US" b="1" dirty="0">
                <a:solidFill>
                  <a:srgbClr val="002060"/>
                </a:solidFill>
                <a:latin typeface="Times New Roman" pitchFamily="18" charset="0"/>
                <a:cs typeface="Times New Roman" pitchFamily="18" charset="0"/>
              </a:rPr>
              <a:t>osteocytes</a:t>
            </a:r>
            <a:r>
              <a:rPr lang="en-US" b="1" dirty="0">
                <a:solidFill>
                  <a:srgbClr val="BA52AB"/>
                </a:solidFill>
                <a:latin typeface="Times New Roman" pitchFamily="18" charset="0"/>
                <a:cs typeface="Times New Roman" pitchFamily="18" charset="0"/>
              </a:rPr>
              <a:t> (arrows, better examples on next slide).  The connections between adjacent bone cells are crucial for allowing transport of nutrients and waste products. </a:t>
            </a:r>
            <a:endParaRPr lang="en-US" b="1" dirty="0">
              <a:solidFill>
                <a:srgbClr val="660066"/>
              </a:solidFill>
              <a:latin typeface="Times New Roman" pitchFamily="18" charset="0"/>
              <a:cs typeface="Times New Roman" pitchFamily="18" charset="0"/>
            </a:endParaRPr>
          </a:p>
        </p:txBody>
      </p:sp>
      <p:cxnSp>
        <p:nvCxnSpPr>
          <p:cNvPr id="16" name="Straight Arrow Connector 15"/>
          <p:cNvCxnSpPr/>
          <p:nvPr/>
        </p:nvCxnSpPr>
        <p:spPr>
          <a:xfrm>
            <a:off x="2258458" y="3910988"/>
            <a:ext cx="55861" cy="49997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222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hc-webdata\com\LabManuals\MA\VLM\Lab8\SL42aHP.jpg"/>
          <p:cNvPicPr>
            <a:picLocks noChangeAspect="1" noChangeArrowheads="1"/>
          </p:cNvPicPr>
          <p:nvPr/>
        </p:nvPicPr>
        <p:blipFill rotWithShape="1">
          <a:blip r:embed="rId3">
            <a:extLst>
              <a:ext uri="{28A0092B-C50C-407E-A947-70E740481C1C}">
                <a14:useLocalDpi xmlns:a14="http://schemas.microsoft.com/office/drawing/2010/main" val="0"/>
              </a:ext>
            </a:extLst>
          </a:blip>
          <a:srcRect t="3348"/>
          <a:stretch/>
        </p:blipFill>
        <p:spPr bwMode="auto">
          <a:xfrm>
            <a:off x="890628" y="1547573"/>
            <a:ext cx="7159262" cy="51897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17424" y="39469"/>
            <a:ext cx="7132466"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Cells of osseous tissue - osteocytes</a:t>
            </a:r>
          </a:p>
        </p:txBody>
      </p:sp>
      <p:cxnSp>
        <p:nvCxnSpPr>
          <p:cNvPr id="4" name="Straight Arrow Connector 3"/>
          <p:cNvCxnSpPr/>
          <p:nvPr/>
        </p:nvCxnSpPr>
        <p:spPr>
          <a:xfrm flipH="1">
            <a:off x="6703088" y="1999622"/>
            <a:ext cx="592015" cy="487345"/>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7198807" y="2872153"/>
            <a:ext cx="427892" cy="252884"/>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280976" y="5566785"/>
            <a:ext cx="427893" cy="20096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272873" y="4031064"/>
            <a:ext cx="32657" cy="510791"/>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20443522">
            <a:off x="2797629" y="3957234"/>
            <a:ext cx="762000" cy="369332"/>
          </a:xfrm>
          <a:prstGeom prst="rect">
            <a:avLst/>
          </a:prstGeom>
          <a:noFill/>
        </p:spPr>
        <p:txBody>
          <a:bodyPr wrap="square" rtlCol="0">
            <a:spAutoFit/>
          </a:bodyPr>
          <a:lstStyle/>
          <a:p>
            <a:r>
              <a:rPr lang="en-US" b="1" dirty="0">
                <a:solidFill>
                  <a:schemeClr val="bg1"/>
                </a:solidFill>
              </a:rPr>
              <a:t>bone</a:t>
            </a:r>
          </a:p>
        </p:txBody>
      </p:sp>
      <p:sp>
        <p:nvSpPr>
          <p:cNvPr id="15" name="TextBox 2"/>
          <p:cNvSpPr txBox="1">
            <a:spLocks noChangeArrowheads="1"/>
          </p:cNvSpPr>
          <p:nvPr/>
        </p:nvSpPr>
        <p:spPr bwMode="auto">
          <a:xfrm>
            <a:off x="1" y="624243"/>
            <a:ext cx="9144000" cy="923330"/>
          </a:xfrm>
          <a:prstGeom prst="rect">
            <a:avLst/>
          </a:prstGeom>
          <a:noFill/>
          <a:ln w="9525">
            <a:noFill/>
            <a:miter lim="800000"/>
            <a:headEnd/>
            <a:tailEnd/>
          </a:ln>
        </p:spPr>
        <p:txBody>
          <a:bodyPr wrap="square">
            <a:spAutoFit/>
          </a:bodyPr>
          <a:lstStyle/>
          <a:p>
            <a:r>
              <a:rPr lang="en-US" b="1" dirty="0">
                <a:solidFill>
                  <a:srgbClr val="BA52AB"/>
                </a:solidFill>
                <a:latin typeface="Times New Roman" pitchFamily="18" charset="0"/>
                <a:cs typeface="Times New Roman" pitchFamily="18" charset="0"/>
              </a:rPr>
              <a:t>Here is a similar image of bone showing </a:t>
            </a:r>
            <a:r>
              <a:rPr lang="en-US" b="1" dirty="0">
                <a:solidFill>
                  <a:srgbClr val="002060"/>
                </a:solidFill>
                <a:latin typeface="Times New Roman" pitchFamily="18" charset="0"/>
                <a:cs typeface="Times New Roman" pitchFamily="18" charset="0"/>
              </a:rPr>
              <a:t>osteocytes</a:t>
            </a:r>
            <a:r>
              <a:rPr lang="en-US" b="1" dirty="0">
                <a:solidFill>
                  <a:srgbClr val="BA52AB"/>
                </a:solidFill>
                <a:latin typeface="Times New Roman" pitchFamily="18" charset="0"/>
                <a:cs typeface="Times New Roman" pitchFamily="18" charset="0"/>
              </a:rPr>
              <a:t> (arrows) that have become trapped in their </a:t>
            </a:r>
            <a:r>
              <a:rPr lang="en-US" b="1" dirty="0">
                <a:solidFill>
                  <a:srgbClr val="002060"/>
                </a:solidFill>
                <a:latin typeface="Times New Roman" pitchFamily="18" charset="0"/>
                <a:cs typeface="Times New Roman" pitchFamily="18" charset="0"/>
              </a:rPr>
              <a:t>lacunae</a:t>
            </a:r>
            <a:r>
              <a:rPr lang="en-US" b="1" dirty="0">
                <a:solidFill>
                  <a:srgbClr val="BA52AB"/>
                </a:solidFill>
                <a:latin typeface="Times New Roman" pitchFamily="18" charset="0"/>
                <a:cs typeface="Times New Roman" pitchFamily="18" charset="0"/>
              </a:rPr>
              <a:t>.  Cell processes between adjacent cells and from cells to the surrounding connective tissue still exist, but are not visible.</a:t>
            </a:r>
            <a:endParaRPr lang="en-US" b="1" dirty="0">
              <a:solidFill>
                <a:srgbClr val="660066"/>
              </a:solidFill>
              <a:latin typeface="Times New Roman" pitchFamily="18" charset="0"/>
              <a:cs typeface="Times New Roman" pitchFamily="18" charset="0"/>
            </a:endParaRPr>
          </a:p>
        </p:txBody>
      </p:sp>
    </p:spTree>
    <p:extLst>
      <p:ext uri="{BB962C8B-B14F-4D97-AF65-F5344CB8AC3E}">
        <p14:creationId xmlns:p14="http://schemas.microsoft.com/office/powerpoint/2010/main" val="4226306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7424" y="39469"/>
            <a:ext cx="7132466"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Cells of osseous tissue - osteocytes</a:t>
            </a:r>
          </a:p>
        </p:txBody>
      </p:sp>
      <p:sp>
        <p:nvSpPr>
          <p:cNvPr id="15" name="TextBox 2"/>
          <p:cNvSpPr txBox="1">
            <a:spLocks noChangeArrowheads="1"/>
          </p:cNvSpPr>
          <p:nvPr/>
        </p:nvSpPr>
        <p:spPr bwMode="auto">
          <a:xfrm>
            <a:off x="1" y="624243"/>
            <a:ext cx="9144000" cy="1754326"/>
          </a:xfrm>
          <a:prstGeom prst="rect">
            <a:avLst/>
          </a:prstGeom>
          <a:noFill/>
          <a:ln w="9525">
            <a:noFill/>
            <a:miter lim="800000"/>
            <a:headEnd/>
            <a:tailEnd/>
          </a:ln>
        </p:spPr>
        <p:txBody>
          <a:bodyPr wrap="square">
            <a:spAutoFit/>
          </a:bodyPr>
          <a:lstStyle/>
          <a:p>
            <a:r>
              <a:rPr lang="en-US" b="1" dirty="0">
                <a:solidFill>
                  <a:srgbClr val="BA52AB"/>
                </a:solidFill>
                <a:latin typeface="Times New Roman" pitchFamily="18" charset="0"/>
                <a:cs typeface="Times New Roman" pitchFamily="18" charset="0"/>
              </a:rPr>
              <a:t>These electron micrographs show osteocytes within lacuna.  The EM to the right is similar to the region within the box at A in the left image.  Note the osteocyte nucleus (1), lacuna (5), and the cell process (right image, 4) extending from the osteocyte.  Much of the matrix is calcified (7 in left image, 6a and 6 in right image); electron dense nature of calcified matrix best demonstrated in region 6a in the right image.  Area at 6 in right image is a region of bone matrix that has been decalcified during tissue preparation.    </a:t>
            </a:r>
            <a:endParaRPr lang="en-US" b="1" dirty="0">
              <a:solidFill>
                <a:srgbClr val="660066"/>
              </a:solidFill>
              <a:latin typeface="Times New Roman" pitchFamily="18" charset="0"/>
              <a:cs typeface="Times New Roman" pitchFamily="18" charset="0"/>
            </a:endParaRPr>
          </a:p>
        </p:txBody>
      </p:sp>
      <p:sp>
        <p:nvSpPr>
          <p:cNvPr id="13" name="TextBox 12"/>
          <p:cNvSpPr txBox="1"/>
          <p:nvPr/>
        </p:nvSpPr>
        <p:spPr>
          <a:xfrm>
            <a:off x="6324599" y="2070080"/>
            <a:ext cx="2743201" cy="3416320"/>
          </a:xfrm>
          <a:prstGeom prst="rect">
            <a:avLst/>
          </a:prstGeom>
          <a:noFill/>
        </p:spPr>
        <p:txBody>
          <a:bodyPr wrap="square" rtlCol="0">
            <a:spAutoFit/>
          </a:bodyPr>
          <a:lstStyle/>
          <a:p>
            <a:r>
              <a:rPr lang="en-US" b="1" dirty="0">
                <a:solidFill>
                  <a:srgbClr val="0070C0"/>
                </a:solidFill>
                <a:latin typeface="Tempus Sans ITC" pitchFamily="82" charset="0"/>
                <a:cs typeface="Times New Roman" pitchFamily="18" charset="0"/>
              </a:rPr>
              <a:t>This osteocyte has less extensive rER and Golgi than when it was an osteoblast.  In fact, since the matrix is solidified, this cell </a:t>
            </a:r>
            <a:r>
              <a:rPr lang="en-US" b="1" i="1" dirty="0">
                <a:solidFill>
                  <a:srgbClr val="0070C0"/>
                </a:solidFill>
                <a:latin typeface="Tempus Sans ITC" pitchFamily="82" charset="0"/>
                <a:cs typeface="Times New Roman" pitchFamily="18" charset="0"/>
              </a:rPr>
              <a:t>can’t </a:t>
            </a:r>
            <a:r>
              <a:rPr lang="en-US" b="1" dirty="0">
                <a:solidFill>
                  <a:srgbClr val="0070C0"/>
                </a:solidFill>
                <a:latin typeface="Tempus Sans ITC" pitchFamily="82" charset="0"/>
                <a:cs typeface="Times New Roman" pitchFamily="18" charset="0"/>
              </a:rPr>
              <a:t>secrete much additional matrix like a chondrocyte.  Although the osteocyte is still active, it is less active than it once was.  Therefore, in a sense, an osteocyte is “retired”.</a:t>
            </a:r>
            <a:endParaRPr lang="en-US" dirty="0">
              <a:solidFill>
                <a:srgbClr val="B16FAC"/>
              </a:solidFill>
            </a:endParaRPr>
          </a:p>
        </p:txBody>
      </p:sp>
      <p:pic>
        <p:nvPicPr>
          <p:cNvPr id="4098" name="Picture 2" descr="http://4.bp.blogspot.com/-BbVDOGrncXo/Tyr-hR16S9I/AAAAAAAAAFI/X32Qn1y8EqI/s1600/early-retir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2644" y="5486400"/>
            <a:ext cx="20115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50389"/>
            <a:ext cx="6248399" cy="4455740"/>
          </a:xfrm>
          <a:prstGeom prst="rect">
            <a:avLst/>
          </a:prstGeom>
        </p:spPr>
      </p:pic>
    </p:spTree>
    <p:extLst>
      <p:ext uri="{BB962C8B-B14F-4D97-AF65-F5344CB8AC3E}">
        <p14:creationId xmlns:p14="http://schemas.microsoft.com/office/powerpoint/2010/main" val="109294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tatic.arstechnica.net/2009/07/21/pig_sno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10" y="1555043"/>
            <a:ext cx="3238821" cy="18245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156225" y="39469"/>
            <a:ext cx="4654864"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Cells of osseous tissue</a:t>
            </a:r>
          </a:p>
        </p:txBody>
      </p:sp>
      <p:sp>
        <p:nvSpPr>
          <p:cNvPr id="15" name="TextBox 2"/>
          <p:cNvSpPr txBox="1">
            <a:spLocks noChangeArrowheads="1"/>
          </p:cNvSpPr>
          <p:nvPr/>
        </p:nvSpPr>
        <p:spPr bwMode="auto">
          <a:xfrm>
            <a:off x="1" y="624243"/>
            <a:ext cx="9144000" cy="923330"/>
          </a:xfrm>
          <a:prstGeom prst="rect">
            <a:avLst/>
          </a:prstGeom>
          <a:noFill/>
          <a:ln w="9525">
            <a:noFill/>
            <a:miter lim="800000"/>
            <a:headEnd/>
            <a:tailEnd/>
          </a:ln>
        </p:spPr>
        <p:txBody>
          <a:bodyPr wrap="square">
            <a:spAutoFit/>
          </a:bodyPr>
          <a:lstStyle/>
          <a:p>
            <a:r>
              <a:rPr lang="en-US" b="1" dirty="0">
                <a:solidFill>
                  <a:srgbClr val="BA52AB"/>
                </a:solidFill>
                <a:latin typeface="Times New Roman" pitchFamily="18" charset="0"/>
                <a:cs typeface="Times New Roman" pitchFamily="18" charset="0"/>
              </a:rPr>
              <a:t>The next slide is an H&amp;E section through a fetal pig snout.  For orientation, note that the slide only contains the upper jawbone (maxilla) and is a coronal section.  Note nasal cavity, oral cavity, developing teeth, and regions of bone development (outlined).</a:t>
            </a:r>
            <a:endParaRPr lang="en-US" b="1" dirty="0">
              <a:solidFill>
                <a:srgbClr val="660066"/>
              </a:solidFill>
              <a:latin typeface="Times New Roman" pitchFamily="18" charset="0"/>
              <a:cs typeface="Times New Roman" pitchFamily="18" charset="0"/>
            </a:endParaRPr>
          </a:p>
        </p:txBody>
      </p:sp>
      <p:sp>
        <p:nvSpPr>
          <p:cNvPr id="13" name="TextBox 12"/>
          <p:cNvSpPr txBox="1"/>
          <p:nvPr/>
        </p:nvSpPr>
        <p:spPr>
          <a:xfrm>
            <a:off x="6161324" y="1524000"/>
            <a:ext cx="2933600" cy="1200329"/>
          </a:xfrm>
          <a:prstGeom prst="rect">
            <a:avLst/>
          </a:prstGeom>
          <a:noFill/>
        </p:spPr>
        <p:txBody>
          <a:bodyPr wrap="square" rtlCol="0">
            <a:spAutoFit/>
          </a:bodyPr>
          <a:lstStyle/>
          <a:p>
            <a:r>
              <a:rPr lang="en-US" b="1" dirty="0">
                <a:solidFill>
                  <a:srgbClr val="002060"/>
                </a:solidFill>
                <a:latin typeface="Tempus Sans ITC" pitchFamily="82" charset="0"/>
                <a:cs typeface="Times New Roman" pitchFamily="18" charset="0"/>
              </a:rPr>
              <a:t>Obviously, we’ll be looking at this slide again when we cover bone development in the next module.</a:t>
            </a:r>
            <a:endParaRPr lang="en-US" dirty="0">
              <a:solidFill>
                <a:srgbClr val="00206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7834" y="2832712"/>
            <a:ext cx="6538251" cy="4025288"/>
          </a:xfrm>
          <a:prstGeom prst="rect">
            <a:avLst/>
          </a:prstGeom>
        </p:spPr>
      </p:pic>
      <p:sp>
        <p:nvSpPr>
          <p:cNvPr id="6" name="Rectangle 5"/>
          <p:cNvSpPr/>
          <p:nvPr/>
        </p:nvSpPr>
        <p:spPr>
          <a:xfrm>
            <a:off x="1143000" y="2238429"/>
            <a:ext cx="1013225" cy="733371"/>
          </a:xfrm>
          <a:prstGeom prst="rect">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48200" y="4094325"/>
            <a:ext cx="894459" cy="230832"/>
          </a:xfrm>
          <a:prstGeom prst="rect">
            <a:avLst/>
          </a:prstGeom>
          <a:noFill/>
        </p:spPr>
        <p:txBody>
          <a:bodyPr wrap="square" rtlCol="0">
            <a:spAutoFit/>
          </a:bodyPr>
          <a:lstStyle/>
          <a:p>
            <a:r>
              <a:rPr lang="en-US" sz="900" b="1" dirty="0"/>
              <a:t>Nasal cavity</a:t>
            </a:r>
          </a:p>
        </p:txBody>
      </p:sp>
      <p:sp>
        <p:nvSpPr>
          <p:cNvPr id="14" name="TextBox 13"/>
          <p:cNvSpPr txBox="1"/>
          <p:nvPr/>
        </p:nvSpPr>
        <p:spPr>
          <a:xfrm rot="17412390">
            <a:off x="5851294" y="3978909"/>
            <a:ext cx="845773" cy="230832"/>
          </a:xfrm>
          <a:prstGeom prst="rect">
            <a:avLst/>
          </a:prstGeom>
          <a:noFill/>
        </p:spPr>
        <p:txBody>
          <a:bodyPr wrap="square" rtlCol="0">
            <a:spAutoFit/>
          </a:bodyPr>
          <a:lstStyle/>
          <a:p>
            <a:r>
              <a:rPr lang="en-US" sz="900" b="1" dirty="0"/>
              <a:t>Nasal cavity</a:t>
            </a:r>
          </a:p>
        </p:txBody>
      </p:sp>
      <p:sp>
        <p:nvSpPr>
          <p:cNvPr id="16" name="TextBox 15"/>
          <p:cNvSpPr txBox="1"/>
          <p:nvPr/>
        </p:nvSpPr>
        <p:spPr>
          <a:xfrm>
            <a:off x="5042327" y="5397260"/>
            <a:ext cx="500332" cy="230832"/>
          </a:xfrm>
          <a:prstGeom prst="rect">
            <a:avLst/>
          </a:prstGeom>
          <a:noFill/>
        </p:spPr>
        <p:txBody>
          <a:bodyPr wrap="square" rtlCol="0">
            <a:spAutoFit/>
          </a:bodyPr>
          <a:lstStyle/>
          <a:p>
            <a:r>
              <a:rPr lang="en-US" sz="900" b="1" dirty="0"/>
              <a:t>tooth</a:t>
            </a:r>
          </a:p>
        </p:txBody>
      </p:sp>
      <p:sp>
        <p:nvSpPr>
          <p:cNvPr id="17" name="TextBox 16"/>
          <p:cNvSpPr txBox="1"/>
          <p:nvPr/>
        </p:nvSpPr>
        <p:spPr>
          <a:xfrm>
            <a:off x="6560923" y="5397260"/>
            <a:ext cx="500332" cy="230832"/>
          </a:xfrm>
          <a:prstGeom prst="rect">
            <a:avLst/>
          </a:prstGeom>
          <a:noFill/>
        </p:spPr>
        <p:txBody>
          <a:bodyPr wrap="square" rtlCol="0">
            <a:spAutoFit/>
          </a:bodyPr>
          <a:lstStyle/>
          <a:p>
            <a:r>
              <a:rPr lang="en-US" sz="900" b="1" dirty="0"/>
              <a:t>tooth</a:t>
            </a:r>
          </a:p>
        </p:txBody>
      </p:sp>
      <p:sp>
        <p:nvSpPr>
          <p:cNvPr id="18" name="TextBox 17"/>
          <p:cNvSpPr txBox="1"/>
          <p:nvPr/>
        </p:nvSpPr>
        <p:spPr>
          <a:xfrm>
            <a:off x="5791200" y="6477000"/>
            <a:ext cx="1600200" cy="338554"/>
          </a:xfrm>
          <a:prstGeom prst="rect">
            <a:avLst/>
          </a:prstGeom>
          <a:noFill/>
        </p:spPr>
        <p:txBody>
          <a:bodyPr wrap="square" rtlCol="0">
            <a:spAutoFit/>
          </a:bodyPr>
          <a:lstStyle/>
          <a:p>
            <a:r>
              <a:rPr lang="en-US" sz="1600" b="1" dirty="0"/>
              <a:t>Oral cavity</a:t>
            </a:r>
          </a:p>
        </p:txBody>
      </p:sp>
      <p:sp>
        <p:nvSpPr>
          <p:cNvPr id="9" name="Freeform 8"/>
          <p:cNvSpPr/>
          <p:nvPr/>
        </p:nvSpPr>
        <p:spPr>
          <a:xfrm>
            <a:off x="4199306" y="5044368"/>
            <a:ext cx="892732" cy="1014074"/>
          </a:xfrm>
          <a:custGeom>
            <a:avLst/>
            <a:gdLst>
              <a:gd name="connsiteX0" fmla="*/ 758389 w 892732"/>
              <a:gd name="connsiteY0" fmla="*/ 34669 h 1014074"/>
              <a:gd name="connsiteX1" fmla="*/ 732387 w 892732"/>
              <a:gd name="connsiteY1" fmla="*/ 26002 h 1014074"/>
              <a:gd name="connsiteX2" fmla="*/ 684717 w 892732"/>
              <a:gd name="connsiteY2" fmla="*/ 17334 h 1014074"/>
              <a:gd name="connsiteX3" fmla="*/ 671716 w 892732"/>
              <a:gd name="connsiteY3" fmla="*/ 13001 h 1014074"/>
              <a:gd name="connsiteX4" fmla="*/ 559041 w 892732"/>
              <a:gd name="connsiteY4" fmla="*/ 4333 h 1014074"/>
              <a:gd name="connsiteX5" fmla="*/ 325024 w 892732"/>
              <a:gd name="connsiteY5" fmla="*/ 0 h 1014074"/>
              <a:gd name="connsiteX6" fmla="*/ 238351 w 892732"/>
              <a:gd name="connsiteY6" fmla="*/ 4333 h 1014074"/>
              <a:gd name="connsiteX7" fmla="*/ 160345 w 892732"/>
              <a:gd name="connsiteY7" fmla="*/ 21668 h 1014074"/>
              <a:gd name="connsiteX8" fmla="*/ 130010 w 892732"/>
              <a:gd name="connsiteY8" fmla="*/ 26002 h 1014074"/>
              <a:gd name="connsiteX9" fmla="*/ 112675 w 892732"/>
              <a:gd name="connsiteY9" fmla="*/ 30335 h 1014074"/>
              <a:gd name="connsiteX10" fmla="*/ 91007 w 892732"/>
              <a:gd name="connsiteY10" fmla="*/ 43336 h 1014074"/>
              <a:gd name="connsiteX11" fmla="*/ 65005 w 892732"/>
              <a:gd name="connsiteY11" fmla="*/ 60671 h 1014074"/>
              <a:gd name="connsiteX12" fmla="*/ 52004 w 892732"/>
              <a:gd name="connsiteY12" fmla="*/ 69338 h 1014074"/>
              <a:gd name="connsiteX13" fmla="*/ 47670 w 892732"/>
              <a:gd name="connsiteY13" fmla="*/ 82339 h 1014074"/>
              <a:gd name="connsiteX14" fmla="*/ 26002 w 892732"/>
              <a:gd name="connsiteY14" fmla="*/ 108341 h 1014074"/>
              <a:gd name="connsiteX15" fmla="*/ 17335 w 892732"/>
              <a:gd name="connsiteY15" fmla="*/ 138677 h 1014074"/>
              <a:gd name="connsiteX16" fmla="*/ 0 w 892732"/>
              <a:gd name="connsiteY16" fmla="*/ 195014 h 1014074"/>
              <a:gd name="connsiteX17" fmla="*/ 4334 w 892732"/>
              <a:gd name="connsiteY17" fmla="*/ 277353 h 1014074"/>
              <a:gd name="connsiteX18" fmla="*/ 8667 w 892732"/>
              <a:gd name="connsiteY18" fmla="*/ 299022 h 1014074"/>
              <a:gd name="connsiteX19" fmla="*/ 17335 w 892732"/>
              <a:gd name="connsiteY19" fmla="*/ 355359 h 1014074"/>
              <a:gd name="connsiteX20" fmla="*/ 21668 w 892732"/>
              <a:gd name="connsiteY20" fmla="*/ 372694 h 1014074"/>
              <a:gd name="connsiteX21" fmla="*/ 26002 w 892732"/>
              <a:gd name="connsiteY21" fmla="*/ 398696 h 1014074"/>
              <a:gd name="connsiteX22" fmla="*/ 30336 w 892732"/>
              <a:gd name="connsiteY22" fmla="*/ 411696 h 1014074"/>
              <a:gd name="connsiteX23" fmla="*/ 34669 w 892732"/>
              <a:gd name="connsiteY23" fmla="*/ 429031 h 1014074"/>
              <a:gd name="connsiteX24" fmla="*/ 39003 w 892732"/>
              <a:gd name="connsiteY24" fmla="*/ 472368 h 1014074"/>
              <a:gd name="connsiteX25" fmla="*/ 47670 w 892732"/>
              <a:gd name="connsiteY25" fmla="*/ 489702 h 1014074"/>
              <a:gd name="connsiteX26" fmla="*/ 56338 w 892732"/>
              <a:gd name="connsiteY26" fmla="*/ 524371 h 1014074"/>
              <a:gd name="connsiteX27" fmla="*/ 60671 w 892732"/>
              <a:gd name="connsiteY27" fmla="*/ 541706 h 1014074"/>
              <a:gd name="connsiteX28" fmla="*/ 69339 w 892732"/>
              <a:gd name="connsiteY28" fmla="*/ 567708 h 1014074"/>
              <a:gd name="connsiteX29" fmla="*/ 73672 w 892732"/>
              <a:gd name="connsiteY29" fmla="*/ 580709 h 1014074"/>
              <a:gd name="connsiteX30" fmla="*/ 78006 w 892732"/>
              <a:gd name="connsiteY30" fmla="*/ 598043 h 1014074"/>
              <a:gd name="connsiteX31" fmla="*/ 95340 w 892732"/>
              <a:gd name="connsiteY31" fmla="*/ 632713 h 1014074"/>
              <a:gd name="connsiteX32" fmla="*/ 99674 w 892732"/>
              <a:gd name="connsiteY32" fmla="*/ 645714 h 1014074"/>
              <a:gd name="connsiteX33" fmla="*/ 108341 w 892732"/>
              <a:gd name="connsiteY33" fmla="*/ 658714 h 1014074"/>
              <a:gd name="connsiteX34" fmla="*/ 112675 w 892732"/>
              <a:gd name="connsiteY34" fmla="*/ 671715 h 1014074"/>
              <a:gd name="connsiteX35" fmla="*/ 130010 w 892732"/>
              <a:gd name="connsiteY35" fmla="*/ 697717 h 1014074"/>
              <a:gd name="connsiteX36" fmla="*/ 143011 w 892732"/>
              <a:gd name="connsiteY36" fmla="*/ 719386 h 1014074"/>
              <a:gd name="connsiteX37" fmla="*/ 156012 w 892732"/>
              <a:gd name="connsiteY37" fmla="*/ 741054 h 1014074"/>
              <a:gd name="connsiteX38" fmla="*/ 169012 w 892732"/>
              <a:gd name="connsiteY38" fmla="*/ 767056 h 1014074"/>
              <a:gd name="connsiteX39" fmla="*/ 195014 w 892732"/>
              <a:gd name="connsiteY39" fmla="*/ 793058 h 1014074"/>
              <a:gd name="connsiteX40" fmla="*/ 203682 w 892732"/>
              <a:gd name="connsiteY40" fmla="*/ 810392 h 1014074"/>
              <a:gd name="connsiteX41" fmla="*/ 229684 w 892732"/>
              <a:gd name="connsiteY41" fmla="*/ 832060 h 1014074"/>
              <a:gd name="connsiteX42" fmla="*/ 238351 w 892732"/>
              <a:gd name="connsiteY42" fmla="*/ 853729 h 1014074"/>
              <a:gd name="connsiteX43" fmla="*/ 273020 w 892732"/>
              <a:gd name="connsiteY43" fmla="*/ 892732 h 1014074"/>
              <a:gd name="connsiteX44" fmla="*/ 294688 w 892732"/>
              <a:gd name="connsiteY44" fmla="*/ 914400 h 1014074"/>
              <a:gd name="connsiteX45" fmla="*/ 303356 w 892732"/>
              <a:gd name="connsiteY45" fmla="*/ 923067 h 1014074"/>
              <a:gd name="connsiteX46" fmla="*/ 316357 w 892732"/>
              <a:gd name="connsiteY46" fmla="*/ 931734 h 1014074"/>
              <a:gd name="connsiteX47" fmla="*/ 342358 w 892732"/>
              <a:gd name="connsiteY47" fmla="*/ 957736 h 1014074"/>
              <a:gd name="connsiteX48" fmla="*/ 368360 w 892732"/>
              <a:gd name="connsiteY48" fmla="*/ 975071 h 1014074"/>
              <a:gd name="connsiteX49" fmla="*/ 394362 w 892732"/>
              <a:gd name="connsiteY49" fmla="*/ 996739 h 1014074"/>
              <a:gd name="connsiteX50" fmla="*/ 407363 w 892732"/>
              <a:gd name="connsiteY50" fmla="*/ 1001073 h 1014074"/>
              <a:gd name="connsiteX51" fmla="*/ 442032 w 892732"/>
              <a:gd name="connsiteY51" fmla="*/ 1014074 h 1014074"/>
              <a:gd name="connsiteX52" fmla="*/ 476702 w 892732"/>
              <a:gd name="connsiteY52" fmla="*/ 1009740 h 1014074"/>
              <a:gd name="connsiteX53" fmla="*/ 502703 w 892732"/>
              <a:gd name="connsiteY53" fmla="*/ 1001073 h 1014074"/>
              <a:gd name="connsiteX54" fmla="*/ 494036 w 892732"/>
              <a:gd name="connsiteY54" fmla="*/ 931734 h 1014074"/>
              <a:gd name="connsiteX55" fmla="*/ 485369 w 892732"/>
              <a:gd name="connsiteY55" fmla="*/ 918733 h 1014074"/>
              <a:gd name="connsiteX56" fmla="*/ 468034 w 892732"/>
              <a:gd name="connsiteY56" fmla="*/ 871063 h 1014074"/>
              <a:gd name="connsiteX57" fmla="*/ 450700 w 892732"/>
              <a:gd name="connsiteY57" fmla="*/ 853729 h 1014074"/>
              <a:gd name="connsiteX58" fmla="*/ 429031 w 892732"/>
              <a:gd name="connsiteY58" fmla="*/ 814726 h 1014074"/>
              <a:gd name="connsiteX59" fmla="*/ 411697 w 892732"/>
              <a:gd name="connsiteY59" fmla="*/ 788724 h 1014074"/>
              <a:gd name="connsiteX60" fmla="*/ 394362 w 892732"/>
              <a:gd name="connsiteY60" fmla="*/ 754055 h 1014074"/>
              <a:gd name="connsiteX61" fmla="*/ 377028 w 892732"/>
              <a:gd name="connsiteY61" fmla="*/ 715052 h 1014074"/>
              <a:gd name="connsiteX62" fmla="*/ 368360 w 892732"/>
              <a:gd name="connsiteY62" fmla="*/ 706385 h 1014074"/>
              <a:gd name="connsiteX63" fmla="*/ 346692 w 892732"/>
              <a:gd name="connsiteY63" fmla="*/ 654381 h 1014074"/>
              <a:gd name="connsiteX64" fmla="*/ 342358 w 892732"/>
              <a:gd name="connsiteY64" fmla="*/ 628379 h 1014074"/>
              <a:gd name="connsiteX65" fmla="*/ 333691 w 892732"/>
              <a:gd name="connsiteY65" fmla="*/ 602377 h 1014074"/>
              <a:gd name="connsiteX66" fmla="*/ 325024 w 892732"/>
              <a:gd name="connsiteY66" fmla="*/ 567708 h 1014074"/>
              <a:gd name="connsiteX67" fmla="*/ 316357 w 892732"/>
              <a:gd name="connsiteY67" fmla="*/ 541706 h 1014074"/>
              <a:gd name="connsiteX68" fmla="*/ 312023 w 892732"/>
              <a:gd name="connsiteY68" fmla="*/ 524371 h 1014074"/>
              <a:gd name="connsiteX69" fmla="*/ 303356 w 892732"/>
              <a:gd name="connsiteY69" fmla="*/ 511370 h 1014074"/>
              <a:gd name="connsiteX70" fmla="*/ 294688 w 892732"/>
              <a:gd name="connsiteY70" fmla="*/ 485368 h 1014074"/>
              <a:gd name="connsiteX71" fmla="*/ 290355 w 892732"/>
              <a:gd name="connsiteY71" fmla="*/ 472368 h 1014074"/>
              <a:gd name="connsiteX72" fmla="*/ 281687 w 892732"/>
              <a:gd name="connsiteY72" fmla="*/ 437698 h 1014074"/>
              <a:gd name="connsiteX73" fmla="*/ 277354 w 892732"/>
              <a:gd name="connsiteY73" fmla="*/ 424697 h 1014074"/>
              <a:gd name="connsiteX74" fmla="*/ 273020 w 892732"/>
              <a:gd name="connsiteY74" fmla="*/ 407363 h 1014074"/>
              <a:gd name="connsiteX75" fmla="*/ 264353 w 892732"/>
              <a:gd name="connsiteY75" fmla="*/ 381361 h 1014074"/>
              <a:gd name="connsiteX76" fmla="*/ 260019 w 892732"/>
              <a:gd name="connsiteY76" fmla="*/ 368360 h 1014074"/>
              <a:gd name="connsiteX77" fmla="*/ 255685 w 892732"/>
              <a:gd name="connsiteY77" fmla="*/ 351025 h 1014074"/>
              <a:gd name="connsiteX78" fmla="*/ 251352 w 892732"/>
              <a:gd name="connsiteY78" fmla="*/ 338024 h 1014074"/>
              <a:gd name="connsiteX79" fmla="*/ 247018 w 892732"/>
              <a:gd name="connsiteY79" fmla="*/ 316356 h 1014074"/>
              <a:gd name="connsiteX80" fmla="*/ 238351 w 892732"/>
              <a:gd name="connsiteY80" fmla="*/ 268686 h 1014074"/>
              <a:gd name="connsiteX81" fmla="*/ 247018 w 892732"/>
              <a:gd name="connsiteY81" fmla="*/ 238350 h 1014074"/>
              <a:gd name="connsiteX82" fmla="*/ 260019 w 892732"/>
              <a:gd name="connsiteY82" fmla="*/ 225350 h 1014074"/>
              <a:gd name="connsiteX83" fmla="*/ 268686 w 892732"/>
              <a:gd name="connsiteY83" fmla="*/ 212349 h 1014074"/>
              <a:gd name="connsiteX84" fmla="*/ 299022 w 892732"/>
              <a:gd name="connsiteY84" fmla="*/ 199348 h 1014074"/>
              <a:gd name="connsiteX85" fmla="*/ 312023 w 892732"/>
              <a:gd name="connsiteY85" fmla="*/ 190680 h 1014074"/>
              <a:gd name="connsiteX86" fmla="*/ 329358 w 892732"/>
              <a:gd name="connsiteY86" fmla="*/ 186347 h 1014074"/>
              <a:gd name="connsiteX87" fmla="*/ 342358 w 892732"/>
              <a:gd name="connsiteY87" fmla="*/ 182013 h 1014074"/>
              <a:gd name="connsiteX88" fmla="*/ 485369 w 892732"/>
              <a:gd name="connsiteY88" fmla="*/ 177679 h 1014074"/>
              <a:gd name="connsiteX89" fmla="*/ 533039 w 892732"/>
              <a:gd name="connsiteY89" fmla="*/ 173346 h 1014074"/>
              <a:gd name="connsiteX90" fmla="*/ 572042 w 892732"/>
              <a:gd name="connsiteY90" fmla="*/ 169012 h 1014074"/>
              <a:gd name="connsiteX91" fmla="*/ 624046 w 892732"/>
              <a:gd name="connsiteY91" fmla="*/ 164678 h 1014074"/>
              <a:gd name="connsiteX92" fmla="*/ 658715 w 892732"/>
              <a:gd name="connsiteY92" fmla="*/ 160345 h 1014074"/>
              <a:gd name="connsiteX93" fmla="*/ 827727 w 892732"/>
              <a:gd name="connsiteY93" fmla="*/ 151677 h 1014074"/>
              <a:gd name="connsiteX94" fmla="*/ 884065 w 892732"/>
              <a:gd name="connsiteY94" fmla="*/ 138677 h 1014074"/>
              <a:gd name="connsiteX95" fmla="*/ 892732 w 892732"/>
              <a:gd name="connsiteY95" fmla="*/ 112675 h 1014074"/>
              <a:gd name="connsiteX96" fmla="*/ 884065 w 892732"/>
              <a:gd name="connsiteY96" fmla="*/ 78005 h 1014074"/>
              <a:gd name="connsiteX97" fmla="*/ 845062 w 892732"/>
              <a:gd name="connsiteY97" fmla="*/ 56337 h 1014074"/>
              <a:gd name="connsiteX98" fmla="*/ 814726 w 892732"/>
              <a:gd name="connsiteY98" fmla="*/ 47670 h 1014074"/>
              <a:gd name="connsiteX99" fmla="*/ 788724 w 892732"/>
              <a:gd name="connsiteY99" fmla="*/ 43336 h 1014074"/>
              <a:gd name="connsiteX100" fmla="*/ 775723 w 892732"/>
              <a:gd name="connsiteY100" fmla="*/ 39003 h 1014074"/>
              <a:gd name="connsiteX101" fmla="*/ 758389 w 892732"/>
              <a:gd name="connsiteY101" fmla="*/ 34669 h 101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892732" h="1014074">
                <a:moveTo>
                  <a:pt x="758389" y="34669"/>
                </a:moveTo>
                <a:cubicBezTo>
                  <a:pt x="751166" y="32502"/>
                  <a:pt x="741201" y="28406"/>
                  <a:pt x="732387" y="26002"/>
                </a:cubicBezTo>
                <a:cubicBezTo>
                  <a:pt x="715036" y="21270"/>
                  <a:pt x="702556" y="21298"/>
                  <a:pt x="684717" y="17334"/>
                </a:cubicBezTo>
                <a:cubicBezTo>
                  <a:pt x="680258" y="16343"/>
                  <a:pt x="676222" y="13752"/>
                  <a:pt x="671716" y="13001"/>
                </a:cubicBezTo>
                <a:cubicBezTo>
                  <a:pt x="643921" y="8369"/>
                  <a:pt x="578716" y="4887"/>
                  <a:pt x="559041" y="4333"/>
                </a:cubicBezTo>
                <a:lnTo>
                  <a:pt x="325024" y="0"/>
                </a:lnTo>
                <a:cubicBezTo>
                  <a:pt x="296133" y="1444"/>
                  <a:pt x="267152" y="1633"/>
                  <a:pt x="238351" y="4333"/>
                </a:cubicBezTo>
                <a:cubicBezTo>
                  <a:pt x="148377" y="12768"/>
                  <a:pt x="218074" y="8346"/>
                  <a:pt x="160345" y="21668"/>
                </a:cubicBezTo>
                <a:cubicBezTo>
                  <a:pt x="150392" y="23965"/>
                  <a:pt x="140060" y="24175"/>
                  <a:pt x="130010" y="26002"/>
                </a:cubicBezTo>
                <a:cubicBezTo>
                  <a:pt x="124150" y="27067"/>
                  <a:pt x="118453" y="28891"/>
                  <a:pt x="112675" y="30335"/>
                </a:cubicBezTo>
                <a:cubicBezTo>
                  <a:pt x="93231" y="49781"/>
                  <a:pt x="116322" y="29272"/>
                  <a:pt x="91007" y="43336"/>
                </a:cubicBezTo>
                <a:cubicBezTo>
                  <a:pt x="81901" y="48395"/>
                  <a:pt x="73672" y="54893"/>
                  <a:pt x="65005" y="60671"/>
                </a:cubicBezTo>
                <a:lnTo>
                  <a:pt x="52004" y="69338"/>
                </a:lnTo>
                <a:cubicBezTo>
                  <a:pt x="50559" y="73672"/>
                  <a:pt x="50204" y="78538"/>
                  <a:pt x="47670" y="82339"/>
                </a:cubicBezTo>
                <a:cubicBezTo>
                  <a:pt x="28501" y="111093"/>
                  <a:pt x="40181" y="79983"/>
                  <a:pt x="26002" y="108341"/>
                </a:cubicBezTo>
                <a:cubicBezTo>
                  <a:pt x="22251" y="115842"/>
                  <a:pt x="19559" y="131448"/>
                  <a:pt x="17335" y="138677"/>
                </a:cubicBezTo>
                <a:cubicBezTo>
                  <a:pt x="-2516" y="203196"/>
                  <a:pt x="9817" y="155750"/>
                  <a:pt x="0" y="195014"/>
                </a:cubicBezTo>
                <a:cubicBezTo>
                  <a:pt x="1445" y="222460"/>
                  <a:pt x="2052" y="249964"/>
                  <a:pt x="4334" y="277353"/>
                </a:cubicBezTo>
                <a:cubicBezTo>
                  <a:pt x="4946" y="284694"/>
                  <a:pt x="7456" y="291756"/>
                  <a:pt x="8667" y="299022"/>
                </a:cubicBezTo>
                <a:cubicBezTo>
                  <a:pt x="12830" y="324001"/>
                  <a:pt x="12538" y="331372"/>
                  <a:pt x="17335" y="355359"/>
                </a:cubicBezTo>
                <a:cubicBezTo>
                  <a:pt x="18503" y="361199"/>
                  <a:pt x="20500" y="366854"/>
                  <a:pt x="21668" y="372694"/>
                </a:cubicBezTo>
                <a:cubicBezTo>
                  <a:pt x="23391" y="381310"/>
                  <a:pt x="24096" y="390118"/>
                  <a:pt x="26002" y="398696"/>
                </a:cubicBezTo>
                <a:cubicBezTo>
                  <a:pt x="26993" y="403155"/>
                  <a:pt x="29081" y="407304"/>
                  <a:pt x="30336" y="411696"/>
                </a:cubicBezTo>
                <a:cubicBezTo>
                  <a:pt x="31972" y="417423"/>
                  <a:pt x="33225" y="423253"/>
                  <a:pt x="34669" y="429031"/>
                </a:cubicBezTo>
                <a:cubicBezTo>
                  <a:pt x="36114" y="443477"/>
                  <a:pt x="35961" y="458173"/>
                  <a:pt x="39003" y="472368"/>
                </a:cubicBezTo>
                <a:cubicBezTo>
                  <a:pt x="40357" y="478685"/>
                  <a:pt x="45627" y="483574"/>
                  <a:pt x="47670" y="489702"/>
                </a:cubicBezTo>
                <a:cubicBezTo>
                  <a:pt x="51437" y="501003"/>
                  <a:pt x="53449" y="512815"/>
                  <a:pt x="56338" y="524371"/>
                </a:cubicBezTo>
                <a:cubicBezTo>
                  <a:pt x="57783" y="530149"/>
                  <a:pt x="58787" y="536056"/>
                  <a:pt x="60671" y="541706"/>
                </a:cubicBezTo>
                <a:lnTo>
                  <a:pt x="69339" y="567708"/>
                </a:lnTo>
                <a:cubicBezTo>
                  <a:pt x="70784" y="572042"/>
                  <a:pt x="72564" y="576277"/>
                  <a:pt x="73672" y="580709"/>
                </a:cubicBezTo>
                <a:cubicBezTo>
                  <a:pt x="75117" y="586487"/>
                  <a:pt x="75715" y="592545"/>
                  <a:pt x="78006" y="598043"/>
                </a:cubicBezTo>
                <a:cubicBezTo>
                  <a:pt x="82975" y="609970"/>
                  <a:pt x="91254" y="620456"/>
                  <a:pt x="95340" y="632713"/>
                </a:cubicBezTo>
                <a:cubicBezTo>
                  <a:pt x="96785" y="637047"/>
                  <a:pt x="97631" y="641628"/>
                  <a:pt x="99674" y="645714"/>
                </a:cubicBezTo>
                <a:cubicBezTo>
                  <a:pt x="102003" y="650372"/>
                  <a:pt x="106012" y="654056"/>
                  <a:pt x="108341" y="658714"/>
                </a:cubicBezTo>
                <a:cubicBezTo>
                  <a:pt x="110384" y="662800"/>
                  <a:pt x="110456" y="667722"/>
                  <a:pt x="112675" y="671715"/>
                </a:cubicBezTo>
                <a:cubicBezTo>
                  <a:pt x="117734" y="680821"/>
                  <a:pt x="130010" y="697717"/>
                  <a:pt x="130010" y="697717"/>
                </a:cubicBezTo>
                <a:cubicBezTo>
                  <a:pt x="142284" y="734545"/>
                  <a:pt x="125165" y="689642"/>
                  <a:pt x="143011" y="719386"/>
                </a:cubicBezTo>
                <a:cubicBezTo>
                  <a:pt x="159886" y="747512"/>
                  <a:pt x="134051" y="719095"/>
                  <a:pt x="156012" y="741054"/>
                </a:cubicBezTo>
                <a:cubicBezTo>
                  <a:pt x="160027" y="753102"/>
                  <a:pt x="160051" y="756975"/>
                  <a:pt x="169012" y="767056"/>
                </a:cubicBezTo>
                <a:cubicBezTo>
                  <a:pt x="177155" y="776217"/>
                  <a:pt x="189532" y="782095"/>
                  <a:pt x="195014" y="793058"/>
                </a:cubicBezTo>
                <a:cubicBezTo>
                  <a:pt x="197903" y="798836"/>
                  <a:pt x="199927" y="805135"/>
                  <a:pt x="203682" y="810392"/>
                </a:cubicBezTo>
                <a:cubicBezTo>
                  <a:pt x="211267" y="821010"/>
                  <a:pt x="219316" y="825148"/>
                  <a:pt x="229684" y="832060"/>
                </a:cubicBezTo>
                <a:cubicBezTo>
                  <a:pt x="232573" y="839283"/>
                  <a:pt x="234573" y="846929"/>
                  <a:pt x="238351" y="853729"/>
                </a:cubicBezTo>
                <a:cubicBezTo>
                  <a:pt x="246319" y="868072"/>
                  <a:pt x="262031" y="881743"/>
                  <a:pt x="273020" y="892732"/>
                </a:cubicBezTo>
                <a:lnTo>
                  <a:pt x="294688" y="914400"/>
                </a:lnTo>
                <a:cubicBezTo>
                  <a:pt x="297577" y="917289"/>
                  <a:pt x="299956" y="920801"/>
                  <a:pt x="303356" y="923067"/>
                </a:cubicBezTo>
                <a:cubicBezTo>
                  <a:pt x="307690" y="925956"/>
                  <a:pt x="312464" y="928274"/>
                  <a:pt x="316357" y="931734"/>
                </a:cubicBezTo>
                <a:cubicBezTo>
                  <a:pt x="325518" y="939877"/>
                  <a:pt x="332159" y="950937"/>
                  <a:pt x="342358" y="957736"/>
                </a:cubicBezTo>
                <a:cubicBezTo>
                  <a:pt x="351025" y="963514"/>
                  <a:pt x="360994" y="967706"/>
                  <a:pt x="368360" y="975071"/>
                </a:cubicBezTo>
                <a:cubicBezTo>
                  <a:pt x="377277" y="983987"/>
                  <a:pt x="382347" y="989873"/>
                  <a:pt x="394362" y="996739"/>
                </a:cubicBezTo>
                <a:cubicBezTo>
                  <a:pt x="398328" y="999005"/>
                  <a:pt x="403277" y="999030"/>
                  <a:pt x="407363" y="1001073"/>
                </a:cubicBezTo>
                <a:cubicBezTo>
                  <a:pt x="437119" y="1015951"/>
                  <a:pt x="400228" y="1005713"/>
                  <a:pt x="442032" y="1014074"/>
                </a:cubicBezTo>
                <a:cubicBezTo>
                  <a:pt x="453589" y="1012629"/>
                  <a:pt x="465314" y="1012180"/>
                  <a:pt x="476702" y="1009740"/>
                </a:cubicBezTo>
                <a:cubicBezTo>
                  <a:pt x="485635" y="1007826"/>
                  <a:pt x="502703" y="1001073"/>
                  <a:pt x="502703" y="1001073"/>
                </a:cubicBezTo>
                <a:cubicBezTo>
                  <a:pt x="501875" y="990310"/>
                  <a:pt x="503391" y="950445"/>
                  <a:pt x="494036" y="931734"/>
                </a:cubicBezTo>
                <a:cubicBezTo>
                  <a:pt x="491707" y="927076"/>
                  <a:pt x="487484" y="923492"/>
                  <a:pt x="485369" y="918733"/>
                </a:cubicBezTo>
                <a:cubicBezTo>
                  <a:pt x="481998" y="911148"/>
                  <a:pt x="473490" y="879248"/>
                  <a:pt x="468034" y="871063"/>
                </a:cubicBezTo>
                <a:cubicBezTo>
                  <a:pt x="463501" y="864264"/>
                  <a:pt x="455805" y="860110"/>
                  <a:pt x="450700" y="853729"/>
                </a:cubicBezTo>
                <a:cubicBezTo>
                  <a:pt x="401918" y="792752"/>
                  <a:pt x="449338" y="851280"/>
                  <a:pt x="429031" y="814726"/>
                </a:cubicBezTo>
                <a:cubicBezTo>
                  <a:pt x="423972" y="805620"/>
                  <a:pt x="416356" y="798041"/>
                  <a:pt x="411697" y="788724"/>
                </a:cubicBezTo>
                <a:cubicBezTo>
                  <a:pt x="405919" y="777168"/>
                  <a:pt x="398448" y="766312"/>
                  <a:pt x="394362" y="754055"/>
                </a:cubicBezTo>
                <a:cubicBezTo>
                  <a:pt x="387491" y="733441"/>
                  <a:pt x="388800" y="729766"/>
                  <a:pt x="377028" y="715052"/>
                </a:cubicBezTo>
                <a:cubicBezTo>
                  <a:pt x="374476" y="711861"/>
                  <a:pt x="371249" y="709274"/>
                  <a:pt x="368360" y="706385"/>
                </a:cubicBezTo>
                <a:cubicBezTo>
                  <a:pt x="357044" y="649794"/>
                  <a:pt x="375112" y="728270"/>
                  <a:pt x="346692" y="654381"/>
                </a:cubicBezTo>
                <a:cubicBezTo>
                  <a:pt x="343538" y="646180"/>
                  <a:pt x="344489" y="636904"/>
                  <a:pt x="342358" y="628379"/>
                </a:cubicBezTo>
                <a:cubicBezTo>
                  <a:pt x="340142" y="619516"/>
                  <a:pt x="335907" y="611240"/>
                  <a:pt x="333691" y="602377"/>
                </a:cubicBezTo>
                <a:cubicBezTo>
                  <a:pt x="330802" y="590821"/>
                  <a:pt x="328791" y="579009"/>
                  <a:pt x="325024" y="567708"/>
                </a:cubicBezTo>
                <a:cubicBezTo>
                  <a:pt x="322135" y="559041"/>
                  <a:pt x="318573" y="550569"/>
                  <a:pt x="316357" y="541706"/>
                </a:cubicBezTo>
                <a:cubicBezTo>
                  <a:pt x="314912" y="535928"/>
                  <a:pt x="314369" y="529846"/>
                  <a:pt x="312023" y="524371"/>
                </a:cubicBezTo>
                <a:cubicBezTo>
                  <a:pt x="309971" y="519584"/>
                  <a:pt x="305471" y="516129"/>
                  <a:pt x="303356" y="511370"/>
                </a:cubicBezTo>
                <a:cubicBezTo>
                  <a:pt x="299645" y="503021"/>
                  <a:pt x="297577" y="494035"/>
                  <a:pt x="294688" y="485368"/>
                </a:cubicBezTo>
                <a:cubicBezTo>
                  <a:pt x="293244" y="481035"/>
                  <a:pt x="291463" y="476799"/>
                  <a:pt x="290355" y="472368"/>
                </a:cubicBezTo>
                <a:cubicBezTo>
                  <a:pt x="287466" y="460811"/>
                  <a:pt x="285454" y="448999"/>
                  <a:pt x="281687" y="437698"/>
                </a:cubicBezTo>
                <a:cubicBezTo>
                  <a:pt x="280243" y="433364"/>
                  <a:pt x="278609" y="429089"/>
                  <a:pt x="277354" y="424697"/>
                </a:cubicBezTo>
                <a:cubicBezTo>
                  <a:pt x="275718" y="418970"/>
                  <a:pt x="274731" y="413068"/>
                  <a:pt x="273020" y="407363"/>
                </a:cubicBezTo>
                <a:cubicBezTo>
                  <a:pt x="270395" y="398612"/>
                  <a:pt x="267242" y="390028"/>
                  <a:pt x="264353" y="381361"/>
                </a:cubicBezTo>
                <a:cubicBezTo>
                  <a:pt x="262908" y="377027"/>
                  <a:pt x="261127" y="372792"/>
                  <a:pt x="260019" y="368360"/>
                </a:cubicBezTo>
                <a:cubicBezTo>
                  <a:pt x="258574" y="362582"/>
                  <a:pt x="257321" y="356752"/>
                  <a:pt x="255685" y="351025"/>
                </a:cubicBezTo>
                <a:cubicBezTo>
                  <a:pt x="254430" y="346633"/>
                  <a:pt x="252460" y="342456"/>
                  <a:pt x="251352" y="338024"/>
                </a:cubicBezTo>
                <a:cubicBezTo>
                  <a:pt x="249566" y="330878"/>
                  <a:pt x="248616" y="323546"/>
                  <a:pt x="247018" y="316356"/>
                </a:cubicBezTo>
                <a:cubicBezTo>
                  <a:pt x="238847" y="279584"/>
                  <a:pt x="245862" y="321259"/>
                  <a:pt x="238351" y="268686"/>
                </a:cubicBezTo>
                <a:cubicBezTo>
                  <a:pt x="241240" y="258574"/>
                  <a:pt x="242315" y="247756"/>
                  <a:pt x="247018" y="238350"/>
                </a:cubicBezTo>
                <a:cubicBezTo>
                  <a:pt x="249759" y="232869"/>
                  <a:pt x="256096" y="230058"/>
                  <a:pt x="260019" y="225350"/>
                </a:cubicBezTo>
                <a:cubicBezTo>
                  <a:pt x="263353" y="221349"/>
                  <a:pt x="264685" y="215683"/>
                  <a:pt x="268686" y="212349"/>
                </a:cubicBezTo>
                <a:cubicBezTo>
                  <a:pt x="275829" y="206397"/>
                  <a:pt x="289988" y="202359"/>
                  <a:pt x="299022" y="199348"/>
                </a:cubicBezTo>
                <a:cubicBezTo>
                  <a:pt x="303356" y="196459"/>
                  <a:pt x="307236" y="192732"/>
                  <a:pt x="312023" y="190680"/>
                </a:cubicBezTo>
                <a:cubicBezTo>
                  <a:pt x="317498" y="188334"/>
                  <a:pt x="323631" y="187983"/>
                  <a:pt x="329358" y="186347"/>
                </a:cubicBezTo>
                <a:cubicBezTo>
                  <a:pt x="333750" y="185092"/>
                  <a:pt x="337797" y="182266"/>
                  <a:pt x="342358" y="182013"/>
                </a:cubicBezTo>
                <a:cubicBezTo>
                  <a:pt x="389977" y="179367"/>
                  <a:pt x="437699" y="179124"/>
                  <a:pt x="485369" y="177679"/>
                </a:cubicBezTo>
                <a:lnTo>
                  <a:pt x="533039" y="173346"/>
                </a:lnTo>
                <a:cubicBezTo>
                  <a:pt x="546055" y="172044"/>
                  <a:pt x="559020" y="170252"/>
                  <a:pt x="572042" y="169012"/>
                </a:cubicBezTo>
                <a:cubicBezTo>
                  <a:pt x="589358" y="167363"/>
                  <a:pt x="606738" y="166409"/>
                  <a:pt x="624046" y="164678"/>
                </a:cubicBezTo>
                <a:cubicBezTo>
                  <a:pt x="635634" y="163519"/>
                  <a:pt x="647109" y="161312"/>
                  <a:pt x="658715" y="160345"/>
                </a:cubicBezTo>
                <a:cubicBezTo>
                  <a:pt x="707662" y="156266"/>
                  <a:pt x="781865" y="153671"/>
                  <a:pt x="827727" y="151677"/>
                </a:cubicBezTo>
                <a:cubicBezTo>
                  <a:pt x="832747" y="151175"/>
                  <a:pt x="874590" y="153836"/>
                  <a:pt x="884065" y="138677"/>
                </a:cubicBezTo>
                <a:cubicBezTo>
                  <a:pt x="888907" y="130930"/>
                  <a:pt x="892732" y="112675"/>
                  <a:pt x="892732" y="112675"/>
                </a:cubicBezTo>
                <a:cubicBezTo>
                  <a:pt x="892108" y="109554"/>
                  <a:pt x="887871" y="83714"/>
                  <a:pt x="884065" y="78005"/>
                </a:cubicBezTo>
                <a:cubicBezTo>
                  <a:pt x="872946" y="61326"/>
                  <a:pt x="864441" y="62797"/>
                  <a:pt x="845062" y="56337"/>
                </a:cubicBezTo>
                <a:cubicBezTo>
                  <a:pt x="832678" y="52209"/>
                  <a:pt x="828320" y="50389"/>
                  <a:pt x="814726" y="47670"/>
                </a:cubicBezTo>
                <a:cubicBezTo>
                  <a:pt x="806110" y="45947"/>
                  <a:pt x="797302" y="45242"/>
                  <a:pt x="788724" y="43336"/>
                </a:cubicBezTo>
                <a:cubicBezTo>
                  <a:pt x="784265" y="42345"/>
                  <a:pt x="780155" y="40111"/>
                  <a:pt x="775723" y="39003"/>
                </a:cubicBezTo>
                <a:cubicBezTo>
                  <a:pt x="756120" y="34102"/>
                  <a:pt x="765612" y="36836"/>
                  <a:pt x="758389" y="34669"/>
                </a:cubicBezTo>
                <a:close/>
              </a:path>
            </a:pathLst>
          </a:custGeom>
          <a:no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591955" y="5126707"/>
            <a:ext cx="606545" cy="654381"/>
          </a:xfrm>
          <a:custGeom>
            <a:avLst/>
            <a:gdLst>
              <a:gd name="connsiteX0" fmla="*/ 2786 w 606545"/>
              <a:gd name="connsiteY0" fmla="*/ 69338 h 654381"/>
              <a:gd name="connsiteX1" fmla="*/ 63457 w 606545"/>
              <a:gd name="connsiteY1" fmla="*/ 60671 h 654381"/>
              <a:gd name="connsiteX2" fmla="*/ 80792 w 606545"/>
              <a:gd name="connsiteY2" fmla="*/ 56338 h 654381"/>
              <a:gd name="connsiteX3" fmla="*/ 106794 w 606545"/>
              <a:gd name="connsiteY3" fmla="*/ 47670 h 654381"/>
              <a:gd name="connsiteX4" fmla="*/ 141463 w 606545"/>
              <a:gd name="connsiteY4" fmla="*/ 39003 h 654381"/>
              <a:gd name="connsiteX5" fmla="*/ 154464 w 606545"/>
              <a:gd name="connsiteY5" fmla="*/ 34669 h 654381"/>
              <a:gd name="connsiteX6" fmla="*/ 180466 w 606545"/>
              <a:gd name="connsiteY6" fmla="*/ 30336 h 654381"/>
              <a:gd name="connsiteX7" fmla="*/ 228136 w 606545"/>
              <a:gd name="connsiteY7" fmla="*/ 21668 h 654381"/>
              <a:gd name="connsiteX8" fmla="*/ 245471 w 606545"/>
              <a:gd name="connsiteY8" fmla="*/ 17335 h 654381"/>
              <a:gd name="connsiteX9" fmla="*/ 288807 w 606545"/>
              <a:gd name="connsiteY9" fmla="*/ 13001 h 654381"/>
              <a:gd name="connsiteX10" fmla="*/ 336477 w 606545"/>
              <a:gd name="connsiteY10" fmla="*/ 0 h 654381"/>
              <a:gd name="connsiteX11" fmla="*/ 440485 w 606545"/>
              <a:gd name="connsiteY11" fmla="*/ 4334 h 654381"/>
              <a:gd name="connsiteX12" fmla="*/ 453486 w 606545"/>
              <a:gd name="connsiteY12" fmla="*/ 8667 h 654381"/>
              <a:gd name="connsiteX13" fmla="*/ 479488 w 606545"/>
              <a:gd name="connsiteY13" fmla="*/ 60671 h 654381"/>
              <a:gd name="connsiteX14" fmla="*/ 488155 w 606545"/>
              <a:gd name="connsiteY14" fmla="*/ 73672 h 654381"/>
              <a:gd name="connsiteX15" fmla="*/ 505490 w 606545"/>
              <a:gd name="connsiteY15" fmla="*/ 134343 h 654381"/>
              <a:gd name="connsiteX16" fmla="*/ 518490 w 606545"/>
              <a:gd name="connsiteY16" fmla="*/ 177680 h 654381"/>
              <a:gd name="connsiteX17" fmla="*/ 522824 w 606545"/>
              <a:gd name="connsiteY17" fmla="*/ 203682 h 654381"/>
              <a:gd name="connsiteX18" fmla="*/ 527158 w 606545"/>
              <a:gd name="connsiteY18" fmla="*/ 216683 h 654381"/>
              <a:gd name="connsiteX19" fmla="*/ 531491 w 606545"/>
              <a:gd name="connsiteY19" fmla="*/ 234017 h 654381"/>
              <a:gd name="connsiteX20" fmla="*/ 540159 w 606545"/>
              <a:gd name="connsiteY20" fmla="*/ 260019 h 654381"/>
              <a:gd name="connsiteX21" fmla="*/ 544492 w 606545"/>
              <a:gd name="connsiteY21" fmla="*/ 273020 h 654381"/>
              <a:gd name="connsiteX22" fmla="*/ 553160 w 606545"/>
              <a:gd name="connsiteY22" fmla="*/ 307689 h 654381"/>
              <a:gd name="connsiteX23" fmla="*/ 557493 w 606545"/>
              <a:gd name="connsiteY23" fmla="*/ 325024 h 654381"/>
              <a:gd name="connsiteX24" fmla="*/ 561827 w 606545"/>
              <a:gd name="connsiteY24" fmla="*/ 351026 h 654381"/>
              <a:gd name="connsiteX25" fmla="*/ 566161 w 606545"/>
              <a:gd name="connsiteY25" fmla="*/ 364027 h 654381"/>
              <a:gd name="connsiteX26" fmla="*/ 570494 w 606545"/>
              <a:gd name="connsiteY26" fmla="*/ 381361 h 654381"/>
              <a:gd name="connsiteX27" fmla="*/ 574828 w 606545"/>
              <a:gd name="connsiteY27" fmla="*/ 394362 h 654381"/>
              <a:gd name="connsiteX28" fmla="*/ 579162 w 606545"/>
              <a:gd name="connsiteY28" fmla="*/ 420364 h 654381"/>
              <a:gd name="connsiteX29" fmla="*/ 587829 w 606545"/>
              <a:gd name="connsiteY29" fmla="*/ 446366 h 654381"/>
              <a:gd name="connsiteX30" fmla="*/ 600830 w 606545"/>
              <a:gd name="connsiteY30" fmla="*/ 515704 h 654381"/>
              <a:gd name="connsiteX31" fmla="*/ 600830 w 606545"/>
              <a:gd name="connsiteY31" fmla="*/ 637047 h 654381"/>
              <a:gd name="connsiteX32" fmla="*/ 592163 w 606545"/>
              <a:gd name="connsiteY32" fmla="*/ 650048 h 654381"/>
              <a:gd name="connsiteX33" fmla="*/ 579162 w 606545"/>
              <a:gd name="connsiteY33" fmla="*/ 654381 h 654381"/>
              <a:gd name="connsiteX34" fmla="*/ 553160 w 606545"/>
              <a:gd name="connsiteY34" fmla="*/ 645714 h 654381"/>
              <a:gd name="connsiteX35" fmla="*/ 483821 w 606545"/>
              <a:gd name="connsiteY35" fmla="*/ 632713 h 654381"/>
              <a:gd name="connsiteX36" fmla="*/ 444818 w 606545"/>
              <a:gd name="connsiteY36" fmla="*/ 606711 h 654381"/>
              <a:gd name="connsiteX37" fmla="*/ 431818 w 606545"/>
              <a:gd name="connsiteY37" fmla="*/ 598044 h 654381"/>
              <a:gd name="connsiteX38" fmla="*/ 423150 w 606545"/>
              <a:gd name="connsiteY38" fmla="*/ 585043 h 654381"/>
              <a:gd name="connsiteX39" fmla="*/ 414483 w 606545"/>
              <a:gd name="connsiteY39" fmla="*/ 576375 h 654381"/>
              <a:gd name="connsiteX40" fmla="*/ 401482 w 606545"/>
              <a:gd name="connsiteY40" fmla="*/ 554707 h 654381"/>
              <a:gd name="connsiteX41" fmla="*/ 392815 w 606545"/>
              <a:gd name="connsiteY41" fmla="*/ 528705 h 654381"/>
              <a:gd name="connsiteX42" fmla="*/ 379814 w 606545"/>
              <a:gd name="connsiteY42" fmla="*/ 481035 h 654381"/>
              <a:gd name="connsiteX43" fmla="*/ 371146 w 606545"/>
              <a:gd name="connsiteY43" fmla="*/ 424698 h 654381"/>
              <a:gd name="connsiteX44" fmla="*/ 366813 w 606545"/>
              <a:gd name="connsiteY44" fmla="*/ 407363 h 654381"/>
              <a:gd name="connsiteX45" fmla="*/ 358145 w 606545"/>
              <a:gd name="connsiteY45" fmla="*/ 364027 h 654381"/>
              <a:gd name="connsiteX46" fmla="*/ 353812 w 606545"/>
              <a:gd name="connsiteY46" fmla="*/ 351026 h 654381"/>
              <a:gd name="connsiteX47" fmla="*/ 345145 w 606545"/>
              <a:gd name="connsiteY47" fmla="*/ 338025 h 654381"/>
              <a:gd name="connsiteX48" fmla="*/ 332144 w 606545"/>
              <a:gd name="connsiteY48" fmla="*/ 299022 h 654381"/>
              <a:gd name="connsiteX49" fmla="*/ 327810 w 606545"/>
              <a:gd name="connsiteY49" fmla="*/ 286021 h 654381"/>
              <a:gd name="connsiteX50" fmla="*/ 319143 w 606545"/>
              <a:gd name="connsiteY50" fmla="*/ 273020 h 654381"/>
              <a:gd name="connsiteX51" fmla="*/ 310475 w 606545"/>
              <a:gd name="connsiteY51" fmla="*/ 255685 h 654381"/>
              <a:gd name="connsiteX52" fmla="*/ 301808 w 606545"/>
              <a:gd name="connsiteY52" fmla="*/ 242684 h 654381"/>
              <a:gd name="connsiteX53" fmla="*/ 293141 w 606545"/>
              <a:gd name="connsiteY53" fmla="*/ 225350 h 654381"/>
              <a:gd name="connsiteX54" fmla="*/ 275806 w 606545"/>
              <a:gd name="connsiteY54" fmla="*/ 208015 h 654381"/>
              <a:gd name="connsiteX55" fmla="*/ 241137 w 606545"/>
              <a:gd name="connsiteY55" fmla="*/ 177680 h 654381"/>
              <a:gd name="connsiteX56" fmla="*/ 180466 w 606545"/>
              <a:gd name="connsiteY56" fmla="*/ 164679 h 654381"/>
              <a:gd name="connsiteX57" fmla="*/ 141463 w 606545"/>
              <a:gd name="connsiteY57" fmla="*/ 156011 h 654381"/>
              <a:gd name="connsiteX58" fmla="*/ 124128 w 606545"/>
              <a:gd name="connsiteY58" fmla="*/ 151678 h 654381"/>
              <a:gd name="connsiteX59" fmla="*/ 111127 w 606545"/>
              <a:gd name="connsiteY59" fmla="*/ 147344 h 654381"/>
              <a:gd name="connsiteX60" fmla="*/ 89459 w 606545"/>
              <a:gd name="connsiteY60" fmla="*/ 143011 h 654381"/>
              <a:gd name="connsiteX61" fmla="*/ 72125 w 606545"/>
              <a:gd name="connsiteY61" fmla="*/ 134343 h 654381"/>
              <a:gd name="connsiteX62" fmla="*/ 46123 w 606545"/>
              <a:gd name="connsiteY62" fmla="*/ 125676 h 654381"/>
              <a:gd name="connsiteX63" fmla="*/ 24454 w 606545"/>
              <a:gd name="connsiteY63" fmla="*/ 108341 h 654381"/>
              <a:gd name="connsiteX64" fmla="*/ 11454 w 606545"/>
              <a:gd name="connsiteY64" fmla="*/ 99674 h 654381"/>
              <a:gd name="connsiteX65" fmla="*/ 2786 w 606545"/>
              <a:gd name="connsiteY65" fmla="*/ 69338 h 65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545" h="654381">
                <a:moveTo>
                  <a:pt x="2786" y="69338"/>
                </a:moveTo>
                <a:cubicBezTo>
                  <a:pt x="11453" y="62837"/>
                  <a:pt x="35852" y="66805"/>
                  <a:pt x="63457" y="60671"/>
                </a:cubicBezTo>
                <a:cubicBezTo>
                  <a:pt x="69271" y="59379"/>
                  <a:pt x="75087" y="58049"/>
                  <a:pt x="80792" y="56338"/>
                </a:cubicBezTo>
                <a:cubicBezTo>
                  <a:pt x="89543" y="53713"/>
                  <a:pt x="97931" y="49886"/>
                  <a:pt x="106794" y="47670"/>
                </a:cubicBezTo>
                <a:cubicBezTo>
                  <a:pt x="118350" y="44781"/>
                  <a:pt x="130162" y="42770"/>
                  <a:pt x="141463" y="39003"/>
                </a:cubicBezTo>
                <a:cubicBezTo>
                  <a:pt x="145797" y="37558"/>
                  <a:pt x="150005" y="35660"/>
                  <a:pt x="154464" y="34669"/>
                </a:cubicBezTo>
                <a:cubicBezTo>
                  <a:pt x="163042" y="32763"/>
                  <a:pt x="171799" y="31780"/>
                  <a:pt x="180466" y="30336"/>
                </a:cubicBezTo>
                <a:cubicBezTo>
                  <a:pt x="208357" y="21038"/>
                  <a:pt x="179140" y="29834"/>
                  <a:pt x="228136" y="21668"/>
                </a:cubicBezTo>
                <a:cubicBezTo>
                  <a:pt x="234011" y="20689"/>
                  <a:pt x="239575" y="18177"/>
                  <a:pt x="245471" y="17335"/>
                </a:cubicBezTo>
                <a:cubicBezTo>
                  <a:pt x="259842" y="15282"/>
                  <a:pt x="274362" y="14446"/>
                  <a:pt x="288807" y="13001"/>
                </a:cubicBezTo>
                <a:cubicBezTo>
                  <a:pt x="321797" y="2005"/>
                  <a:pt x="305850" y="6126"/>
                  <a:pt x="336477" y="0"/>
                </a:cubicBezTo>
                <a:cubicBezTo>
                  <a:pt x="371146" y="1445"/>
                  <a:pt x="405880" y="1771"/>
                  <a:pt x="440485" y="4334"/>
                </a:cubicBezTo>
                <a:cubicBezTo>
                  <a:pt x="445041" y="4671"/>
                  <a:pt x="450256" y="5437"/>
                  <a:pt x="453486" y="8667"/>
                </a:cubicBezTo>
                <a:cubicBezTo>
                  <a:pt x="494390" y="49571"/>
                  <a:pt x="451298" y="18384"/>
                  <a:pt x="479488" y="60671"/>
                </a:cubicBezTo>
                <a:cubicBezTo>
                  <a:pt x="482377" y="65005"/>
                  <a:pt x="486040" y="68913"/>
                  <a:pt x="488155" y="73672"/>
                </a:cubicBezTo>
                <a:cubicBezTo>
                  <a:pt x="499280" y="98703"/>
                  <a:pt x="496313" y="106811"/>
                  <a:pt x="505490" y="134343"/>
                </a:cubicBezTo>
                <a:cubicBezTo>
                  <a:pt x="511021" y="150936"/>
                  <a:pt x="515214" y="161300"/>
                  <a:pt x="518490" y="177680"/>
                </a:cubicBezTo>
                <a:cubicBezTo>
                  <a:pt x="520213" y="186296"/>
                  <a:pt x="520918" y="195104"/>
                  <a:pt x="522824" y="203682"/>
                </a:cubicBezTo>
                <a:cubicBezTo>
                  <a:pt x="523815" y="208141"/>
                  <a:pt x="525903" y="212291"/>
                  <a:pt x="527158" y="216683"/>
                </a:cubicBezTo>
                <a:cubicBezTo>
                  <a:pt x="528794" y="222410"/>
                  <a:pt x="529780" y="228312"/>
                  <a:pt x="531491" y="234017"/>
                </a:cubicBezTo>
                <a:cubicBezTo>
                  <a:pt x="534116" y="242768"/>
                  <a:pt x="537270" y="251352"/>
                  <a:pt x="540159" y="260019"/>
                </a:cubicBezTo>
                <a:cubicBezTo>
                  <a:pt x="541604" y="264353"/>
                  <a:pt x="543384" y="268588"/>
                  <a:pt x="544492" y="273020"/>
                </a:cubicBezTo>
                <a:lnTo>
                  <a:pt x="553160" y="307689"/>
                </a:lnTo>
                <a:cubicBezTo>
                  <a:pt x="554605" y="313467"/>
                  <a:pt x="556514" y="319149"/>
                  <a:pt x="557493" y="325024"/>
                </a:cubicBezTo>
                <a:cubicBezTo>
                  <a:pt x="558938" y="333691"/>
                  <a:pt x="559921" y="342448"/>
                  <a:pt x="561827" y="351026"/>
                </a:cubicBezTo>
                <a:cubicBezTo>
                  <a:pt x="562818" y="355485"/>
                  <a:pt x="564906" y="359635"/>
                  <a:pt x="566161" y="364027"/>
                </a:cubicBezTo>
                <a:cubicBezTo>
                  <a:pt x="567797" y="369754"/>
                  <a:pt x="568858" y="375634"/>
                  <a:pt x="570494" y="381361"/>
                </a:cubicBezTo>
                <a:cubicBezTo>
                  <a:pt x="571749" y="385753"/>
                  <a:pt x="573837" y="389903"/>
                  <a:pt x="574828" y="394362"/>
                </a:cubicBezTo>
                <a:cubicBezTo>
                  <a:pt x="576734" y="402940"/>
                  <a:pt x="577031" y="411839"/>
                  <a:pt x="579162" y="420364"/>
                </a:cubicBezTo>
                <a:cubicBezTo>
                  <a:pt x="581378" y="429227"/>
                  <a:pt x="586327" y="437354"/>
                  <a:pt x="587829" y="446366"/>
                </a:cubicBezTo>
                <a:cubicBezTo>
                  <a:pt x="597475" y="504245"/>
                  <a:pt x="592233" y="481321"/>
                  <a:pt x="600830" y="515704"/>
                </a:cubicBezTo>
                <a:cubicBezTo>
                  <a:pt x="607193" y="566613"/>
                  <a:pt x="609614" y="569701"/>
                  <a:pt x="600830" y="637047"/>
                </a:cubicBezTo>
                <a:cubicBezTo>
                  <a:pt x="600156" y="642212"/>
                  <a:pt x="596230" y="646794"/>
                  <a:pt x="592163" y="650048"/>
                </a:cubicBezTo>
                <a:cubicBezTo>
                  <a:pt x="588596" y="652902"/>
                  <a:pt x="583496" y="652937"/>
                  <a:pt x="579162" y="654381"/>
                </a:cubicBezTo>
                <a:cubicBezTo>
                  <a:pt x="570495" y="651492"/>
                  <a:pt x="562140" y="647398"/>
                  <a:pt x="553160" y="645714"/>
                </a:cubicBezTo>
                <a:cubicBezTo>
                  <a:pt x="535130" y="642333"/>
                  <a:pt x="501949" y="644799"/>
                  <a:pt x="483821" y="632713"/>
                </a:cubicBezTo>
                <a:lnTo>
                  <a:pt x="444818" y="606711"/>
                </a:lnTo>
                <a:lnTo>
                  <a:pt x="431818" y="598044"/>
                </a:lnTo>
                <a:cubicBezTo>
                  <a:pt x="428929" y="593710"/>
                  <a:pt x="426404" y="589110"/>
                  <a:pt x="423150" y="585043"/>
                </a:cubicBezTo>
                <a:cubicBezTo>
                  <a:pt x="420598" y="581852"/>
                  <a:pt x="416585" y="579879"/>
                  <a:pt x="414483" y="576375"/>
                </a:cubicBezTo>
                <a:cubicBezTo>
                  <a:pt x="397606" y="548246"/>
                  <a:pt x="423443" y="576670"/>
                  <a:pt x="401482" y="554707"/>
                </a:cubicBezTo>
                <a:lnTo>
                  <a:pt x="392815" y="528705"/>
                </a:lnTo>
                <a:cubicBezTo>
                  <a:pt x="387525" y="512834"/>
                  <a:pt x="382260" y="498153"/>
                  <a:pt x="379814" y="481035"/>
                </a:cubicBezTo>
                <a:cubicBezTo>
                  <a:pt x="377732" y="466459"/>
                  <a:pt x="374153" y="439736"/>
                  <a:pt x="371146" y="424698"/>
                </a:cubicBezTo>
                <a:cubicBezTo>
                  <a:pt x="369978" y="418858"/>
                  <a:pt x="368061" y="413187"/>
                  <a:pt x="366813" y="407363"/>
                </a:cubicBezTo>
                <a:cubicBezTo>
                  <a:pt x="363726" y="392959"/>
                  <a:pt x="362803" y="378003"/>
                  <a:pt x="358145" y="364027"/>
                </a:cubicBezTo>
                <a:cubicBezTo>
                  <a:pt x="356701" y="359693"/>
                  <a:pt x="355855" y="355112"/>
                  <a:pt x="353812" y="351026"/>
                </a:cubicBezTo>
                <a:cubicBezTo>
                  <a:pt x="351483" y="346367"/>
                  <a:pt x="347260" y="342784"/>
                  <a:pt x="345145" y="338025"/>
                </a:cubicBezTo>
                <a:cubicBezTo>
                  <a:pt x="345134" y="338000"/>
                  <a:pt x="334315" y="305536"/>
                  <a:pt x="332144" y="299022"/>
                </a:cubicBezTo>
                <a:cubicBezTo>
                  <a:pt x="330699" y="294688"/>
                  <a:pt x="330344" y="289822"/>
                  <a:pt x="327810" y="286021"/>
                </a:cubicBezTo>
                <a:cubicBezTo>
                  <a:pt x="324921" y="281687"/>
                  <a:pt x="321727" y="277542"/>
                  <a:pt x="319143" y="273020"/>
                </a:cubicBezTo>
                <a:cubicBezTo>
                  <a:pt x="315938" y="267411"/>
                  <a:pt x="313680" y="261294"/>
                  <a:pt x="310475" y="255685"/>
                </a:cubicBezTo>
                <a:cubicBezTo>
                  <a:pt x="307891" y="251163"/>
                  <a:pt x="304392" y="247206"/>
                  <a:pt x="301808" y="242684"/>
                </a:cubicBezTo>
                <a:cubicBezTo>
                  <a:pt x="298603" y="237075"/>
                  <a:pt x="297017" y="230518"/>
                  <a:pt x="293141" y="225350"/>
                </a:cubicBezTo>
                <a:cubicBezTo>
                  <a:pt x="288238" y="218813"/>
                  <a:pt x="280339" y="214814"/>
                  <a:pt x="275806" y="208015"/>
                </a:cubicBezTo>
                <a:cubicBezTo>
                  <a:pt x="265694" y="192846"/>
                  <a:pt x="262807" y="184904"/>
                  <a:pt x="241137" y="177680"/>
                </a:cubicBezTo>
                <a:cubicBezTo>
                  <a:pt x="204086" y="165329"/>
                  <a:pt x="224201" y="170145"/>
                  <a:pt x="180466" y="164679"/>
                </a:cubicBezTo>
                <a:cubicBezTo>
                  <a:pt x="138226" y="154118"/>
                  <a:pt x="190933" y="167004"/>
                  <a:pt x="141463" y="156011"/>
                </a:cubicBezTo>
                <a:cubicBezTo>
                  <a:pt x="135649" y="154719"/>
                  <a:pt x="129855" y="153314"/>
                  <a:pt x="124128" y="151678"/>
                </a:cubicBezTo>
                <a:cubicBezTo>
                  <a:pt x="119736" y="150423"/>
                  <a:pt x="115559" y="148452"/>
                  <a:pt x="111127" y="147344"/>
                </a:cubicBezTo>
                <a:cubicBezTo>
                  <a:pt x="103981" y="145558"/>
                  <a:pt x="96682" y="144455"/>
                  <a:pt x="89459" y="143011"/>
                </a:cubicBezTo>
                <a:cubicBezTo>
                  <a:pt x="83681" y="140122"/>
                  <a:pt x="78123" y="136742"/>
                  <a:pt x="72125" y="134343"/>
                </a:cubicBezTo>
                <a:cubicBezTo>
                  <a:pt x="63642" y="130950"/>
                  <a:pt x="53725" y="130744"/>
                  <a:pt x="46123" y="125676"/>
                </a:cubicBezTo>
                <a:cubicBezTo>
                  <a:pt x="6120" y="99009"/>
                  <a:pt x="55321" y="133036"/>
                  <a:pt x="24454" y="108341"/>
                </a:cubicBezTo>
                <a:cubicBezTo>
                  <a:pt x="20387" y="105087"/>
                  <a:pt x="12950" y="104662"/>
                  <a:pt x="11454" y="99674"/>
                </a:cubicBezTo>
                <a:cubicBezTo>
                  <a:pt x="8133" y="88605"/>
                  <a:pt x="-5881" y="75839"/>
                  <a:pt x="2786" y="69338"/>
                </a:cubicBezTo>
                <a:close/>
              </a:path>
            </a:pathLst>
          </a:custGeom>
          <a:no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161324" y="4936027"/>
            <a:ext cx="512496" cy="788724"/>
          </a:xfrm>
          <a:custGeom>
            <a:avLst/>
            <a:gdLst>
              <a:gd name="connsiteX0" fmla="*/ 265478 w 512496"/>
              <a:gd name="connsiteY0" fmla="*/ 43336 h 788724"/>
              <a:gd name="connsiteX1" fmla="*/ 222141 w 512496"/>
              <a:gd name="connsiteY1" fmla="*/ 52003 h 788724"/>
              <a:gd name="connsiteX2" fmla="*/ 209140 w 512496"/>
              <a:gd name="connsiteY2" fmla="*/ 56337 h 788724"/>
              <a:gd name="connsiteX3" fmla="*/ 152803 w 512496"/>
              <a:gd name="connsiteY3" fmla="*/ 65004 h 788724"/>
              <a:gd name="connsiteX4" fmla="*/ 122467 w 512496"/>
              <a:gd name="connsiteY4" fmla="*/ 78005 h 788724"/>
              <a:gd name="connsiteX5" fmla="*/ 109467 w 512496"/>
              <a:gd name="connsiteY5" fmla="*/ 82339 h 788724"/>
              <a:gd name="connsiteX6" fmla="*/ 74797 w 512496"/>
              <a:gd name="connsiteY6" fmla="*/ 108341 h 788724"/>
              <a:gd name="connsiteX7" fmla="*/ 48795 w 512496"/>
              <a:gd name="connsiteY7" fmla="*/ 125675 h 788724"/>
              <a:gd name="connsiteX8" fmla="*/ 44462 w 512496"/>
              <a:gd name="connsiteY8" fmla="*/ 138676 h 788724"/>
              <a:gd name="connsiteX9" fmla="*/ 31461 w 512496"/>
              <a:gd name="connsiteY9" fmla="*/ 143010 h 788724"/>
              <a:gd name="connsiteX10" fmla="*/ 14126 w 512496"/>
              <a:gd name="connsiteY10" fmla="*/ 169012 h 788724"/>
              <a:gd name="connsiteX11" fmla="*/ 5459 w 512496"/>
              <a:gd name="connsiteY11" fmla="*/ 182013 h 788724"/>
              <a:gd name="connsiteX12" fmla="*/ 5459 w 512496"/>
              <a:gd name="connsiteY12" fmla="*/ 251351 h 788724"/>
              <a:gd name="connsiteX13" fmla="*/ 9793 w 512496"/>
              <a:gd name="connsiteY13" fmla="*/ 264352 h 788724"/>
              <a:gd name="connsiteX14" fmla="*/ 27127 w 512496"/>
              <a:gd name="connsiteY14" fmla="*/ 290354 h 788724"/>
              <a:gd name="connsiteX15" fmla="*/ 31461 w 512496"/>
              <a:gd name="connsiteY15" fmla="*/ 303355 h 788724"/>
              <a:gd name="connsiteX16" fmla="*/ 40128 w 512496"/>
              <a:gd name="connsiteY16" fmla="*/ 316356 h 788724"/>
              <a:gd name="connsiteX17" fmla="*/ 57463 w 512496"/>
              <a:gd name="connsiteY17" fmla="*/ 355359 h 788724"/>
              <a:gd name="connsiteX18" fmla="*/ 70464 w 512496"/>
              <a:gd name="connsiteY18" fmla="*/ 394362 h 788724"/>
              <a:gd name="connsiteX19" fmla="*/ 74797 w 512496"/>
              <a:gd name="connsiteY19" fmla="*/ 407363 h 788724"/>
              <a:gd name="connsiteX20" fmla="*/ 83465 w 512496"/>
              <a:gd name="connsiteY20" fmla="*/ 446365 h 788724"/>
              <a:gd name="connsiteX21" fmla="*/ 87798 w 512496"/>
              <a:gd name="connsiteY21" fmla="*/ 550373 h 788724"/>
              <a:gd name="connsiteX22" fmla="*/ 92132 w 512496"/>
              <a:gd name="connsiteY22" fmla="*/ 563374 h 788724"/>
              <a:gd name="connsiteX23" fmla="*/ 96466 w 512496"/>
              <a:gd name="connsiteY23" fmla="*/ 606710 h 788724"/>
              <a:gd name="connsiteX24" fmla="*/ 105133 w 512496"/>
              <a:gd name="connsiteY24" fmla="*/ 637046 h 788724"/>
              <a:gd name="connsiteX25" fmla="*/ 113800 w 512496"/>
              <a:gd name="connsiteY25" fmla="*/ 654381 h 788724"/>
              <a:gd name="connsiteX26" fmla="*/ 122467 w 512496"/>
              <a:gd name="connsiteY26" fmla="*/ 680382 h 788724"/>
              <a:gd name="connsiteX27" fmla="*/ 126801 w 512496"/>
              <a:gd name="connsiteY27" fmla="*/ 693383 h 788724"/>
              <a:gd name="connsiteX28" fmla="*/ 131135 w 512496"/>
              <a:gd name="connsiteY28" fmla="*/ 706384 h 788724"/>
              <a:gd name="connsiteX29" fmla="*/ 139802 w 512496"/>
              <a:gd name="connsiteY29" fmla="*/ 719385 h 788724"/>
              <a:gd name="connsiteX30" fmla="*/ 148469 w 512496"/>
              <a:gd name="connsiteY30" fmla="*/ 745387 h 788724"/>
              <a:gd name="connsiteX31" fmla="*/ 152803 w 512496"/>
              <a:gd name="connsiteY31" fmla="*/ 758388 h 788724"/>
              <a:gd name="connsiteX32" fmla="*/ 161470 w 512496"/>
              <a:gd name="connsiteY32" fmla="*/ 771389 h 788724"/>
              <a:gd name="connsiteX33" fmla="*/ 170138 w 512496"/>
              <a:gd name="connsiteY33" fmla="*/ 780056 h 788724"/>
              <a:gd name="connsiteX34" fmla="*/ 200473 w 512496"/>
              <a:gd name="connsiteY34" fmla="*/ 788724 h 788724"/>
              <a:gd name="connsiteX35" fmla="*/ 248143 w 512496"/>
              <a:gd name="connsiteY35" fmla="*/ 784390 h 788724"/>
              <a:gd name="connsiteX36" fmla="*/ 261144 w 512496"/>
              <a:gd name="connsiteY36" fmla="*/ 780056 h 788724"/>
              <a:gd name="connsiteX37" fmla="*/ 269812 w 512496"/>
              <a:gd name="connsiteY37" fmla="*/ 767055 h 788724"/>
              <a:gd name="connsiteX38" fmla="*/ 282812 w 512496"/>
              <a:gd name="connsiteY38" fmla="*/ 715052 h 788724"/>
              <a:gd name="connsiteX39" fmla="*/ 287146 w 512496"/>
              <a:gd name="connsiteY39" fmla="*/ 303355 h 788724"/>
              <a:gd name="connsiteX40" fmla="*/ 295813 w 512496"/>
              <a:gd name="connsiteY40" fmla="*/ 268686 h 788724"/>
              <a:gd name="connsiteX41" fmla="*/ 300147 w 512496"/>
              <a:gd name="connsiteY41" fmla="*/ 251351 h 788724"/>
              <a:gd name="connsiteX42" fmla="*/ 308814 w 512496"/>
              <a:gd name="connsiteY42" fmla="*/ 238350 h 788724"/>
              <a:gd name="connsiteX43" fmla="*/ 330483 w 512496"/>
              <a:gd name="connsiteY43" fmla="*/ 216682 h 788724"/>
              <a:gd name="connsiteX44" fmla="*/ 343484 w 512496"/>
              <a:gd name="connsiteY44" fmla="*/ 203681 h 788724"/>
              <a:gd name="connsiteX45" fmla="*/ 369485 w 512496"/>
              <a:gd name="connsiteY45" fmla="*/ 182013 h 788724"/>
              <a:gd name="connsiteX46" fmla="*/ 399821 w 512496"/>
              <a:gd name="connsiteY46" fmla="*/ 160345 h 788724"/>
              <a:gd name="connsiteX47" fmla="*/ 421489 w 512496"/>
              <a:gd name="connsiteY47" fmla="*/ 143010 h 788724"/>
              <a:gd name="connsiteX48" fmla="*/ 430157 w 512496"/>
              <a:gd name="connsiteY48" fmla="*/ 134343 h 788724"/>
              <a:gd name="connsiteX49" fmla="*/ 443158 w 512496"/>
              <a:gd name="connsiteY49" fmla="*/ 125675 h 788724"/>
              <a:gd name="connsiteX50" fmla="*/ 469159 w 512496"/>
              <a:gd name="connsiteY50" fmla="*/ 108341 h 788724"/>
              <a:gd name="connsiteX51" fmla="*/ 477827 w 512496"/>
              <a:gd name="connsiteY51" fmla="*/ 95340 h 788724"/>
              <a:gd name="connsiteX52" fmla="*/ 503829 w 512496"/>
              <a:gd name="connsiteY52" fmla="*/ 69338 h 788724"/>
              <a:gd name="connsiteX53" fmla="*/ 512496 w 512496"/>
              <a:gd name="connsiteY53" fmla="*/ 56337 h 788724"/>
              <a:gd name="connsiteX54" fmla="*/ 486494 w 512496"/>
              <a:gd name="connsiteY54" fmla="*/ 13000 h 788724"/>
              <a:gd name="connsiteX55" fmla="*/ 473493 w 512496"/>
              <a:gd name="connsiteY55" fmla="*/ 4333 h 788724"/>
              <a:gd name="connsiteX56" fmla="*/ 451825 w 512496"/>
              <a:gd name="connsiteY56" fmla="*/ 0 h 788724"/>
              <a:gd name="connsiteX57" fmla="*/ 356485 w 512496"/>
              <a:gd name="connsiteY57" fmla="*/ 4333 h 788724"/>
              <a:gd name="connsiteX58" fmla="*/ 304481 w 512496"/>
              <a:gd name="connsiteY58" fmla="*/ 17334 h 788724"/>
              <a:gd name="connsiteX59" fmla="*/ 291480 w 512496"/>
              <a:gd name="connsiteY59" fmla="*/ 21668 h 788724"/>
              <a:gd name="connsiteX60" fmla="*/ 282812 w 512496"/>
              <a:gd name="connsiteY60" fmla="*/ 30335 h 788724"/>
              <a:gd name="connsiteX61" fmla="*/ 265478 w 512496"/>
              <a:gd name="connsiteY61" fmla="*/ 43336 h 7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2496" h="788724">
                <a:moveTo>
                  <a:pt x="265478" y="43336"/>
                </a:moveTo>
                <a:cubicBezTo>
                  <a:pt x="255366" y="46947"/>
                  <a:pt x="240235" y="46834"/>
                  <a:pt x="222141" y="52003"/>
                </a:cubicBezTo>
                <a:cubicBezTo>
                  <a:pt x="217749" y="53258"/>
                  <a:pt x="213634" y="55520"/>
                  <a:pt x="209140" y="56337"/>
                </a:cubicBezTo>
                <a:cubicBezTo>
                  <a:pt x="170561" y="63352"/>
                  <a:pt x="183742" y="57270"/>
                  <a:pt x="152803" y="65004"/>
                </a:cubicBezTo>
                <a:cubicBezTo>
                  <a:pt x="136548" y="69068"/>
                  <a:pt x="139822" y="70567"/>
                  <a:pt x="122467" y="78005"/>
                </a:cubicBezTo>
                <a:cubicBezTo>
                  <a:pt x="118269" y="79804"/>
                  <a:pt x="113800" y="80894"/>
                  <a:pt x="109467" y="82339"/>
                </a:cubicBezTo>
                <a:cubicBezTo>
                  <a:pt x="97278" y="94527"/>
                  <a:pt x="94395" y="98542"/>
                  <a:pt x="74797" y="108341"/>
                </a:cubicBezTo>
                <a:cubicBezTo>
                  <a:pt x="53808" y="118835"/>
                  <a:pt x="62031" y="112440"/>
                  <a:pt x="48795" y="125675"/>
                </a:cubicBezTo>
                <a:cubicBezTo>
                  <a:pt x="47351" y="130009"/>
                  <a:pt x="47692" y="135446"/>
                  <a:pt x="44462" y="138676"/>
                </a:cubicBezTo>
                <a:cubicBezTo>
                  <a:pt x="41232" y="141906"/>
                  <a:pt x="34315" y="139443"/>
                  <a:pt x="31461" y="143010"/>
                </a:cubicBezTo>
                <a:cubicBezTo>
                  <a:pt x="-519" y="182986"/>
                  <a:pt x="55153" y="141661"/>
                  <a:pt x="14126" y="169012"/>
                </a:cubicBezTo>
                <a:cubicBezTo>
                  <a:pt x="11237" y="173346"/>
                  <a:pt x="7788" y="177355"/>
                  <a:pt x="5459" y="182013"/>
                </a:cubicBezTo>
                <a:cubicBezTo>
                  <a:pt x="-5292" y="203515"/>
                  <a:pt x="2675" y="229077"/>
                  <a:pt x="5459" y="251351"/>
                </a:cubicBezTo>
                <a:cubicBezTo>
                  <a:pt x="6026" y="255884"/>
                  <a:pt x="7575" y="260359"/>
                  <a:pt x="9793" y="264352"/>
                </a:cubicBezTo>
                <a:cubicBezTo>
                  <a:pt x="14852" y="273458"/>
                  <a:pt x="23833" y="280472"/>
                  <a:pt x="27127" y="290354"/>
                </a:cubicBezTo>
                <a:cubicBezTo>
                  <a:pt x="28572" y="294688"/>
                  <a:pt x="29418" y="299269"/>
                  <a:pt x="31461" y="303355"/>
                </a:cubicBezTo>
                <a:cubicBezTo>
                  <a:pt x="33790" y="308013"/>
                  <a:pt x="38013" y="311597"/>
                  <a:pt x="40128" y="316356"/>
                </a:cubicBezTo>
                <a:cubicBezTo>
                  <a:pt x="60754" y="362766"/>
                  <a:pt x="37848" y="325939"/>
                  <a:pt x="57463" y="355359"/>
                </a:cubicBezTo>
                <a:lnTo>
                  <a:pt x="70464" y="394362"/>
                </a:lnTo>
                <a:cubicBezTo>
                  <a:pt x="71908" y="398696"/>
                  <a:pt x="73689" y="402931"/>
                  <a:pt x="74797" y="407363"/>
                </a:cubicBezTo>
                <a:cubicBezTo>
                  <a:pt x="80918" y="431843"/>
                  <a:pt x="77963" y="418857"/>
                  <a:pt x="83465" y="446365"/>
                </a:cubicBezTo>
                <a:cubicBezTo>
                  <a:pt x="84909" y="481034"/>
                  <a:pt x="85235" y="515768"/>
                  <a:pt x="87798" y="550373"/>
                </a:cubicBezTo>
                <a:cubicBezTo>
                  <a:pt x="88135" y="554929"/>
                  <a:pt x="91437" y="558859"/>
                  <a:pt x="92132" y="563374"/>
                </a:cubicBezTo>
                <a:cubicBezTo>
                  <a:pt x="94340" y="577723"/>
                  <a:pt x="94413" y="592339"/>
                  <a:pt x="96466" y="606710"/>
                </a:cubicBezTo>
                <a:cubicBezTo>
                  <a:pt x="97252" y="612214"/>
                  <a:pt x="102485" y="630868"/>
                  <a:pt x="105133" y="637046"/>
                </a:cubicBezTo>
                <a:cubicBezTo>
                  <a:pt x="107678" y="642984"/>
                  <a:pt x="111401" y="648383"/>
                  <a:pt x="113800" y="654381"/>
                </a:cubicBezTo>
                <a:cubicBezTo>
                  <a:pt x="117193" y="662863"/>
                  <a:pt x="119578" y="671715"/>
                  <a:pt x="122467" y="680382"/>
                </a:cubicBezTo>
                <a:lnTo>
                  <a:pt x="126801" y="693383"/>
                </a:lnTo>
                <a:cubicBezTo>
                  <a:pt x="128246" y="697717"/>
                  <a:pt x="128601" y="702583"/>
                  <a:pt x="131135" y="706384"/>
                </a:cubicBezTo>
                <a:cubicBezTo>
                  <a:pt x="134024" y="710718"/>
                  <a:pt x="137687" y="714626"/>
                  <a:pt x="139802" y="719385"/>
                </a:cubicBezTo>
                <a:cubicBezTo>
                  <a:pt x="143512" y="727734"/>
                  <a:pt x="145580" y="736720"/>
                  <a:pt x="148469" y="745387"/>
                </a:cubicBezTo>
                <a:cubicBezTo>
                  <a:pt x="149914" y="749721"/>
                  <a:pt x="150269" y="754587"/>
                  <a:pt x="152803" y="758388"/>
                </a:cubicBezTo>
                <a:cubicBezTo>
                  <a:pt x="155692" y="762722"/>
                  <a:pt x="158216" y="767322"/>
                  <a:pt x="161470" y="771389"/>
                </a:cubicBezTo>
                <a:cubicBezTo>
                  <a:pt x="164022" y="774580"/>
                  <a:pt x="166634" y="777954"/>
                  <a:pt x="170138" y="780056"/>
                </a:cubicBezTo>
                <a:cubicBezTo>
                  <a:pt x="174579" y="782721"/>
                  <a:pt x="197234" y="787914"/>
                  <a:pt x="200473" y="788724"/>
                </a:cubicBezTo>
                <a:cubicBezTo>
                  <a:pt x="216363" y="787279"/>
                  <a:pt x="232348" y="786647"/>
                  <a:pt x="248143" y="784390"/>
                </a:cubicBezTo>
                <a:cubicBezTo>
                  <a:pt x="252665" y="783744"/>
                  <a:pt x="257577" y="782910"/>
                  <a:pt x="261144" y="780056"/>
                </a:cubicBezTo>
                <a:cubicBezTo>
                  <a:pt x="265211" y="776802"/>
                  <a:pt x="266923" y="771389"/>
                  <a:pt x="269812" y="767055"/>
                </a:cubicBezTo>
                <a:cubicBezTo>
                  <a:pt x="281258" y="732718"/>
                  <a:pt x="276977" y="750066"/>
                  <a:pt x="282812" y="715052"/>
                </a:cubicBezTo>
                <a:cubicBezTo>
                  <a:pt x="284257" y="577820"/>
                  <a:pt x="284402" y="440567"/>
                  <a:pt x="287146" y="303355"/>
                </a:cubicBezTo>
                <a:cubicBezTo>
                  <a:pt x="287430" y="289151"/>
                  <a:pt x="292218" y="281268"/>
                  <a:pt x="295813" y="268686"/>
                </a:cubicBezTo>
                <a:cubicBezTo>
                  <a:pt x="297449" y="262959"/>
                  <a:pt x="297801" y="256826"/>
                  <a:pt x="300147" y="251351"/>
                </a:cubicBezTo>
                <a:cubicBezTo>
                  <a:pt x="302199" y="246564"/>
                  <a:pt x="305384" y="242270"/>
                  <a:pt x="308814" y="238350"/>
                </a:cubicBezTo>
                <a:cubicBezTo>
                  <a:pt x="315540" y="230663"/>
                  <a:pt x="323260" y="223905"/>
                  <a:pt x="330483" y="216682"/>
                </a:cubicBezTo>
                <a:lnTo>
                  <a:pt x="343484" y="203681"/>
                </a:lnTo>
                <a:cubicBezTo>
                  <a:pt x="388569" y="158596"/>
                  <a:pt x="327251" y="218214"/>
                  <a:pt x="369485" y="182013"/>
                </a:cubicBezTo>
                <a:cubicBezTo>
                  <a:pt x="395657" y="159579"/>
                  <a:pt x="375933" y="168306"/>
                  <a:pt x="399821" y="160345"/>
                </a:cubicBezTo>
                <a:cubicBezTo>
                  <a:pt x="420739" y="139425"/>
                  <a:pt x="394166" y="164867"/>
                  <a:pt x="421489" y="143010"/>
                </a:cubicBezTo>
                <a:cubicBezTo>
                  <a:pt x="424680" y="140458"/>
                  <a:pt x="426966" y="136895"/>
                  <a:pt x="430157" y="134343"/>
                </a:cubicBezTo>
                <a:cubicBezTo>
                  <a:pt x="434224" y="131089"/>
                  <a:pt x="439157" y="129010"/>
                  <a:pt x="443158" y="125675"/>
                </a:cubicBezTo>
                <a:cubicBezTo>
                  <a:pt x="464797" y="107641"/>
                  <a:pt x="446312" y="115956"/>
                  <a:pt x="469159" y="108341"/>
                </a:cubicBezTo>
                <a:cubicBezTo>
                  <a:pt x="472048" y="104007"/>
                  <a:pt x="474367" y="99233"/>
                  <a:pt x="477827" y="95340"/>
                </a:cubicBezTo>
                <a:cubicBezTo>
                  <a:pt x="485971" y="86179"/>
                  <a:pt x="497030" y="79537"/>
                  <a:pt x="503829" y="69338"/>
                </a:cubicBezTo>
                <a:lnTo>
                  <a:pt x="512496" y="56337"/>
                </a:lnTo>
                <a:cubicBezTo>
                  <a:pt x="492851" y="-2598"/>
                  <a:pt x="514229" y="26868"/>
                  <a:pt x="486494" y="13000"/>
                </a:cubicBezTo>
                <a:cubicBezTo>
                  <a:pt x="481836" y="10671"/>
                  <a:pt x="478370" y="6162"/>
                  <a:pt x="473493" y="4333"/>
                </a:cubicBezTo>
                <a:cubicBezTo>
                  <a:pt x="466596" y="1747"/>
                  <a:pt x="459048" y="1444"/>
                  <a:pt x="451825" y="0"/>
                </a:cubicBezTo>
                <a:cubicBezTo>
                  <a:pt x="420045" y="1444"/>
                  <a:pt x="388217" y="2067"/>
                  <a:pt x="356485" y="4333"/>
                </a:cubicBezTo>
                <a:cubicBezTo>
                  <a:pt x="334207" y="5924"/>
                  <a:pt x="325577" y="10302"/>
                  <a:pt x="304481" y="17334"/>
                </a:cubicBezTo>
                <a:lnTo>
                  <a:pt x="291480" y="21668"/>
                </a:lnTo>
                <a:cubicBezTo>
                  <a:pt x="288591" y="24557"/>
                  <a:pt x="286467" y="28508"/>
                  <a:pt x="282812" y="30335"/>
                </a:cubicBezTo>
                <a:cubicBezTo>
                  <a:pt x="274641" y="34421"/>
                  <a:pt x="275590" y="39725"/>
                  <a:pt x="265478" y="43336"/>
                </a:cubicBezTo>
                <a:close/>
              </a:path>
            </a:pathLst>
          </a:custGeom>
          <a:no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677773" y="4767014"/>
            <a:ext cx="871444" cy="693384"/>
          </a:xfrm>
          <a:custGeom>
            <a:avLst/>
            <a:gdLst>
              <a:gd name="connsiteX0" fmla="*/ 381 w 871444"/>
              <a:gd name="connsiteY0" fmla="*/ 186347 h 693384"/>
              <a:gd name="connsiteX1" fmla="*/ 22049 w 871444"/>
              <a:gd name="connsiteY1" fmla="*/ 195014 h 693384"/>
              <a:gd name="connsiteX2" fmla="*/ 156392 w 871444"/>
              <a:gd name="connsiteY2" fmla="*/ 195014 h 693384"/>
              <a:gd name="connsiteX3" fmla="*/ 169393 w 871444"/>
              <a:gd name="connsiteY3" fmla="*/ 190681 h 693384"/>
              <a:gd name="connsiteX4" fmla="*/ 191061 w 871444"/>
              <a:gd name="connsiteY4" fmla="*/ 182013 h 693384"/>
              <a:gd name="connsiteX5" fmla="*/ 225730 w 871444"/>
              <a:gd name="connsiteY5" fmla="*/ 177680 h 693384"/>
              <a:gd name="connsiteX6" fmla="*/ 303736 w 871444"/>
              <a:gd name="connsiteY6" fmla="*/ 169013 h 693384"/>
              <a:gd name="connsiteX7" fmla="*/ 334072 w 871444"/>
              <a:gd name="connsiteY7" fmla="*/ 164679 h 693384"/>
              <a:gd name="connsiteX8" fmla="*/ 364407 w 871444"/>
              <a:gd name="connsiteY8" fmla="*/ 173346 h 693384"/>
              <a:gd name="connsiteX9" fmla="*/ 394743 w 871444"/>
              <a:gd name="connsiteY9" fmla="*/ 199348 h 693384"/>
              <a:gd name="connsiteX10" fmla="*/ 407744 w 871444"/>
              <a:gd name="connsiteY10" fmla="*/ 212349 h 693384"/>
              <a:gd name="connsiteX11" fmla="*/ 420745 w 871444"/>
              <a:gd name="connsiteY11" fmla="*/ 221016 h 693384"/>
              <a:gd name="connsiteX12" fmla="*/ 429412 w 871444"/>
              <a:gd name="connsiteY12" fmla="*/ 234017 h 693384"/>
              <a:gd name="connsiteX13" fmla="*/ 459747 w 871444"/>
              <a:gd name="connsiteY13" fmla="*/ 251352 h 693384"/>
              <a:gd name="connsiteX14" fmla="*/ 481416 w 871444"/>
              <a:gd name="connsiteY14" fmla="*/ 273020 h 693384"/>
              <a:gd name="connsiteX15" fmla="*/ 494417 w 871444"/>
              <a:gd name="connsiteY15" fmla="*/ 281687 h 693384"/>
              <a:gd name="connsiteX16" fmla="*/ 503084 w 871444"/>
              <a:gd name="connsiteY16" fmla="*/ 290355 h 693384"/>
              <a:gd name="connsiteX17" fmla="*/ 516085 w 871444"/>
              <a:gd name="connsiteY17" fmla="*/ 294688 h 693384"/>
              <a:gd name="connsiteX18" fmla="*/ 555088 w 871444"/>
              <a:gd name="connsiteY18" fmla="*/ 312023 h 693384"/>
              <a:gd name="connsiteX19" fmla="*/ 568089 w 871444"/>
              <a:gd name="connsiteY19" fmla="*/ 316357 h 693384"/>
              <a:gd name="connsiteX20" fmla="*/ 581090 w 871444"/>
              <a:gd name="connsiteY20" fmla="*/ 325024 h 693384"/>
              <a:gd name="connsiteX21" fmla="*/ 607091 w 871444"/>
              <a:gd name="connsiteY21" fmla="*/ 333691 h 693384"/>
              <a:gd name="connsiteX22" fmla="*/ 620092 w 871444"/>
              <a:gd name="connsiteY22" fmla="*/ 342359 h 693384"/>
              <a:gd name="connsiteX23" fmla="*/ 628760 w 871444"/>
              <a:gd name="connsiteY23" fmla="*/ 351026 h 693384"/>
              <a:gd name="connsiteX24" fmla="*/ 641761 w 871444"/>
              <a:gd name="connsiteY24" fmla="*/ 355359 h 693384"/>
              <a:gd name="connsiteX25" fmla="*/ 654762 w 871444"/>
              <a:gd name="connsiteY25" fmla="*/ 416031 h 693384"/>
              <a:gd name="connsiteX26" fmla="*/ 650428 w 871444"/>
              <a:gd name="connsiteY26" fmla="*/ 498370 h 693384"/>
              <a:gd name="connsiteX27" fmla="*/ 646094 w 871444"/>
              <a:gd name="connsiteY27" fmla="*/ 546040 h 693384"/>
              <a:gd name="connsiteX28" fmla="*/ 650428 w 871444"/>
              <a:gd name="connsiteY28" fmla="*/ 637047 h 693384"/>
              <a:gd name="connsiteX29" fmla="*/ 659095 w 871444"/>
              <a:gd name="connsiteY29" fmla="*/ 663049 h 693384"/>
              <a:gd name="connsiteX30" fmla="*/ 680763 w 871444"/>
              <a:gd name="connsiteY30" fmla="*/ 680383 h 693384"/>
              <a:gd name="connsiteX31" fmla="*/ 724100 w 871444"/>
              <a:gd name="connsiteY31" fmla="*/ 693384 h 693384"/>
              <a:gd name="connsiteX32" fmla="*/ 737101 w 871444"/>
              <a:gd name="connsiteY32" fmla="*/ 689050 h 693384"/>
              <a:gd name="connsiteX33" fmla="*/ 776104 w 871444"/>
              <a:gd name="connsiteY33" fmla="*/ 667382 h 693384"/>
              <a:gd name="connsiteX34" fmla="*/ 789105 w 871444"/>
              <a:gd name="connsiteY34" fmla="*/ 654381 h 693384"/>
              <a:gd name="connsiteX35" fmla="*/ 797772 w 871444"/>
              <a:gd name="connsiteY35" fmla="*/ 641380 h 693384"/>
              <a:gd name="connsiteX36" fmla="*/ 815107 w 871444"/>
              <a:gd name="connsiteY36" fmla="*/ 628379 h 693384"/>
              <a:gd name="connsiteX37" fmla="*/ 823774 w 871444"/>
              <a:gd name="connsiteY37" fmla="*/ 602377 h 693384"/>
              <a:gd name="connsiteX38" fmla="*/ 832441 w 871444"/>
              <a:gd name="connsiteY38" fmla="*/ 585043 h 693384"/>
              <a:gd name="connsiteX39" fmla="*/ 841109 w 871444"/>
              <a:gd name="connsiteY39" fmla="*/ 559041 h 693384"/>
              <a:gd name="connsiteX40" fmla="*/ 849776 w 871444"/>
              <a:gd name="connsiteY40" fmla="*/ 541706 h 693384"/>
              <a:gd name="connsiteX41" fmla="*/ 858443 w 871444"/>
              <a:gd name="connsiteY41" fmla="*/ 515704 h 693384"/>
              <a:gd name="connsiteX42" fmla="*/ 867110 w 871444"/>
              <a:gd name="connsiteY42" fmla="*/ 485369 h 693384"/>
              <a:gd name="connsiteX43" fmla="*/ 871444 w 871444"/>
              <a:gd name="connsiteY43" fmla="*/ 459367 h 693384"/>
              <a:gd name="connsiteX44" fmla="*/ 867110 w 871444"/>
              <a:gd name="connsiteY44" fmla="*/ 338025 h 693384"/>
              <a:gd name="connsiteX45" fmla="*/ 858443 w 871444"/>
              <a:gd name="connsiteY45" fmla="*/ 303356 h 693384"/>
              <a:gd name="connsiteX46" fmla="*/ 854109 w 871444"/>
              <a:gd name="connsiteY46" fmla="*/ 281687 h 693384"/>
              <a:gd name="connsiteX47" fmla="*/ 836775 w 871444"/>
              <a:gd name="connsiteY47" fmla="*/ 238351 h 693384"/>
              <a:gd name="connsiteX48" fmla="*/ 819440 w 871444"/>
              <a:gd name="connsiteY48" fmla="*/ 212349 h 693384"/>
              <a:gd name="connsiteX49" fmla="*/ 802106 w 871444"/>
              <a:gd name="connsiteY49" fmla="*/ 173346 h 693384"/>
              <a:gd name="connsiteX50" fmla="*/ 793438 w 871444"/>
              <a:gd name="connsiteY50" fmla="*/ 164679 h 693384"/>
              <a:gd name="connsiteX51" fmla="*/ 776104 w 871444"/>
              <a:gd name="connsiteY51" fmla="*/ 134343 h 693384"/>
              <a:gd name="connsiteX52" fmla="*/ 767436 w 871444"/>
              <a:gd name="connsiteY52" fmla="*/ 125676 h 693384"/>
              <a:gd name="connsiteX53" fmla="*/ 758769 w 871444"/>
              <a:gd name="connsiteY53" fmla="*/ 112675 h 693384"/>
              <a:gd name="connsiteX54" fmla="*/ 737101 w 871444"/>
              <a:gd name="connsiteY54" fmla="*/ 86673 h 693384"/>
              <a:gd name="connsiteX55" fmla="*/ 711099 w 871444"/>
              <a:gd name="connsiteY55" fmla="*/ 69339 h 693384"/>
              <a:gd name="connsiteX56" fmla="*/ 689431 w 871444"/>
              <a:gd name="connsiteY56" fmla="*/ 56338 h 693384"/>
              <a:gd name="connsiteX57" fmla="*/ 667763 w 871444"/>
              <a:gd name="connsiteY57" fmla="*/ 43337 h 693384"/>
              <a:gd name="connsiteX58" fmla="*/ 641761 w 871444"/>
              <a:gd name="connsiteY58" fmla="*/ 26002 h 693384"/>
              <a:gd name="connsiteX59" fmla="*/ 615759 w 871444"/>
              <a:gd name="connsiteY59" fmla="*/ 17335 h 693384"/>
              <a:gd name="connsiteX60" fmla="*/ 589757 w 871444"/>
              <a:gd name="connsiteY60" fmla="*/ 8668 h 693384"/>
              <a:gd name="connsiteX61" fmla="*/ 555088 w 871444"/>
              <a:gd name="connsiteY61" fmla="*/ 0 h 693384"/>
              <a:gd name="connsiteX62" fmla="*/ 420745 w 871444"/>
              <a:gd name="connsiteY62" fmla="*/ 4334 h 693384"/>
              <a:gd name="connsiteX63" fmla="*/ 381742 w 871444"/>
              <a:gd name="connsiteY63" fmla="*/ 13001 h 693384"/>
              <a:gd name="connsiteX64" fmla="*/ 334072 w 871444"/>
              <a:gd name="connsiteY64" fmla="*/ 21668 h 693384"/>
              <a:gd name="connsiteX65" fmla="*/ 308070 w 871444"/>
              <a:gd name="connsiteY65" fmla="*/ 34669 h 693384"/>
              <a:gd name="connsiteX66" fmla="*/ 282068 w 871444"/>
              <a:gd name="connsiteY66" fmla="*/ 43337 h 693384"/>
              <a:gd name="connsiteX67" fmla="*/ 264733 w 871444"/>
              <a:gd name="connsiteY67" fmla="*/ 47670 h 693384"/>
              <a:gd name="connsiteX68" fmla="*/ 251732 w 871444"/>
              <a:gd name="connsiteY68" fmla="*/ 52004 h 693384"/>
              <a:gd name="connsiteX69" fmla="*/ 191061 w 871444"/>
              <a:gd name="connsiteY69" fmla="*/ 65005 h 693384"/>
              <a:gd name="connsiteX70" fmla="*/ 165059 w 871444"/>
              <a:gd name="connsiteY70" fmla="*/ 73672 h 693384"/>
              <a:gd name="connsiteX71" fmla="*/ 147725 w 871444"/>
              <a:gd name="connsiteY71" fmla="*/ 82340 h 693384"/>
              <a:gd name="connsiteX72" fmla="*/ 121723 w 871444"/>
              <a:gd name="connsiteY72" fmla="*/ 91007 h 693384"/>
              <a:gd name="connsiteX73" fmla="*/ 95721 w 871444"/>
              <a:gd name="connsiteY73" fmla="*/ 104008 h 693384"/>
              <a:gd name="connsiteX74" fmla="*/ 82720 w 871444"/>
              <a:gd name="connsiteY74" fmla="*/ 112675 h 693384"/>
              <a:gd name="connsiteX75" fmla="*/ 69719 w 871444"/>
              <a:gd name="connsiteY75" fmla="*/ 117009 h 693384"/>
              <a:gd name="connsiteX76" fmla="*/ 43717 w 871444"/>
              <a:gd name="connsiteY76" fmla="*/ 138677 h 693384"/>
              <a:gd name="connsiteX77" fmla="*/ 30716 w 871444"/>
              <a:gd name="connsiteY77" fmla="*/ 147344 h 693384"/>
              <a:gd name="connsiteX78" fmla="*/ 22049 w 871444"/>
              <a:gd name="connsiteY78" fmla="*/ 156012 h 693384"/>
              <a:gd name="connsiteX79" fmla="*/ 9048 w 871444"/>
              <a:gd name="connsiteY79" fmla="*/ 164679 h 693384"/>
              <a:gd name="connsiteX80" fmla="*/ 381 w 871444"/>
              <a:gd name="connsiteY80" fmla="*/ 186347 h 69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71444" h="693384">
                <a:moveTo>
                  <a:pt x="381" y="186347"/>
                </a:moveTo>
                <a:cubicBezTo>
                  <a:pt x="2548" y="191403"/>
                  <a:pt x="14598" y="192779"/>
                  <a:pt x="22049" y="195014"/>
                </a:cubicBezTo>
                <a:cubicBezTo>
                  <a:pt x="63285" y="207385"/>
                  <a:pt x="124577" y="196238"/>
                  <a:pt x="156392" y="195014"/>
                </a:cubicBezTo>
                <a:cubicBezTo>
                  <a:pt x="160726" y="193570"/>
                  <a:pt x="165116" y="192285"/>
                  <a:pt x="169393" y="190681"/>
                </a:cubicBezTo>
                <a:cubicBezTo>
                  <a:pt x="176677" y="187950"/>
                  <a:pt x="183481" y="183762"/>
                  <a:pt x="191061" y="182013"/>
                </a:cubicBezTo>
                <a:cubicBezTo>
                  <a:pt x="202409" y="179394"/>
                  <a:pt x="214174" y="179124"/>
                  <a:pt x="225730" y="177680"/>
                </a:cubicBezTo>
                <a:cubicBezTo>
                  <a:pt x="260796" y="165990"/>
                  <a:pt x="227216" y="175969"/>
                  <a:pt x="303736" y="169013"/>
                </a:cubicBezTo>
                <a:cubicBezTo>
                  <a:pt x="313909" y="168088"/>
                  <a:pt x="323960" y="166124"/>
                  <a:pt x="334072" y="164679"/>
                </a:cubicBezTo>
                <a:cubicBezTo>
                  <a:pt x="339620" y="166066"/>
                  <a:pt x="358194" y="170240"/>
                  <a:pt x="364407" y="173346"/>
                </a:cubicBezTo>
                <a:cubicBezTo>
                  <a:pt x="377607" y="179946"/>
                  <a:pt x="384081" y="188686"/>
                  <a:pt x="394743" y="199348"/>
                </a:cubicBezTo>
                <a:cubicBezTo>
                  <a:pt x="399077" y="203682"/>
                  <a:pt x="402645" y="208949"/>
                  <a:pt x="407744" y="212349"/>
                </a:cubicBezTo>
                <a:lnTo>
                  <a:pt x="420745" y="221016"/>
                </a:lnTo>
                <a:cubicBezTo>
                  <a:pt x="423634" y="225350"/>
                  <a:pt x="425729" y="230334"/>
                  <a:pt x="429412" y="234017"/>
                </a:cubicBezTo>
                <a:cubicBezTo>
                  <a:pt x="442390" y="246995"/>
                  <a:pt x="444449" y="239454"/>
                  <a:pt x="459747" y="251352"/>
                </a:cubicBezTo>
                <a:cubicBezTo>
                  <a:pt x="467810" y="257623"/>
                  <a:pt x="472917" y="267354"/>
                  <a:pt x="481416" y="273020"/>
                </a:cubicBezTo>
                <a:cubicBezTo>
                  <a:pt x="485750" y="275909"/>
                  <a:pt x="490350" y="278433"/>
                  <a:pt x="494417" y="281687"/>
                </a:cubicBezTo>
                <a:cubicBezTo>
                  <a:pt x="497608" y="284239"/>
                  <a:pt x="499580" y="288253"/>
                  <a:pt x="503084" y="290355"/>
                </a:cubicBezTo>
                <a:cubicBezTo>
                  <a:pt x="507001" y="292705"/>
                  <a:pt x="511751" y="293244"/>
                  <a:pt x="516085" y="294688"/>
                </a:cubicBezTo>
                <a:cubicBezTo>
                  <a:pt x="536688" y="308425"/>
                  <a:pt x="524144" y="301708"/>
                  <a:pt x="555088" y="312023"/>
                </a:cubicBezTo>
                <a:cubicBezTo>
                  <a:pt x="559422" y="313468"/>
                  <a:pt x="564288" y="313823"/>
                  <a:pt x="568089" y="316357"/>
                </a:cubicBezTo>
                <a:cubicBezTo>
                  <a:pt x="572423" y="319246"/>
                  <a:pt x="576331" y="322909"/>
                  <a:pt x="581090" y="325024"/>
                </a:cubicBezTo>
                <a:cubicBezTo>
                  <a:pt x="589438" y="328734"/>
                  <a:pt x="607091" y="333691"/>
                  <a:pt x="607091" y="333691"/>
                </a:cubicBezTo>
                <a:cubicBezTo>
                  <a:pt x="611425" y="336580"/>
                  <a:pt x="616025" y="339105"/>
                  <a:pt x="620092" y="342359"/>
                </a:cubicBezTo>
                <a:cubicBezTo>
                  <a:pt x="623283" y="344911"/>
                  <a:pt x="625256" y="348924"/>
                  <a:pt x="628760" y="351026"/>
                </a:cubicBezTo>
                <a:cubicBezTo>
                  <a:pt x="632677" y="353376"/>
                  <a:pt x="637427" y="353915"/>
                  <a:pt x="641761" y="355359"/>
                </a:cubicBezTo>
                <a:cubicBezTo>
                  <a:pt x="654111" y="392410"/>
                  <a:pt x="649295" y="372295"/>
                  <a:pt x="654762" y="416031"/>
                </a:cubicBezTo>
                <a:cubicBezTo>
                  <a:pt x="653317" y="443477"/>
                  <a:pt x="652256" y="470947"/>
                  <a:pt x="650428" y="498370"/>
                </a:cubicBezTo>
                <a:cubicBezTo>
                  <a:pt x="649367" y="514290"/>
                  <a:pt x="646094" y="530084"/>
                  <a:pt x="646094" y="546040"/>
                </a:cubicBezTo>
                <a:cubicBezTo>
                  <a:pt x="646094" y="576410"/>
                  <a:pt x="647074" y="606863"/>
                  <a:pt x="650428" y="637047"/>
                </a:cubicBezTo>
                <a:cubicBezTo>
                  <a:pt x="651437" y="646127"/>
                  <a:pt x="652634" y="656589"/>
                  <a:pt x="659095" y="663049"/>
                </a:cubicBezTo>
                <a:cubicBezTo>
                  <a:pt x="666298" y="670251"/>
                  <a:pt x="670925" y="676011"/>
                  <a:pt x="680763" y="680383"/>
                </a:cubicBezTo>
                <a:cubicBezTo>
                  <a:pt x="694325" y="686411"/>
                  <a:pt x="709695" y="689783"/>
                  <a:pt x="724100" y="693384"/>
                </a:cubicBezTo>
                <a:cubicBezTo>
                  <a:pt x="728434" y="691939"/>
                  <a:pt x="733108" y="691268"/>
                  <a:pt x="737101" y="689050"/>
                </a:cubicBezTo>
                <a:cubicBezTo>
                  <a:pt x="781805" y="664215"/>
                  <a:pt x="746686" y="677189"/>
                  <a:pt x="776104" y="667382"/>
                </a:cubicBezTo>
                <a:cubicBezTo>
                  <a:pt x="780438" y="663048"/>
                  <a:pt x="785182" y="659089"/>
                  <a:pt x="789105" y="654381"/>
                </a:cubicBezTo>
                <a:cubicBezTo>
                  <a:pt x="792439" y="650380"/>
                  <a:pt x="794089" y="645063"/>
                  <a:pt x="797772" y="641380"/>
                </a:cubicBezTo>
                <a:cubicBezTo>
                  <a:pt x="802879" y="636273"/>
                  <a:pt x="809329" y="632713"/>
                  <a:pt x="815107" y="628379"/>
                </a:cubicBezTo>
                <a:cubicBezTo>
                  <a:pt x="817996" y="619712"/>
                  <a:pt x="819688" y="610549"/>
                  <a:pt x="823774" y="602377"/>
                </a:cubicBezTo>
                <a:cubicBezTo>
                  <a:pt x="826663" y="596599"/>
                  <a:pt x="830042" y="591041"/>
                  <a:pt x="832441" y="585043"/>
                </a:cubicBezTo>
                <a:cubicBezTo>
                  <a:pt x="835834" y="576560"/>
                  <a:pt x="837023" y="567213"/>
                  <a:pt x="841109" y="559041"/>
                </a:cubicBezTo>
                <a:cubicBezTo>
                  <a:pt x="843998" y="553263"/>
                  <a:pt x="847377" y="547704"/>
                  <a:pt x="849776" y="541706"/>
                </a:cubicBezTo>
                <a:cubicBezTo>
                  <a:pt x="853169" y="533223"/>
                  <a:pt x="855554" y="524371"/>
                  <a:pt x="858443" y="515704"/>
                </a:cubicBezTo>
                <a:cubicBezTo>
                  <a:pt x="862577" y="503302"/>
                  <a:pt x="864386" y="498987"/>
                  <a:pt x="867110" y="485369"/>
                </a:cubicBezTo>
                <a:cubicBezTo>
                  <a:pt x="868833" y="476753"/>
                  <a:pt x="869999" y="468034"/>
                  <a:pt x="871444" y="459367"/>
                </a:cubicBezTo>
                <a:cubicBezTo>
                  <a:pt x="869999" y="418920"/>
                  <a:pt x="869558" y="378424"/>
                  <a:pt x="867110" y="338025"/>
                </a:cubicBezTo>
                <a:cubicBezTo>
                  <a:pt x="865832" y="316935"/>
                  <a:pt x="862656" y="320208"/>
                  <a:pt x="858443" y="303356"/>
                </a:cubicBezTo>
                <a:cubicBezTo>
                  <a:pt x="856656" y="296210"/>
                  <a:pt x="856047" y="288794"/>
                  <a:pt x="854109" y="281687"/>
                </a:cubicBezTo>
                <a:cubicBezTo>
                  <a:pt x="849976" y="266531"/>
                  <a:pt x="844877" y="251854"/>
                  <a:pt x="836775" y="238351"/>
                </a:cubicBezTo>
                <a:cubicBezTo>
                  <a:pt x="831416" y="229419"/>
                  <a:pt x="819440" y="212349"/>
                  <a:pt x="819440" y="212349"/>
                </a:cubicBezTo>
                <a:cubicBezTo>
                  <a:pt x="812569" y="191735"/>
                  <a:pt x="813878" y="188060"/>
                  <a:pt x="802106" y="173346"/>
                </a:cubicBezTo>
                <a:cubicBezTo>
                  <a:pt x="799554" y="170155"/>
                  <a:pt x="796327" y="167568"/>
                  <a:pt x="793438" y="164679"/>
                </a:cubicBezTo>
                <a:cubicBezTo>
                  <a:pt x="787508" y="152818"/>
                  <a:pt x="784270" y="144550"/>
                  <a:pt x="776104" y="134343"/>
                </a:cubicBezTo>
                <a:cubicBezTo>
                  <a:pt x="773552" y="131152"/>
                  <a:pt x="769988" y="128867"/>
                  <a:pt x="767436" y="125676"/>
                </a:cubicBezTo>
                <a:cubicBezTo>
                  <a:pt x="764182" y="121609"/>
                  <a:pt x="761796" y="116913"/>
                  <a:pt x="758769" y="112675"/>
                </a:cubicBezTo>
                <a:cubicBezTo>
                  <a:pt x="754271" y="106378"/>
                  <a:pt x="744678" y="92356"/>
                  <a:pt x="737101" y="86673"/>
                </a:cubicBezTo>
                <a:cubicBezTo>
                  <a:pt x="728768" y="80423"/>
                  <a:pt x="718464" y="76705"/>
                  <a:pt x="711099" y="69339"/>
                </a:cubicBezTo>
                <a:cubicBezTo>
                  <a:pt x="699202" y="57441"/>
                  <a:pt x="706308" y="61963"/>
                  <a:pt x="689431" y="56338"/>
                </a:cubicBezTo>
                <a:cubicBezTo>
                  <a:pt x="667467" y="34374"/>
                  <a:pt x="695892" y="60215"/>
                  <a:pt x="667763" y="43337"/>
                </a:cubicBezTo>
                <a:cubicBezTo>
                  <a:pt x="634696" y="23497"/>
                  <a:pt x="694101" y="46938"/>
                  <a:pt x="641761" y="26002"/>
                </a:cubicBezTo>
                <a:cubicBezTo>
                  <a:pt x="633278" y="22609"/>
                  <a:pt x="624426" y="20224"/>
                  <a:pt x="615759" y="17335"/>
                </a:cubicBezTo>
                <a:lnTo>
                  <a:pt x="589757" y="8668"/>
                </a:lnTo>
                <a:cubicBezTo>
                  <a:pt x="563610" y="3438"/>
                  <a:pt x="575077" y="6663"/>
                  <a:pt x="555088" y="0"/>
                </a:cubicBezTo>
                <a:cubicBezTo>
                  <a:pt x="510307" y="1445"/>
                  <a:pt x="465484" y="1915"/>
                  <a:pt x="420745" y="4334"/>
                </a:cubicBezTo>
                <a:cubicBezTo>
                  <a:pt x="390324" y="5979"/>
                  <a:pt x="403034" y="7678"/>
                  <a:pt x="381742" y="13001"/>
                </a:cubicBezTo>
                <a:cubicBezTo>
                  <a:pt x="369618" y="16032"/>
                  <a:pt x="345675" y="19734"/>
                  <a:pt x="334072" y="21668"/>
                </a:cubicBezTo>
                <a:cubicBezTo>
                  <a:pt x="286657" y="37474"/>
                  <a:pt x="358476" y="12266"/>
                  <a:pt x="308070" y="34669"/>
                </a:cubicBezTo>
                <a:cubicBezTo>
                  <a:pt x="299721" y="38380"/>
                  <a:pt x="290932" y="41121"/>
                  <a:pt x="282068" y="43337"/>
                </a:cubicBezTo>
                <a:cubicBezTo>
                  <a:pt x="276290" y="44781"/>
                  <a:pt x="270460" y="46034"/>
                  <a:pt x="264733" y="47670"/>
                </a:cubicBezTo>
                <a:cubicBezTo>
                  <a:pt x="260341" y="48925"/>
                  <a:pt x="256183" y="50977"/>
                  <a:pt x="251732" y="52004"/>
                </a:cubicBezTo>
                <a:cubicBezTo>
                  <a:pt x="237171" y="55364"/>
                  <a:pt x="208692" y="59716"/>
                  <a:pt x="191061" y="65005"/>
                </a:cubicBezTo>
                <a:cubicBezTo>
                  <a:pt x="182310" y="67630"/>
                  <a:pt x="173230" y="69586"/>
                  <a:pt x="165059" y="73672"/>
                </a:cubicBezTo>
                <a:cubicBezTo>
                  <a:pt x="159281" y="76561"/>
                  <a:pt x="153723" y="79941"/>
                  <a:pt x="147725" y="82340"/>
                </a:cubicBezTo>
                <a:cubicBezTo>
                  <a:pt x="139242" y="85733"/>
                  <a:pt x="129325" y="85939"/>
                  <a:pt x="121723" y="91007"/>
                </a:cubicBezTo>
                <a:cubicBezTo>
                  <a:pt x="84464" y="115845"/>
                  <a:pt x="131605" y="86066"/>
                  <a:pt x="95721" y="104008"/>
                </a:cubicBezTo>
                <a:cubicBezTo>
                  <a:pt x="91063" y="106337"/>
                  <a:pt x="87378" y="110346"/>
                  <a:pt x="82720" y="112675"/>
                </a:cubicBezTo>
                <a:cubicBezTo>
                  <a:pt x="78634" y="114718"/>
                  <a:pt x="73805" y="114966"/>
                  <a:pt x="69719" y="117009"/>
                </a:cubicBezTo>
                <a:cubicBezTo>
                  <a:pt x="53578" y="125080"/>
                  <a:pt x="58095" y="126695"/>
                  <a:pt x="43717" y="138677"/>
                </a:cubicBezTo>
                <a:cubicBezTo>
                  <a:pt x="39716" y="142011"/>
                  <a:pt x="34783" y="144090"/>
                  <a:pt x="30716" y="147344"/>
                </a:cubicBezTo>
                <a:cubicBezTo>
                  <a:pt x="27525" y="149896"/>
                  <a:pt x="25240" y="153460"/>
                  <a:pt x="22049" y="156012"/>
                </a:cubicBezTo>
                <a:cubicBezTo>
                  <a:pt x="17982" y="159266"/>
                  <a:pt x="10695" y="159738"/>
                  <a:pt x="9048" y="164679"/>
                </a:cubicBezTo>
                <a:cubicBezTo>
                  <a:pt x="5850" y="174272"/>
                  <a:pt x="-1786" y="181291"/>
                  <a:pt x="381" y="186347"/>
                </a:cubicBezTo>
                <a:close/>
              </a:path>
            </a:pathLst>
          </a:custGeom>
          <a:no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2156225" y="2238429"/>
            <a:ext cx="4777975" cy="59428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43000" y="2971800"/>
            <a:ext cx="1752600" cy="3674477"/>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630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209800" y="2501324"/>
            <a:ext cx="48006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osteoblasts, osteocytes, bone – SL42</a:t>
            </a:r>
            <a:endParaRPr lang="en-US" dirty="0">
              <a:latin typeface="Calibri" pitchFamily="34" charset="0"/>
            </a:endParaRPr>
          </a:p>
        </p:txBody>
      </p:sp>
      <p:sp>
        <p:nvSpPr>
          <p:cNvPr id="37891" name="TextBox 4"/>
          <p:cNvSpPr txBox="1">
            <a:spLocks noChangeArrowheads="1"/>
          </p:cNvSpPr>
          <p:nvPr/>
        </p:nvSpPr>
        <p:spPr bwMode="auto">
          <a:xfrm>
            <a:off x="1962366" y="5486400"/>
            <a:ext cx="4495800" cy="1200329"/>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042</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Osteoblasts</a:t>
            </a:r>
          </a:p>
          <a:p>
            <a:pPr lvl="1" eaLnBrk="0" hangingPunct="0">
              <a:buFontTx/>
              <a:buChar char="•"/>
            </a:pPr>
            <a:r>
              <a:rPr lang="en-US" sz="1200" b="1" dirty="0">
                <a:solidFill>
                  <a:srgbClr val="002060"/>
                </a:solidFill>
                <a:latin typeface="Georgia" pitchFamily="18" charset="0"/>
                <a:ea typeface="Times" pitchFamily="18" charset="0"/>
                <a:cs typeface="Arial" charset="0"/>
              </a:rPr>
              <a:t>Osteocytes</a:t>
            </a:r>
          </a:p>
          <a:p>
            <a:pPr lvl="1" eaLnBrk="0" hangingPunct="0">
              <a:buFontTx/>
              <a:buChar char="•"/>
            </a:pPr>
            <a:r>
              <a:rPr lang="en-US" sz="1200" b="1" dirty="0">
                <a:solidFill>
                  <a:srgbClr val="002060"/>
                </a:solidFill>
                <a:latin typeface="Georgia" pitchFamily="18" charset="0"/>
                <a:ea typeface="Times" pitchFamily="18" charset="0"/>
                <a:cs typeface="Arial" charset="0"/>
              </a:rPr>
              <a:t>Bone</a:t>
            </a:r>
          </a:p>
        </p:txBody>
      </p:sp>
      <p:sp>
        <p:nvSpPr>
          <p:cNvPr id="7" name="Rectangle 6"/>
          <p:cNvSpPr/>
          <p:nvPr/>
        </p:nvSpPr>
        <p:spPr>
          <a:xfrm>
            <a:off x="697914" y="39469"/>
            <a:ext cx="7571496"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Cells of osseous tissue – bone makers</a:t>
            </a:r>
          </a:p>
        </p:txBody>
      </p:sp>
    </p:spTree>
    <p:extLst>
      <p:ext uri="{BB962C8B-B14F-4D97-AF65-F5344CB8AC3E}">
        <p14:creationId xmlns:p14="http://schemas.microsoft.com/office/powerpoint/2010/main" val="3967003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057400" y="2394466"/>
            <a:ext cx="48006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osteoblasts, osteocytes, bone – SL41</a:t>
            </a:r>
            <a:endParaRPr lang="en-US" dirty="0">
              <a:latin typeface="Calibri" pitchFamily="34" charset="0"/>
            </a:endParaRPr>
          </a:p>
        </p:txBody>
      </p:sp>
      <p:sp>
        <p:nvSpPr>
          <p:cNvPr id="37891" name="TextBox 4"/>
          <p:cNvSpPr txBox="1">
            <a:spLocks noChangeArrowheads="1"/>
          </p:cNvSpPr>
          <p:nvPr/>
        </p:nvSpPr>
        <p:spPr bwMode="auto">
          <a:xfrm>
            <a:off x="1962366" y="5486400"/>
            <a:ext cx="4495800" cy="1200329"/>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041</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Osteoblasts</a:t>
            </a:r>
          </a:p>
          <a:p>
            <a:pPr lvl="1" eaLnBrk="0" hangingPunct="0">
              <a:buFontTx/>
              <a:buChar char="•"/>
            </a:pPr>
            <a:r>
              <a:rPr lang="en-US" sz="1200" b="1" dirty="0">
                <a:solidFill>
                  <a:srgbClr val="002060"/>
                </a:solidFill>
                <a:latin typeface="Georgia" pitchFamily="18" charset="0"/>
                <a:ea typeface="Times" pitchFamily="18" charset="0"/>
                <a:cs typeface="Arial" charset="0"/>
              </a:rPr>
              <a:t>Osteocytes</a:t>
            </a:r>
          </a:p>
          <a:p>
            <a:pPr lvl="1" eaLnBrk="0" hangingPunct="0">
              <a:buFontTx/>
              <a:buChar char="•"/>
            </a:pPr>
            <a:r>
              <a:rPr lang="en-US" sz="1200" b="1" dirty="0">
                <a:solidFill>
                  <a:srgbClr val="002060"/>
                </a:solidFill>
                <a:latin typeface="Georgia" pitchFamily="18" charset="0"/>
                <a:ea typeface="Times" pitchFamily="18" charset="0"/>
                <a:cs typeface="Arial" charset="0"/>
              </a:rPr>
              <a:t>Bone</a:t>
            </a:r>
          </a:p>
        </p:txBody>
      </p:sp>
      <p:sp>
        <p:nvSpPr>
          <p:cNvPr id="5" name="Rectangle 4"/>
          <p:cNvSpPr/>
          <p:nvPr/>
        </p:nvSpPr>
        <p:spPr>
          <a:xfrm>
            <a:off x="697914" y="39469"/>
            <a:ext cx="7571496"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Cells of osseous tissue – bone makers</a:t>
            </a:r>
          </a:p>
        </p:txBody>
      </p:sp>
      <p:sp>
        <p:nvSpPr>
          <p:cNvPr id="7" name="TextBox 6"/>
          <p:cNvSpPr txBox="1"/>
          <p:nvPr/>
        </p:nvSpPr>
        <p:spPr>
          <a:xfrm>
            <a:off x="6858000" y="3962400"/>
            <a:ext cx="2172756" cy="923330"/>
          </a:xfrm>
          <a:prstGeom prst="rect">
            <a:avLst/>
          </a:prstGeom>
          <a:noFill/>
          <a:ln>
            <a:noFill/>
          </a:ln>
        </p:spPr>
        <p:txBody>
          <a:bodyPr wrap="square" rtlCol="0">
            <a:spAutoFit/>
          </a:bodyPr>
          <a:lstStyle/>
          <a:p>
            <a:r>
              <a:rPr lang="en-US" b="1" dirty="0">
                <a:solidFill>
                  <a:srgbClr val="002060"/>
                </a:solidFill>
                <a:latin typeface="Tempus Sans ITC" pitchFamily="82" charset="0"/>
                <a:cs typeface="Times New Roman" pitchFamily="18" charset="0"/>
              </a:rPr>
              <a:t>This slide is a cross-section through the shaft of a bone.</a:t>
            </a:r>
            <a:endParaRPr lang="en-US" dirty="0">
              <a:solidFill>
                <a:srgbClr val="002060"/>
              </a:solidFill>
            </a:endParaRPr>
          </a:p>
        </p:txBody>
      </p:sp>
      <p:pic>
        <p:nvPicPr>
          <p:cNvPr id="8" name="Picture 6" descr="http://www.bowhouse.com.au/UserFiles/2415-Files/image/ClodBo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250332" y="3778343"/>
            <a:ext cx="2212182" cy="104831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a:stCxn id="8" idx="0"/>
            <a:endCxn id="8" idx="2"/>
          </p:cNvCxnSpPr>
          <p:nvPr/>
        </p:nvCxnSpPr>
        <p:spPr>
          <a:xfrm>
            <a:off x="5832268" y="4302498"/>
            <a:ext cx="104831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625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692962" y="2394466"/>
            <a:ext cx="35814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osteocytes, bone – SL39</a:t>
            </a:r>
            <a:endParaRPr lang="en-US" dirty="0">
              <a:latin typeface="Calibri" pitchFamily="34" charset="0"/>
            </a:endParaRPr>
          </a:p>
        </p:txBody>
      </p:sp>
      <p:sp>
        <p:nvSpPr>
          <p:cNvPr id="37891" name="TextBox 4"/>
          <p:cNvSpPr txBox="1">
            <a:spLocks noChangeArrowheads="1"/>
          </p:cNvSpPr>
          <p:nvPr/>
        </p:nvSpPr>
        <p:spPr bwMode="auto">
          <a:xfrm>
            <a:off x="1962366" y="5486400"/>
            <a:ext cx="4495800" cy="1200329"/>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039</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Osteoblasts not easily seen</a:t>
            </a:r>
          </a:p>
          <a:p>
            <a:pPr lvl="1" eaLnBrk="0" hangingPunct="0">
              <a:buFontTx/>
              <a:buChar char="•"/>
            </a:pPr>
            <a:r>
              <a:rPr lang="en-US" sz="1200" b="1" dirty="0">
                <a:solidFill>
                  <a:srgbClr val="002060"/>
                </a:solidFill>
                <a:latin typeface="Georgia" pitchFamily="18" charset="0"/>
                <a:ea typeface="Times" pitchFamily="18" charset="0"/>
                <a:cs typeface="Arial" charset="0"/>
              </a:rPr>
              <a:t>Osteocytes</a:t>
            </a:r>
          </a:p>
          <a:p>
            <a:pPr lvl="1" eaLnBrk="0" hangingPunct="0">
              <a:buFontTx/>
              <a:buChar char="•"/>
            </a:pPr>
            <a:r>
              <a:rPr lang="en-US" sz="1200" b="1" dirty="0">
                <a:solidFill>
                  <a:srgbClr val="002060"/>
                </a:solidFill>
                <a:latin typeface="Georgia" pitchFamily="18" charset="0"/>
                <a:ea typeface="Times" pitchFamily="18" charset="0"/>
                <a:cs typeface="Arial" charset="0"/>
              </a:rPr>
              <a:t>Bone</a:t>
            </a:r>
          </a:p>
        </p:txBody>
      </p:sp>
      <p:sp>
        <p:nvSpPr>
          <p:cNvPr id="5" name="Rectangle 4"/>
          <p:cNvSpPr/>
          <p:nvPr/>
        </p:nvSpPr>
        <p:spPr>
          <a:xfrm>
            <a:off x="697914" y="39469"/>
            <a:ext cx="7571496"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Cells of osseous tissue – bone makers</a:t>
            </a:r>
          </a:p>
        </p:txBody>
      </p:sp>
    </p:spTree>
    <p:extLst>
      <p:ext uri="{BB962C8B-B14F-4D97-AF65-F5344CB8AC3E}">
        <p14:creationId xmlns:p14="http://schemas.microsoft.com/office/powerpoint/2010/main" val="2027571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17433" y="39469"/>
            <a:ext cx="7332457"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Cells of osseous tissue - osteoclasts</a:t>
            </a:r>
          </a:p>
        </p:txBody>
      </p:sp>
      <p:sp>
        <p:nvSpPr>
          <p:cNvPr id="15" name="TextBox 2"/>
          <p:cNvSpPr txBox="1">
            <a:spLocks noChangeArrowheads="1"/>
          </p:cNvSpPr>
          <p:nvPr/>
        </p:nvSpPr>
        <p:spPr bwMode="auto">
          <a:xfrm>
            <a:off x="1" y="624243"/>
            <a:ext cx="9144000" cy="1200329"/>
          </a:xfrm>
          <a:prstGeom prst="rect">
            <a:avLst/>
          </a:prstGeom>
          <a:noFill/>
          <a:ln w="9525">
            <a:noFill/>
            <a:miter lim="800000"/>
            <a:headEnd/>
            <a:tailEnd/>
          </a:ln>
        </p:spPr>
        <p:txBody>
          <a:bodyPr wrap="square">
            <a:spAutoFit/>
          </a:bodyPr>
          <a:lstStyle/>
          <a:p>
            <a:r>
              <a:rPr lang="en-US" b="1" dirty="0">
                <a:solidFill>
                  <a:srgbClr val="002060"/>
                </a:solidFill>
                <a:latin typeface="Times New Roman" pitchFamily="18" charset="0"/>
                <a:cs typeface="Times New Roman" pitchFamily="18" charset="0"/>
              </a:rPr>
              <a:t>Osteoclasts</a:t>
            </a:r>
            <a:r>
              <a:rPr lang="en-US" b="1" dirty="0">
                <a:solidFill>
                  <a:srgbClr val="BA52AB"/>
                </a:solidFill>
                <a:latin typeface="Times New Roman" pitchFamily="18" charset="0"/>
                <a:cs typeface="Times New Roman" pitchFamily="18" charset="0"/>
              </a:rPr>
              <a:t> are derived from hematopoietic stem cells in bone marrow, and are closely related to the monocyte/macrophage lineage.  Osteoclasts arise from fusion of multiple cells (a syncytium, like syncytiotrophoblast – how exciting is that).  Therefore, they are large, multinuclear cells.  </a:t>
            </a:r>
            <a:endParaRPr lang="en-US" b="1" dirty="0">
              <a:solidFill>
                <a:srgbClr val="660066"/>
              </a:solidFill>
              <a:latin typeface="Times New Roman" pitchFamily="18" charset="0"/>
              <a:cs typeface="Times New Roman" pitchFamily="18"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286000"/>
            <a:ext cx="6629400" cy="3320290"/>
          </a:xfrm>
          <a:prstGeom prst="rect">
            <a:avLst/>
          </a:prstGeom>
        </p:spPr>
      </p:pic>
    </p:spTree>
    <p:extLst>
      <p:ext uri="{BB962C8B-B14F-4D97-AF65-F5344CB8AC3E}">
        <p14:creationId xmlns:p14="http://schemas.microsoft.com/office/powerpoint/2010/main" val="359959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304800"/>
            <a:ext cx="8610600" cy="6463308"/>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After completing this exercise, you should be able to:</a:t>
            </a:r>
          </a:p>
          <a:p>
            <a:pPr>
              <a:tabLst>
                <a:tab pos="457200" algn="l"/>
              </a:tabLst>
            </a:pPr>
            <a:r>
              <a:rPr lang="en-US" sz="1200" dirty="0">
                <a:solidFill>
                  <a:srgbClr val="002060"/>
                </a:solidFill>
                <a:latin typeface="Georgia" pitchFamily="18" charset="0"/>
              </a:rPr>
              <a:t> </a:t>
            </a:r>
          </a:p>
          <a:p>
            <a:pPr marL="171450" lvl="0" indent="-171450">
              <a:buFont typeface="Arial" pitchFamily="34" charset="0"/>
              <a:buChar char="•"/>
            </a:pPr>
            <a:r>
              <a:rPr lang="en-US" sz="1200" b="1" dirty="0">
                <a:solidFill>
                  <a:srgbClr val="002060"/>
                </a:solidFill>
                <a:latin typeface="Georgia" pitchFamily="18" charset="0"/>
              </a:rPr>
              <a:t>Distinguish, at the light microscope level, each of the following::</a:t>
            </a:r>
          </a:p>
          <a:p>
            <a:pPr marL="692150" lvl="2" indent="-234950">
              <a:buFont typeface="Arial" pitchFamily="34" charset="0"/>
              <a:buChar char="•"/>
            </a:pPr>
            <a:endParaRPr lang="en-US" sz="1200" dirty="0">
              <a:solidFill>
                <a:srgbClr val="002060"/>
              </a:solidFill>
              <a:latin typeface="Georgia" pitchFamily="18" charset="0"/>
            </a:endParaRPr>
          </a:p>
          <a:p>
            <a:pPr marL="742950" lvl="7" indent="-280988">
              <a:buFont typeface="Arial" pitchFamily="34" charset="0"/>
              <a:buChar char="•"/>
            </a:pPr>
            <a:r>
              <a:rPr lang="en-US" sz="1200" dirty="0">
                <a:solidFill>
                  <a:srgbClr val="002060"/>
                </a:solidFill>
                <a:latin typeface="Georgia" pitchFamily="18" charset="0"/>
              </a:rPr>
              <a:t> Bone at the level of an organ</a:t>
            </a:r>
          </a:p>
          <a:p>
            <a:pPr marL="1200150" lvl="8" indent="-280988">
              <a:buFont typeface="Arial" pitchFamily="34" charset="0"/>
              <a:buChar char="•"/>
            </a:pPr>
            <a:r>
              <a:rPr lang="en-US" sz="1200" dirty="0">
                <a:solidFill>
                  <a:srgbClr val="002060"/>
                </a:solidFill>
                <a:latin typeface="Georgia" pitchFamily="18" charset="0"/>
              </a:rPr>
              <a:t>Diaphysis</a:t>
            </a:r>
          </a:p>
          <a:p>
            <a:pPr marL="1200150" lvl="8" indent="-280988">
              <a:buFont typeface="Arial" pitchFamily="34" charset="0"/>
              <a:buChar char="•"/>
            </a:pPr>
            <a:r>
              <a:rPr lang="en-US" sz="1200" dirty="0">
                <a:solidFill>
                  <a:srgbClr val="002060"/>
                </a:solidFill>
                <a:latin typeface="Georgia" pitchFamily="18" charset="0"/>
              </a:rPr>
              <a:t>Epiphysis</a:t>
            </a:r>
          </a:p>
          <a:p>
            <a:pPr marL="1200150" lvl="8" indent="-280988">
              <a:buFont typeface="Arial" pitchFamily="34" charset="0"/>
              <a:buChar char="•"/>
            </a:pPr>
            <a:r>
              <a:rPr lang="en-US" sz="1200" dirty="0" err="1">
                <a:solidFill>
                  <a:srgbClr val="002060"/>
                </a:solidFill>
                <a:latin typeface="Georgia" pitchFamily="18" charset="0"/>
              </a:rPr>
              <a:t>Endosteum</a:t>
            </a:r>
            <a:endParaRPr lang="en-US" sz="1200" dirty="0">
              <a:solidFill>
                <a:srgbClr val="002060"/>
              </a:solidFill>
              <a:latin typeface="Georgia" pitchFamily="18" charset="0"/>
            </a:endParaRPr>
          </a:p>
          <a:p>
            <a:pPr marL="1200150" lvl="8" indent="-280988">
              <a:buFont typeface="Arial" pitchFamily="34" charset="0"/>
              <a:buChar char="•"/>
            </a:pPr>
            <a:r>
              <a:rPr lang="en-US" sz="1200" dirty="0" err="1">
                <a:solidFill>
                  <a:srgbClr val="002060"/>
                </a:solidFill>
                <a:latin typeface="Georgia" pitchFamily="18" charset="0"/>
              </a:rPr>
              <a:t>Periosteum</a:t>
            </a:r>
            <a:endParaRPr lang="en-US" sz="1200" dirty="0">
              <a:solidFill>
                <a:srgbClr val="002060"/>
              </a:solidFill>
              <a:latin typeface="Georgia" pitchFamily="18" charset="0"/>
            </a:endParaRPr>
          </a:p>
          <a:p>
            <a:pPr marL="692150" lvl="2" indent="-234950">
              <a:buFont typeface="Arial" pitchFamily="34" charset="0"/>
              <a:buChar char="•"/>
            </a:pPr>
            <a:r>
              <a:rPr lang="en-US" sz="1200" dirty="0">
                <a:solidFill>
                  <a:srgbClr val="002060"/>
                </a:solidFill>
                <a:latin typeface="Georgia" pitchFamily="18" charset="0"/>
              </a:rPr>
              <a:t>Cells of bone</a:t>
            </a:r>
          </a:p>
          <a:p>
            <a:pPr marL="1149350" lvl="3" indent="-234950">
              <a:buFont typeface="Arial" pitchFamily="34" charset="0"/>
              <a:buChar char="•"/>
            </a:pPr>
            <a:r>
              <a:rPr lang="en-US" sz="1200" dirty="0">
                <a:solidFill>
                  <a:srgbClr val="002060"/>
                </a:solidFill>
                <a:latin typeface="Georgia" pitchFamily="18" charset="0"/>
              </a:rPr>
              <a:t>Osteoblasts</a:t>
            </a:r>
          </a:p>
          <a:p>
            <a:pPr marL="1149350" lvl="3" indent="-234950">
              <a:buFont typeface="Arial" pitchFamily="34" charset="0"/>
              <a:buChar char="•"/>
            </a:pPr>
            <a:r>
              <a:rPr lang="en-US" sz="1200" dirty="0">
                <a:solidFill>
                  <a:srgbClr val="002060"/>
                </a:solidFill>
                <a:latin typeface="Georgia" pitchFamily="18" charset="0"/>
              </a:rPr>
              <a:t>Osteocytes</a:t>
            </a:r>
          </a:p>
          <a:p>
            <a:pPr marL="1149350" lvl="3" indent="-234950">
              <a:buFont typeface="Arial" pitchFamily="34" charset="0"/>
              <a:buChar char="•"/>
            </a:pPr>
            <a:r>
              <a:rPr lang="en-US" sz="1200" dirty="0">
                <a:solidFill>
                  <a:srgbClr val="002060"/>
                </a:solidFill>
                <a:latin typeface="Georgia" pitchFamily="18" charset="0"/>
              </a:rPr>
              <a:t>Osteoclasts</a:t>
            </a:r>
          </a:p>
          <a:p>
            <a:pPr marL="742950" lvl="6" indent="-280988">
              <a:buFont typeface="Arial" pitchFamily="34" charset="0"/>
              <a:buChar char="•"/>
            </a:pPr>
            <a:r>
              <a:rPr lang="en-US" sz="1200" dirty="0" err="1">
                <a:solidFill>
                  <a:srgbClr val="002060"/>
                </a:solidFill>
                <a:latin typeface="Georgia" pitchFamily="18" charset="0"/>
              </a:rPr>
              <a:t>Cancellous</a:t>
            </a:r>
            <a:r>
              <a:rPr lang="en-US" sz="1200" dirty="0">
                <a:solidFill>
                  <a:srgbClr val="002060"/>
                </a:solidFill>
                <a:latin typeface="Georgia" pitchFamily="18" charset="0"/>
              </a:rPr>
              <a:t> (spongy) bone</a:t>
            </a:r>
          </a:p>
          <a:p>
            <a:pPr marL="1200150" lvl="7" indent="-280988">
              <a:buFont typeface="Arial" pitchFamily="34" charset="0"/>
              <a:buChar char="•"/>
            </a:pPr>
            <a:r>
              <a:rPr lang="en-US" sz="1200" dirty="0">
                <a:solidFill>
                  <a:srgbClr val="002060"/>
                </a:solidFill>
                <a:latin typeface="Georgia" pitchFamily="18" charset="0"/>
              </a:rPr>
              <a:t>Includes Lacunae (with osteocytes), </a:t>
            </a:r>
            <a:r>
              <a:rPr lang="en-US" sz="1200" dirty="0" err="1">
                <a:solidFill>
                  <a:srgbClr val="002060"/>
                </a:solidFill>
                <a:latin typeface="Georgia" pitchFamily="18" charset="0"/>
              </a:rPr>
              <a:t>canaliculi</a:t>
            </a:r>
            <a:endParaRPr lang="en-US" sz="1200" dirty="0">
              <a:solidFill>
                <a:srgbClr val="002060"/>
              </a:solidFill>
              <a:latin typeface="Georgia" pitchFamily="18" charset="0"/>
            </a:endParaRPr>
          </a:p>
          <a:p>
            <a:pPr marL="742950" lvl="3" indent="-280988">
              <a:buFont typeface="Arial" pitchFamily="34" charset="0"/>
              <a:buChar char="•"/>
            </a:pPr>
            <a:r>
              <a:rPr lang="en-US" sz="1200" dirty="0">
                <a:solidFill>
                  <a:srgbClr val="002060"/>
                </a:solidFill>
                <a:latin typeface="Georgia" pitchFamily="18" charset="0"/>
              </a:rPr>
              <a:t>Compact bone</a:t>
            </a:r>
          </a:p>
          <a:p>
            <a:pPr marL="1200150" lvl="4" indent="-280988">
              <a:buFont typeface="Arial" pitchFamily="34" charset="0"/>
              <a:buChar char="•"/>
            </a:pPr>
            <a:r>
              <a:rPr lang="en-US" sz="1200" dirty="0" err="1">
                <a:solidFill>
                  <a:srgbClr val="002060"/>
                </a:solidFill>
                <a:latin typeface="Georgia" pitchFamily="18" charset="0"/>
              </a:rPr>
              <a:t>Haversian</a:t>
            </a:r>
            <a:r>
              <a:rPr lang="en-US" sz="1200" dirty="0">
                <a:solidFill>
                  <a:srgbClr val="002060"/>
                </a:solidFill>
                <a:latin typeface="Georgia" pitchFamily="18" charset="0"/>
              </a:rPr>
              <a:t> system (osteons)</a:t>
            </a:r>
          </a:p>
          <a:p>
            <a:pPr marL="1657350" lvl="5" indent="-280988">
              <a:buFont typeface="Arial" pitchFamily="34" charset="0"/>
              <a:buChar char="•"/>
            </a:pPr>
            <a:r>
              <a:rPr lang="en-US" sz="1200" dirty="0" err="1">
                <a:solidFill>
                  <a:srgbClr val="002060"/>
                </a:solidFill>
                <a:latin typeface="Georgia" pitchFamily="18" charset="0"/>
              </a:rPr>
              <a:t>Haversian</a:t>
            </a:r>
            <a:r>
              <a:rPr lang="en-US" sz="1200" dirty="0">
                <a:solidFill>
                  <a:srgbClr val="002060"/>
                </a:solidFill>
                <a:latin typeface="Georgia" pitchFamily="18" charset="0"/>
              </a:rPr>
              <a:t> canal</a:t>
            </a:r>
          </a:p>
          <a:p>
            <a:pPr marL="1657350" lvl="5" indent="-280988">
              <a:buFont typeface="Arial" pitchFamily="34" charset="0"/>
              <a:buChar char="•"/>
            </a:pPr>
            <a:r>
              <a:rPr lang="en-US" sz="1200" dirty="0">
                <a:solidFill>
                  <a:srgbClr val="002060"/>
                </a:solidFill>
                <a:latin typeface="Georgia" pitchFamily="18" charset="0"/>
              </a:rPr>
              <a:t>Lacunae (with osteocytes)</a:t>
            </a:r>
          </a:p>
          <a:p>
            <a:pPr marL="1657350" lvl="5" indent="-280988">
              <a:buFont typeface="Arial" pitchFamily="34" charset="0"/>
              <a:buChar char="•"/>
            </a:pPr>
            <a:r>
              <a:rPr lang="en-US" sz="1200" dirty="0" err="1">
                <a:solidFill>
                  <a:srgbClr val="002060"/>
                </a:solidFill>
                <a:latin typeface="Georgia" pitchFamily="18" charset="0"/>
              </a:rPr>
              <a:t>Canaliculi</a:t>
            </a:r>
            <a:endParaRPr lang="en-US" sz="1200" dirty="0">
              <a:solidFill>
                <a:srgbClr val="002060"/>
              </a:solidFill>
              <a:latin typeface="Georgia" pitchFamily="18" charset="0"/>
            </a:endParaRPr>
          </a:p>
          <a:p>
            <a:pPr marL="1652588" lvl="8" indent="-276225">
              <a:buFont typeface="Arial" pitchFamily="34" charset="0"/>
              <a:buChar char="•"/>
            </a:pPr>
            <a:r>
              <a:rPr lang="en-US" sz="1200" dirty="0">
                <a:solidFill>
                  <a:srgbClr val="002060"/>
                </a:solidFill>
                <a:latin typeface="Georgia" pitchFamily="18" charset="0"/>
              </a:rPr>
              <a:t>(</a:t>
            </a:r>
            <a:r>
              <a:rPr lang="en-US" sz="1200" dirty="0" err="1">
                <a:solidFill>
                  <a:srgbClr val="002060"/>
                </a:solidFill>
                <a:latin typeface="Georgia" pitchFamily="18" charset="0"/>
              </a:rPr>
              <a:t>Resorption</a:t>
            </a:r>
            <a:r>
              <a:rPr lang="en-US" sz="1200" dirty="0">
                <a:solidFill>
                  <a:srgbClr val="002060"/>
                </a:solidFill>
                <a:latin typeface="Georgia" pitchFamily="18" charset="0"/>
              </a:rPr>
              <a:t> canals)</a:t>
            </a:r>
          </a:p>
          <a:p>
            <a:pPr marL="1652588" lvl="8" indent="-276225">
              <a:buFont typeface="Arial" pitchFamily="34" charset="0"/>
              <a:buChar char="•"/>
            </a:pPr>
            <a:r>
              <a:rPr lang="en-US" sz="1200" dirty="0">
                <a:solidFill>
                  <a:srgbClr val="002060"/>
                </a:solidFill>
                <a:latin typeface="Georgia" pitchFamily="18" charset="0"/>
              </a:rPr>
              <a:t>(Volkmann’s canals)</a:t>
            </a:r>
          </a:p>
          <a:p>
            <a:pPr marL="1195388" lvl="5" indent="-280988">
              <a:buFont typeface="Arial" pitchFamily="34" charset="0"/>
              <a:buChar char="•"/>
            </a:pPr>
            <a:r>
              <a:rPr lang="en-US" sz="1200" dirty="0">
                <a:solidFill>
                  <a:srgbClr val="002060"/>
                </a:solidFill>
                <a:latin typeface="Georgia" pitchFamily="18" charset="0"/>
              </a:rPr>
              <a:t>Lamellae</a:t>
            </a:r>
          </a:p>
          <a:p>
            <a:pPr marL="1652588" lvl="6" indent="-280988">
              <a:buFont typeface="Arial" pitchFamily="34" charset="0"/>
              <a:buChar char="•"/>
            </a:pPr>
            <a:r>
              <a:rPr lang="en-US" sz="1200" dirty="0">
                <a:solidFill>
                  <a:srgbClr val="002060"/>
                </a:solidFill>
                <a:latin typeface="Georgia" pitchFamily="18" charset="0"/>
              </a:rPr>
              <a:t>Concentric</a:t>
            </a:r>
          </a:p>
          <a:p>
            <a:pPr marL="1652588" lvl="6" indent="-280988">
              <a:buFont typeface="Arial" pitchFamily="34" charset="0"/>
              <a:buChar char="•"/>
            </a:pPr>
            <a:r>
              <a:rPr lang="en-US" sz="1200" dirty="0">
                <a:solidFill>
                  <a:srgbClr val="002060"/>
                </a:solidFill>
                <a:latin typeface="Georgia" pitchFamily="18" charset="0"/>
              </a:rPr>
              <a:t>Interstitial</a:t>
            </a:r>
          </a:p>
          <a:p>
            <a:pPr marL="1652588" lvl="6" indent="-280988">
              <a:buFont typeface="Arial" pitchFamily="34" charset="0"/>
              <a:buChar char="•"/>
            </a:pPr>
            <a:r>
              <a:rPr lang="en-US" sz="1200" dirty="0">
                <a:solidFill>
                  <a:srgbClr val="002060"/>
                </a:solidFill>
                <a:latin typeface="Georgia" pitchFamily="18" charset="0"/>
              </a:rPr>
              <a:t>(Outer Circumferential)</a:t>
            </a:r>
          </a:p>
          <a:p>
            <a:pPr marL="1652588" lvl="6" indent="-280988">
              <a:buFont typeface="Arial" pitchFamily="34" charset="0"/>
              <a:buChar char="•"/>
            </a:pPr>
            <a:r>
              <a:rPr lang="en-US" sz="1200" dirty="0">
                <a:solidFill>
                  <a:srgbClr val="002060"/>
                </a:solidFill>
                <a:latin typeface="Georgia" pitchFamily="18" charset="0"/>
              </a:rPr>
              <a:t>(Inner Circumferential)</a:t>
            </a:r>
          </a:p>
          <a:p>
            <a:pPr marL="1200150" lvl="7" indent="-280988">
              <a:buFont typeface="Arial" pitchFamily="34" charset="0"/>
              <a:buChar char="•"/>
            </a:pPr>
            <a:endParaRPr lang="en-US" sz="1200" dirty="0">
              <a:solidFill>
                <a:srgbClr val="002060"/>
              </a:solidFill>
              <a:latin typeface="Georgia" pitchFamily="18" charset="0"/>
            </a:endParaRPr>
          </a:p>
          <a:p>
            <a:pPr marL="171450" lvl="0" indent="-171450">
              <a:buFont typeface="Arial" pitchFamily="34" charset="0"/>
              <a:buChar char="•"/>
            </a:pPr>
            <a:r>
              <a:rPr lang="en-US" sz="1200" b="1" dirty="0">
                <a:solidFill>
                  <a:srgbClr val="002060"/>
                </a:solidFill>
                <a:latin typeface="Georgia" pitchFamily="18" charset="0"/>
              </a:rPr>
              <a:t>Distinguish, at the electron microscope level, each of the following::</a:t>
            </a:r>
          </a:p>
          <a:p>
            <a:pPr marL="692150" lvl="2" indent="-234950">
              <a:buFont typeface="Arial" pitchFamily="34" charset="0"/>
              <a:buChar char="•"/>
            </a:pPr>
            <a:endParaRPr lang="en-US" sz="1200" dirty="0">
              <a:solidFill>
                <a:srgbClr val="002060"/>
              </a:solidFill>
              <a:latin typeface="Georgia" pitchFamily="18" charset="0"/>
            </a:endParaRPr>
          </a:p>
          <a:p>
            <a:pPr marL="742950" lvl="7" indent="-280988">
              <a:buFont typeface="Arial" pitchFamily="34" charset="0"/>
              <a:buChar char="•"/>
            </a:pPr>
            <a:r>
              <a:rPr lang="en-US" sz="1200" dirty="0">
                <a:solidFill>
                  <a:srgbClr val="002060"/>
                </a:solidFill>
                <a:latin typeface="Georgia" pitchFamily="18" charset="0"/>
              </a:rPr>
              <a:t>Osteoblasts</a:t>
            </a:r>
          </a:p>
          <a:p>
            <a:pPr marL="742950" lvl="7" indent="-280988">
              <a:buFont typeface="Arial" pitchFamily="34" charset="0"/>
              <a:buChar char="•"/>
            </a:pPr>
            <a:r>
              <a:rPr lang="en-US" sz="1200" dirty="0">
                <a:solidFill>
                  <a:srgbClr val="002060"/>
                </a:solidFill>
                <a:latin typeface="Georgia" pitchFamily="18" charset="0"/>
              </a:rPr>
              <a:t>Osteoclasts </a:t>
            </a:r>
          </a:p>
          <a:p>
            <a:pPr marL="742950" lvl="7" indent="-280988">
              <a:buFont typeface="Arial" pitchFamily="34" charset="0"/>
              <a:buChar char="•"/>
            </a:pPr>
            <a:r>
              <a:rPr lang="en-US" sz="1200" dirty="0">
                <a:solidFill>
                  <a:srgbClr val="002060"/>
                </a:solidFill>
                <a:latin typeface="Georgia" pitchFamily="18" charset="0"/>
              </a:rPr>
              <a:t>Bone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17433" y="39469"/>
            <a:ext cx="7332457"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Cells of osseous tissue - osteoclasts</a:t>
            </a:r>
          </a:p>
        </p:txBody>
      </p:sp>
      <p:sp>
        <p:nvSpPr>
          <p:cNvPr id="15" name="TextBox 2"/>
          <p:cNvSpPr txBox="1">
            <a:spLocks noChangeArrowheads="1"/>
          </p:cNvSpPr>
          <p:nvPr/>
        </p:nvSpPr>
        <p:spPr bwMode="auto">
          <a:xfrm>
            <a:off x="1" y="624243"/>
            <a:ext cx="9144000" cy="1477328"/>
          </a:xfrm>
          <a:prstGeom prst="rect">
            <a:avLst/>
          </a:prstGeom>
          <a:noFill/>
          <a:ln w="9525">
            <a:noFill/>
            <a:miter lim="800000"/>
            <a:headEnd/>
            <a:tailEnd/>
          </a:ln>
        </p:spPr>
        <p:txBody>
          <a:bodyPr wrap="square">
            <a:spAutoFit/>
          </a:bodyPr>
          <a:lstStyle/>
          <a:p>
            <a:r>
              <a:rPr lang="en-US" b="1" dirty="0">
                <a:solidFill>
                  <a:srgbClr val="002060"/>
                </a:solidFill>
                <a:latin typeface="Times New Roman" pitchFamily="18" charset="0"/>
                <a:cs typeface="Times New Roman" pitchFamily="18" charset="0"/>
              </a:rPr>
              <a:t>Osteoclasts</a:t>
            </a:r>
            <a:r>
              <a:rPr lang="en-US" b="1" dirty="0">
                <a:solidFill>
                  <a:srgbClr val="BA52AB"/>
                </a:solidFill>
                <a:latin typeface="Times New Roman" pitchFamily="18" charset="0"/>
                <a:cs typeface="Times New Roman" pitchFamily="18" charset="0"/>
              </a:rPr>
              <a:t> degrade bone.  To do this, they produce numerous secretory lysosomes (clear vesicles, hundreds of them in the outlined region) which are released into the extracellular space. The plasma membrane adjacent to the bone is extremely undulated, which increases the surface area for proton pumps and release of the secretory lysosomes.  This undulated region is referred to as a </a:t>
            </a:r>
            <a:r>
              <a:rPr lang="en-US" b="1" dirty="0">
                <a:solidFill>
                  <a:srgbClr val="00589A"/>
                </a:solidFill>
                <a:latin typeface="Times New Roman" pitchFamily="18" charset="0"/>
                <a:cs typeface="Times New Roman" pitchFamily="18" charset="0"/>
              </a:rPr>
              <a:t>ruffled border</a:t>
            </a:r>
            <a:r>
              <a:rPr lang="en-US" b="1" dirty="0">
                <a:solidFill>
                  <a:srgbClr val="BA52AB"/>
                </a:solidFill>
                <a:latin typeface="Times New Roman" pitchFamily="18" charset="0"/>
                <a:cs typeface="Times New Roman" pitchFamily="18" charset="0"/>
              </a:rPr>
              <a:t> (bracket).</a:t>
            </a:r>
            <a:endParaRPr lang="en-US" b="1" dirty="0">
              <a:solidFill>
                <a:srgbClr val="660066"/>
              </a:solidFill>
              <a:latin typeface="Times New Roman" pitchFamily="18" charset="0"/>
              <a:cs typeface="Times New Roman" pitchFamily="18" charset="0"/>
            </a:endParaRPr>
          </a:p>
        </p:txBody>
      </p:sp>
      <p:pic>
        <p:nvPicPr>
          <p:cNvPr id="3074" name="Picture 2" descr="P:\My Documents\Histology course director\digital labs\Musculoskeletal\BoneHistology\slide0002_image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44" y="2073349"/>
            <a:ext cx="6044627" cy="4756429"/>
          </a:xfrm>
          <a:prstGeom prst="rect">
            <a:avLst/>
          </a:prstGeom>
          <a:noFill/>
          <a:extLst>
            <a:ext uri="{909E8E84-426E-40DD-AFC4-6F175D3DCCD1}">
              <a14:hiddenFill xmlns:a14="http://schemas.microsoft.com/office/drawing/2010/main">
                <a:solidFill>
                  <a:srgbClr val="FFFFFF"/>
                </a:solidFill>
              </a14:hiddenFill>
            </a:ext>
          </a:extLst>
        </p:spPr>
      </p:pic>
      <p:sp>
        <p:nvSpPr>
          <p:cNvPr id="2" name="Right Brace 1"/>
          <p:cNvSpPr/>
          <p:nvPr/>
        </p:nvSpPr>
        <p:spPr>
          <a:xfrm rot="18928588">
            <a:off x="3660244" y="2315037"/>
            <a:ext cx="304800" cy="1098808"/>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rot="5942287">
            <a:off x="782318" y="5686033"/>
            <a:ext cx="304800" cy="946429"/>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161689" y="5208896"/>
            <a:ext cx="894459" cy="307777"/>
          </a:xfrm>
          <a:prstGeom prst="rect">
            <a:avLst/>
          </a:prstGeom>
          <a:noFill/>
        </p:spPr>
        <p:txBody>
          <a:bodyPr wrap="square" rtlCol="0">
            <a:spAutoFit/>
          </a:bodyPr>
          <a:lstStyle/>
          <a:p>
            <a:r>
              <a:rPr lang="en-US" sz="1400" b="1" dirty="0"/>
              <a:t>nucleus</a:t>
            </a:r>
          </a:p>
        </p:txBody>
      </p:sp>
      <p:sp>
        <p:nvSpPr>
          <p:cNvPr id="10" name="TextBox 9"/>
          <p:cNvSpPr txBox="1"/>
          <p:nvPr/>
        </p:nvSpPr>
        <p:spPr>
          <a:xfrm>
            <a:off x="4866859" y="6553200"/>
            <a:ext cx="894459" cy="307777"/>
          </a:xfrm>
          <a:prstGeom prst="rect">
            <a:avLst/>
          </a:prstGeom>
          <a:noFill/>
        </p:spPr>
        <p:txBody>
          <a:bodyPr wrap="square" rtlCol="0">
            <a:spAutoFit/>
          </a:bodyPr>
          <a:lstStyle/>
          <a:p>
            <a:r>
              <a:rPr lang="en-US" sz="1400" b="1" dirty="0"/>
              <a:t>nucleus</a:t>
            </a:r>
          </a:p>
        </p:txBody>
      </p:sp>
      <p:sp>
        <p:nvSpPr>
          <p:cNvPr id="11" name="TextBox 10"/>
          <p:cNvSpPr txBox="1"/>
          <p:nvPr/>
        </p:nvSpPr>
        <p:spPr>
          <a:xfrm>
            <a:off x="722844" y="2435481"/>
            <a:ext cx="982559" cy="461665"/>
          </a:xfrm>
          <a:prstGeom prst="rect">
            <a:avLst/>
          </a:prstGeom>
          <a:noFill/>
        </p:spPr>
        <p:txBody>
          <a:bodyPr wrap="square" rtlCol="0">
            <a:spAutoFit/>
          </a:bodyPr>
          <a:lstStyle/>
          <a:p>
            <a:r>
              <a:rPr lang="en-US" sz="2400" b="1" dirty="0">
                <a:solidFill>
                  <a:srgbClr val="FFFF00"/>
                </a:solidFill>
              </a:rPr>
              <a:t>bone</a:t>
            </a:r>
          </a:p>
        </p:txBody>
      </p:sp>
      <p:sp>
        <p:nvSpPr>
          <p:cNvPr id="13" name="TextBox 12"/>
          <p:cNvSpPr txBox="1"/>
          <p:nvPr/>
        </p:nvSpPr>
        <p:spPr>
          <a:xfrm>
            <a:off x="4959850" y="2110026"/>
            <a:ext cx="1212350" cy="861774"/>
          </a:xfrm>
          <a:prstGeom prst="rect">
            <a:avLst/>
          </a:prstGeom>
          <a:noFill/>
          <a:ln>
            <a:noFill/>
          </a:ln>
        </p:spPr>
        <p:txBody>
          <a:bodyPr wrap="square" rtlCol="0">
            <a:spAutoFit/>
          </a:bodyPr>
          <a:lstStyle/>
          <a:p>
            <a:r>
              <a:rPr lang="en-US" sz="1000" b="1" dirty="0">
                <a:solidFill>
                  <a:schemeClr val="bg1"/>
                </a:solidFill>
                <a:latin typeface="Tempus Sans ITC" pitchFamily="82" charset="0"/>
                <a:cs typeface="Times New Roman" pitchFamily="18" charset="0"/>
              </a:rPr>
              <a:t>This dark area is not bone, but rather part of grid tissue is placed on during preparation</a:t>
            </a:r>
            <a:endParaRPr lang="en-US" sz="1000" dirty="0">
              <a:solidFill>
                <a:schemeClr val="bg1"/>
              </a:solidFill>
            </a:endParaRPr>
          </a:p>
        </p:txBody>
      </p:sp>
      <p:sp>
        <p:nvSpPr>
          <p:cNvPr id="12" name="TextBox 11"/>
          <p:cNvSpPr txBox="1"/>
          <p:nvPr/>
        </p:nvSpPr>
        <p:spPr>
          <a:xfrm>
            <a:off x="6172200" y="3072079"/>
            <a:ext cx="2934756" cy="2554545"/>
          </a:xfrm>
          <a:prstGeom prst="rect">
            <a:avLst/>
          </a:prstGeom>
          <a:noFill/>
        </p:spPr>
        <p:txBody>
          <a:bodyPr wrap="square" rtlCol="0">
            <a:spAutoFit/>
          </a:bodyPr>
          <a:lstStyle/>
          <a:p>
            <a:r>
              <a:rPr lang="en-US" b="1" dirty="0">
                <a:solidFill>
                  <a:srgbClr val="0070C0"/>
                </a:solidFill>
                <a:latin typeface="Tempus Sans ITC" pitchFamily="82" charset="0"/>
                <a:cs typeface="Times New Roman" pitchFamily="18" charset="0"/>
              </a:rPr>
              <a:t>Identification summary:</a:t>
            </a:r>
          </a:p>
          <a:p>
            <a:endParaRPr lang="en-US" sz="800" b="1" dirty="0">
              <a:solidFill>
                <a:srgbClr val="0070C0"/>
              </a:solidFill>
              <a:latin typeface="Tempus Sans ITC" pitchFamily="82" charset="0"/>
              <a:cs typeface="Times New Roman" pitchFamily="18" charset="0"/>
            </a:endParaRPr>
          </a:p>
          <a:p>
            <a:r>
              <a:rPr lang="en-US" b="1" dirty="0">
                <a:solidFill>
                  <a:srgbClr val="002060"/>
                </a:solidFill>
                <a:latin typeface="Tempus Sans ITC" pitchFamily="82" charset="0"/>
                <a:cs typeface="Times New Roman" pitchFamily="18" charset="0"/>
              </a:rPr>
              <a:t>Osteoblasts</a:t>
            </a:r>
            <a:r>
              <a:rPr lang="en-US" b="1" dirty="0">
                <a:solidFill>
                  <a:srgbClr val="0070C0"/>
                </a:solidFill>
                <a:latin typeface="Tempus Sans ITC" pitchFamily="82" charset="0"/>
                <a:cs typeface="Times New Roman" pitchFamily="18" charset="0"/>
              </a:rPr>
              <a:t> are cells with rER and Golgi, adjacent to bone.</a:t>
            </a:r>
          </a:p>
          <a:p>
            <a:endParaRPr lang="en-US" sz="800" b="1" dirty="0">
              <a:solidFill>
                <a:srgbClr val="002060"/>
              </a:solidFill>
              <a:latin typeface="Tempus Sans ITC" pitchFamily="82" charset="0"/>
              <a:cs typeface="Times New Roman" pitchFamily="18" charset="0"/>
            </a:endParaRPr>
          </a:p>
          <a:p>
            <a:r>
              <a:rPr lang="en-US" b="1" dirty="0">
                <a:solidFill>
                  <a:srgbClr val="002060"/>
                </a:solidFill>
                <a:latin typeface="Tempus Sans ITC" pitchFamily="82" charset="0"/>
                <a:cs typeface="Times New Roman" pitchFamily="18" charset="0"/>
              </a:rPr>
              <a:t>Osteoclasts </a:t>
            </a:r>
            <a:r>
              <a:rPr lang="en-US" b="1" dirty="0">
                <a:solidFill>
                  <a:srgbClr val="0070C0"/>
                </a:solidFill>
                <a:latin typeface="Tempus Sans ITC" pitchFamily="82" charset="0"/>
                <a:cs typeface="Times New Roman" pitchFamily="18" charset="0"/>
              </a:rPr>
              <a:t>are multinuclear, with lots of secretory vesicles and a ruffled border, adjacent to bone.</a:t>
            </a:r>
            <a:endParaRPr lang="en-US" dirty="0">
              <a:solidFill>
                <a:srgbClr val="B16FAC"/>
              </a:solidFill>
            </a:endParaRPr>
          </a:p>
        </p:txBody>
      </p:sp>
      <p:sp>
        <p:nvSpPr>
          <p:cNvPr id="4" name="Freeform 3"/>
          <p:cNvSpPr/>
          <p:nvPr/>
        </p:nvSpPr>
        <p:spPr>
          <a:xfrm>
            <a:off x="1755228" y="3142593"/>
            <a:ext cx="3741682" cy="3626069"/>
          </a:xfrm>
          <a:custGeom>
            <a:avLst/>
            <a:gdLst>
              <a:gd name="connsiteX0" fmla="*/ 3478924 w 3741682"/>
              <a:gd name="connsiteY0" fmla="*/ 1408386 h 3626069"/>
              <a:gd name="connsiteX1" fmla="*/ 3489434 w 3741682"/>
              <a:gd name="connsiteY1" fmla="*/ 1345324 h 3626069"/>
              <a:gd name="connsiteX2" fmla="*/ 3510455 w 3741682"/>
              <a:gd name="connsiteY2" fmla="*/ 1303283 h 3626069"/>
              <a:gd name="connsiteX3" fmla="*/ 3520965 w 3741682"/>
              <a:gd name="connsiteY3" fmla="*/ 1271752 h 3626069"/>
              <a:gd name="connsiteX4" fmla="*/ 3541986 w 3741682"/>
              <a:gd name="connsiteY4" fmla="*/ 1219200 h 3626069"/>
              <a:gd name="connsiteX5" fmla="*/ 3563006 w 3741682"/>
              <a:gd name="connsiteY5" fmla="*/ 1124607 h 3626069"/>
              <a:gd name="connsiteX6" fmla="*/ 3605048 w 3741682"/>
              <a:gd name="connsiteY6" fmla="*/ 1051035 h 3626069"/>
              <a:gd name="connsiteX7" fmla="*/ 3615558 w 3741682"/>
              <a:gd name="connsiteY7" fmla="*/ 1019504 h 3626069"/>
              <a:gd name="connsiteX8" fmla="*/ 3657600 w 3741682"/>
              <a:gd name="connsiteY8" fmla="*/ 956441 h 3626069"/>
              <a:gd name="connsiteX9" fmla="*/ 3678620 w 3741682"/>
              <a:gd name="connsiteY9" fmla="*/ 882869 h 3626069"/>
              <a:gd name="connsiteX10" fmla="*/ 3699641 w 3741682"/>
              <a:gd name="connsiteY10" fmla="*/ 840828 h 3626069"/>
              <a:gd name="connsiteX11" fmla="*/ 3710151 w 3741682"/>
              <a:gd name="connsiteY11" fmla="*/ 788276 h 3626069"/>
              <a:gd name="connsiteX12" fmla="*/ 3720662 w 3741682"/>
              <a:gd name="connsiteY12" fmla="*/ 756745 h 3626069"/>
              <a:gd name="connsiteX13" fmla="*/ 3731172 w 3741682"/>
              <a:gd name="connsiteY13" fmla="*/ 693683 h 3626069"/>
              <a:gd name="connsiteX14" fmla="*/ 3741682 w 3741682"/>
              <a:gd name="connsiteY14" fmla="*/ 651641 h 3626069"/>
              <a:gd name="connsiteX15" fmla="*/ 3731172 w 3741682"/>
              <a:gd name="connsiteY15" fmla="*/ 409904 h 3626069"/>
              <a:gd name="connsiteX16" fmla="*/ 3710151 w 3741682"/>
              <a:gd name="connsiteY16" fmla="*/ 357352 h 3626069"/>
              <a:gd name="connsiteX17" fmla="*/ 3678620 w 3741682"/>
              <a:gd name="connsiteY17" fmla="*/ 231228 h 3626069"/>
              <a:gd name="connsiteX18" fmla="*/ 3636579 w 3741682"/>
              <a:gd name="connsiteY18" fmla="*/ 199697 h 3626069"/>
              <a:gd name="connsiteX19" fmla="*/ 3584027 w 3741682"/>
              <a:gd name="connsiteY19" fmla="*/ 136635 h 3626069"/>
              <a:gd name="connsiteX20" fmla="*/ 3552496 w 3741682"/>
              <a:gd name="connsiteY20" fmla="*/ 105104 h 3626069"/>
              <a:gd name="connsiteX21" fmla="*/ 3520965 w 3741682"/>
              <a:gd name="connsiteY21" fmla="*/ 94593 h 3626069"/>
              <a:gd name="connsiteX22" fmla="*/ 3373820 w 3741682"/>
              <a:gd name="connsiteY22" fmla="*/ 31531 h 3626069"/>
              <a:gd name="connsiteX23" fmla="*/ 3331779 w 3741682"/>
              <a:gd name="connsiteY23" fmla="*/ 21021 h 3626069"/>
              <a:gd name="connsiteX24" fmla="*/ 3268717 w 3741682"/>
              <a:gd name="connsiteY24" fmla="*/ 0 h 3626069"/>
              <a:gd name="connsiteX25" fmla="*/ 3058510 w 3741682"/>
              <a:gd name="connsiteY25" fmla="*/ 10510 h 3626069"/>
              <a:gd name="connsiteX26" fmla="*/ 2953406 w 3741682"/>
              <a:gd name="connsiteY26" fmla="*/ 52552 h 3626069"/>
              <a:gd name="connsiteX27" fmla="*/ 2890344 w 3741682"/>
              <a:gd name="connsiteY27" fmla="*/ 73573 h 3626069"/>
              <a:gd name="connsiteX28" fmla="*/ 2848303 w 3741682"/>
              <a:gd name="connsiteY28" fmla="*/ 94593 h 3626069"/>
              <a:gd name="connsiteX29" fmla="*/ 2785241 w 3741682"/>
              <a:gd name="connsiteY29" fmla="*/ 115614 h 3626069"/>
              <a:gd name="connsiteX30" fmla="*/ 2722179 w 3741682"/>
              <a:gd name="connsiteY30" fmla="*/ 147145 h 3626069"/>
              <a:gd name="connsiteX31" fmla="*/ 2680138 w 3741682"/>
              <a:gd name="connsiteY31" fmla="*/ 168166 h 3626069"/>
              <a:gd name="connsiteX32" fmla="*/ 2596055 w 3741682"/>
              <a:gd name="connsiteY32" fmla="*/ 199697 h 3626069"/>
              <a:gd name="connsiteX33" fmla="*/ 2564524 w 3741682"/>
              <a:gd name="connsiteY33" fmla="*/ 220717 h 3626069"/>
              <a:gd name="connsiteX34" fmla="*/ 2490951 w 3741682"/>
              <a:gd name="connsiteY34" fmla="*/ 241738 h 3626069"/>
              <a:gd name="connsiteX35" fmla="*/ 2459420 w 3741682"/>
              <a:gd name="connsiteY35" fmla="*/ 262759 h 3626069"/>
              <a:gd name="connsiteX36" fmla="*/ 2427889 w 3741682"/>
              <a:gd name="connsiteY36" fmla="*/ 294290 h 3626069"/>
              <a:gd name="connsiteX37" fmla="*/ 2312275 w 3741682"/>
              <a:gd name="connsiteY37" fmla="*/ 357352 h 3626069"/>
              <a:gd name="connsiteX38" fmla="*/ 2280744 w 3741682"/>
              <a:gd name="connsiteY38" fmla="*/ 388883 h 3626069"/>
              <a:gd name="connsiteX39" fmla="*/ 2249213 w 3741682"/>
              <a:gd name="connsiteY39" fmla="*/ 409904 h 3626069"/>
              <a:gd name="connsiteX40" fmla="*/ 2207172 w 3741682"/>
              <a:gd name="connsiteY40" fmla="*/ 451945 h 3626069"/>
              <a:gd name="connsiteX41" fmla="*/ 2144110 w 3741682"/>
              <a:gd name="connsiteY41" fmla="*/ 493986 h 3626069"/>
              <a:gd name="connsiteX42" fmla="*/ 2070538 w 3741682"/>
              <a:gd name="connsiteY42" fmla="*/ 567559 h 3626069"/>
              <a:gd name="connsiteX43" fmla="*/ 2017986 w 3741682"/>
              <a:gd name="connsiteY43" fmla="*/ 620110 h 3626069"/>
              <a:gd name="connsiteX44" fmla="*/ 1954924 w 3741682"/>
              <a:gd name="connsiteY44" fmla="*/ 641131 h 3626069"/>
              <a:gd name="connsiteX45" fmla="*/ 1923393 w 3741682"/>
              <a:gd name="connsiteY45" fmla="*/ 662152 h 3626069"/>
              <a:gd name="connsiteX46" fmla="*/ 1849820 w 3741682"/>
              <a:gd name="connsiteY46" fmla="*/ 683173 h 3626069"/>
              <a:gd name="connsiteX47" fmla="*/ 1818289 w 3741682"/>
              <a:gd name="connsiteY47" fmla="*/ 704193 h 3626069"/>
              <a:gd name="connsiteX48" fmla="*/ 1786758 w 3741682"/>
              <a:gd name="connsiteY48" fmla="*/ 714704 h 3626069"/>
              <a:gd name="connsiteX49" fmla="*/ 1734206 w 3741682"/>
              <a:gd name="connsiteY49" fmla="*/ 735724 h 3626069"/>
              <a:gd name="connsiteX50" fmla="*/ 1671144 w 3741682"/>
              <a:gd name="connsiteY50" fmla="*/ 746235 h 3626069"/>
              <a:gd name="connsiteX51" fmla="*/ 1639613 w 3741682"/>
              <a:gd name="connsiteY51" fmla="*/ 756745 h 3626069"/>
              <a:gd name="connsiteX52" fmla="*/ 1597572 w 3741682"/>
              <a:gd name="connsiteY52" fmla="*/ 767255 h 3626069"/>
              <a:gd name="connsiteX53" fmla="*/ 1534510 w 3741682"/>
              <a:gd name="connsiteY53" fmla="*/ 788276 h 3626069"/>
              <a:gd name="connsiteX54" fmla="*/ 1502979 w 3741682"/>
              <a:gd name="connsiteY54" fmla="*/ 809297 h 3626069"/>
              <a:gd name="connsiteX55" fmla="*/ 1471448 w 3741682"/>
              <a:gd name="connsiteY55" fmla="*/ 819807 h 3626069"/>
              <a:gd name="connsiteX56" fmla="*/ 1366344 w 3741682"/>
              <a:gd name="connsiteY56" fmla="*/ 872359 h 3626069"/>
              <a:gd name="connsiteX57" fmla="*/ 1334813 w 3741682"/>
              <a:gd name="connsiteY57" fmla="*/ 893379 h 3626069"/>
              <a:gd name="connsiteX58" fmla="*/ 1219200 w 3741682"/>
              <a:gd name="connsiteY58" fmla="*/ 945931 h 3626069"/>
              <a:gd name="connsiteX59" fmla="*/ 1156138 w 3741682"/>
              <a:gd name="connsiteY59" fmla="*/ 987973 h 3626069"/>
              <a:gd name="connsiteX60" fmla="*/ 1124606 w 3741682"/>
              <a:gd name="connsiteY60" fmla="*/ 1019504 h 3626069"/>
              <a:gd name="connsiteX61" fmla="*/ 1082565 w 3741682"/>
              <a:gd name="connsiteY61" fmla="*/ 1030014 h 3626069"/>
              <a:gd name="connsiteX62" fmla="*/ 1008993 w 3741682"/>
              <a:gd name="connsiteY62" fmla="*/ 1093076 h 3626069"/>
              <a:gd name="connsiteX63" fmla="*/ 977462 w 3741682"/>
              <a:gd name="connsiteY63" fmla="*/ 1114097 h 3626069"/>
              <a:gd name="connsiteX64" fmla="*/ 935420 w 3741682"/>
              <a:gd name="connsiteY64" fmla="*/ 1156138 h 3626069"/>
              <a:gd name="connsiteX65" fmla="*/ 840827 w 3741682"/>
              <a:gd name="connsiteY65" fmla="*/ 1187669 h 3626069"/>
              <a:gd name="connsiteX66" fmla="*/ 809296 w 3741682"/>
              <a:gd name="connsiteY66" fmla="*/ 1198179 h 3626069"/>
              <a:gd name="connsiteX67" fmla="*/ 756744 w 3741682"/>
              <a:gd name="connsiteY67" fmla="*/ 1229710 h 3626069"/>
              <a:gd name="connsiteX68" fmla="*/ 693682 w 3741682"/>
              <a:gd name="connsiteY68" fmla="*/ 1271752 h 3626069"/>
              <a:gd name="connsiteX69" fmla="*/ 651641 w 3741682"/>
              <a:gd name="connsiteY69" fmla="*/ 1292773 h 3626069"/>
              <a:gd name="connsiteX70" fmla="*/ 557048 w 3741682"/>
              <a:gd name="connsiteY70" fmla="*/ 1366345 h 3626069"/>
              <a:gd name="connsiteX71" fmla="*/ 493986 w 3741682"/>
              <a:gd name="connsiteY71" fmla="*/ 1418897 h 3626069"/>
              <a:gd name="connsiteX72" fmla="*/ 420413 w 3741682"/>
              <a:gd name="connsiteY72" fmla="*/ 1502979 h 3626069"/>
              <a:gd name="connsiteX73" fmla="*/ 388882 w 3741682"/>
              <a:gd name="connsiteY73" fmla="*/ 1566041 h 3626069"/>
              <a:gd name="connsiteX74" fmla="*/ 367862 w 3741682"/>
              <a:gd name="connsiteY74" fmla="*/ 1608083 h 3626069"/>
              <a:gd name="connsiteX75" fmla="*/ 357351 w 3741682"/>
              <a:gd name="connsiteY75" fmla="*/ 1639614 h 3626069"/>
              <a:gd name="connsiteX76" fmla="*/ 325820 w 3741682"/>
              <a:gd name="connsiteY76" fmla="*/ 1681655 h 3626069"/>
              <a:gd name="connsiteX77" fmla="*/ 315310 w 3741682"/>
              <a:gd name="connsiteY77" fmla="*/ 1713186 h 3626069"/>
              <a:gd name="connsiteX78" fmla="*/ 283779 w 3741682"/>
              <a:gd name="connsiteY78" fmla="*/ 1755228 h 3626069"/>
              <a:gd name="connsiteX79" fmla="*/ 241738 w 3741682"/>
              <a:gd name="connsiteY79" fmla="*/ 1870841 h 3626069"/>
              <a:gd name="connsiteX80" fmla="*/ 210206 w 3741682"/>
              <a:gd name="connsiteY80" fmla="*/ 1954924 h 3626069"/>
              <a:gd name="connsiteX81" fmla="*/ 189186 w 3741682"/>
              <a:gd name="connsiteY81" fmla="*/ 2017986 h 3626069"/>
              <a:gd name="connsiteX82" fmla="*/ 168165 w 3741682"/>
              <a:gd name="connsiteY82" fmla="*/ 2060028 h 3626069"/>
              <a:gd name="connsiteX83" fmla="*/ 147144 w 3741682"/>
              <a:gd name="connsiteY83" fmla="*/ 2270235 h 3626069"/>
              <a:gd name="connsiteX84" fmla="*/ 126124 w 3741682"/>
              <a:gd name="connsiteY84" fmla="*/ 2480441 h 3626069"/>
              <a:gd name="connsiteX85" fmla="*/ 105103 w 3741682"/>
              <a:gd name="connsiteY85" fmla="*/ 2648607 h 3626069"/>
              <a:gd name="connsiteX86" fmla="*/ 63062 w 3741682"/>
              <a:gd name="connsiteY86" fmla="*/ 2827283 h 3626069"/>
              <a:gd name="connsiteX87" fmla="*/ 42041 w 3741682"/>
              <a:gd name="connsiteY87" fmla="*/ 2900855 h 3626069"/>
              <a:gd name="connsiteX88" fmla="*/ 21020 w 3741682"/>
              <a:gd name="connsiteY88" fmla="*/ 3069021 h 3626069"/>
              <a:gd name="connsiteX89" fmla="*/ 0 w 3741682"/>
              <a:gd name="connsiteY89" fmla="*/ 3184635 h 3626069"/>
              <a:gd name="connsiteX90" fmla="*/ 10510 w 3741682"/>
              <a:gd name="connsiteY90" fmla="*/ 3279228 h 3626069"/>
              <a:gd name="connsiteX91" fmla="*/ 52551 w 3741682"/>
              <a:gd name="connsiteY91" fmla="*/ 3342290 h 3626069"/>
              <a:gd name="connsiteX92" fmla="*/ 84082 w 3741682"/>
              <a:gd name="connsiteY92" fmla="*/ 3384331 h 3626069"/>
              <a:gd name="connsiteX93" fmla="*/ 105103 w 3741682"/>
              <a:gd name="connsiteY93" fmla="*/ 3415862 h 3626069"/>
              <a:gd name="connsiteX94" fmla="*/ 168165 w 3741682"/>
              <a:gd name="connsiteY94" fmla="*/ 3457904 h 3626069"/>
              <a:gd name="connsiteX95" fmla="*/ 241738 w 3741682"/>
              <a:gd name="connsiteY95" fmla="*/ 3499945 h 3626069"/>
              <a:gd name="connsiteX96" fmla="*/ 273269 w 3741682"/>
              <a:gd name="connsiteY96" fmla="*/ 3520966 h 3626069"/>
              <a:gd name="connsiteX97" fmla="*/ 315310 w 3741682"/>
              <a:gd name="connsiteY97" fmla="*/ 3541986 h 3626069"/>
              <a:gd name="connsiteX98" fmla="*/ 346841 w 3741682"/>
              <a:gd name="connsiteY98" fmla="*/ 3563007 h 3626069"/>
              <a:gd name="connsiteX99" fmla="*/ 409903 w 3741682"/>
              <a:gd name="connsiteY99" fmla="*/ 3584028 h 3626069"/>
              <a:gd name="connsiteX100" fmla="*/ 451944 w 3741682"/>
              <a:gd name="connsiteY100" fmla="*/ 3605048 h 3626069"/>
              <a:gd name="connsiteX101" fmla="*/ 536027 w 3741682"/>
              <a:gd name="connsiteY101" fmla="*/ 3615559 h 3626069"/>
              <a:gd name="connsiteX102" fmla="*/ 599089 w 3741682"/>
              <a:gd name="connsiteY102" fmla="*/ 3626069 h 3626069"/>
              <a:gd name="connsiteX103" fmla="*/ 756744 w 3741682"/>
              <a:gd name="connsiteY103" fmla="*/ 3615559 h 3626069"/>
              <a:gd name="connsiteX104" fmla="*/ 788275 w 3741682"/>
              <a:gd name="connsiteY104" fmla="*/ 3605048 h 3626069"/>
              <a:gd name="connsiteX105" fmla="*/ 840827 w 3741682"/>
              <a:gd name="connsiteY105" fmla="*/ 3563007 h 3626069"/>
              <a:gd name="connsiteX106" fmla="*/ 882869 w 3741682"/>
              <a:gd name="connsiteY106" fmla="*/ 3499945 h 3626069"/>
              <a:gd name="connsiteX107" fmla="*/ 914400 w 3741682"/>
              <a:gd name="connsiteY107" fmla="*/ 3436883 h 3626069"/>
              <a:gd name="connsiteX108" fmla="*/ 924910 w 3741682"/>
              <a:gd name="connsiteY108" fmla="*/ 3279228 h 3626069"/>
              <a:gd name="connsiteX109" fmla="*/ 903889 w 3741682"/>
              <a:gd name="connsiteY109" fmla="*/ 3216166 h 3626069"/>
              <a:gd name="connsiteX110" fmla="*/ 882869 w 3741682"/>
              <a:gd name="connsiteY110" fmla="*/ 3132083 h 3626069"/>
              <a:gd name="connsiteX111" fmla="*/ 861848 w 3741682"/>
              <a:gd name="connsiteY111" fmla="*/ 3100552 h 3626069"/>
              <a:gd name="connsiteX112" fmla="*/ 819806 w 3741682"/>
              <a:gd name="connsiteY112" fmla="*/ 3005959 h 3626069"/>
              <a:gd name="connsiteX113" fmla="*/ 809296 w 3741682"/>
              <a:gd name="connsiteY113" fmla="*/ 2942897 h 3626069"/>
              <a:gd name="connsiteX114" fmla="*/ 798786 w 3741682"/>
              <a:gd name="connsiteY114" fmla="*/ 2911366 h 3626069"/>
              <a:gd name="connsiteX115" fmla="*/ 788275 w 3741682"/>
              <a:gd name="connsiteY115" fmla="*/ 2848304 h 3626069"/>
              <a:gd name="connsiteX116" fmla="*/ 788275 w 3741682"/>
              <a:gd name="connsiteY116" fmla="*/ 2501462 h 3626069"/>
              <a:gd name="connsiteX117" fmla="*/ 798786 w 3741682"/>
              <a:gd name="connsiteY117" fmla="*/ 2438400 h 3626069"/>
              <a:gd name="connsiteX118" fmla="*/ 819806 w 3741682"/>
              <a:gd name="connsiteY118" fmla="*/ 2343807 h 3626069"/>
              <a:gd name="connsiteX119" fmla="*/ 830317 w 3741682"/>
              <a:gd name="connsiteY119" fmla="*/ 2291255 h 3626069"/>
              <a:gd name="connsiteX120" fmla="*/ 851338 w 3741682"/>
              <a:gd name="connsiteY120" fmla="*/ 2228193 h 3626069"/>
              <a:gd name="connsiteX121" fmla="*/ 872358 w 3741682"/>
              <a:gd name="connsiteY121" fmla="*/ 2154621 h 3626069"/>
              <a:gd name="connsiteX122" fmla="*/ 903889 w 3741682"/>
              <a:gd name="connsiteY122" fmla="*/ 2049517 h 3626069"/>
              <a:gd name="connsiteX123" fmla="*/ 914400 w 3741682"/>
              <a:gd name="connsiteY123" fmla="*/ 2017986 h 3626069"/>
              <a:gd name="connsiteX124" fmla="*/ 935420 w 3741682"/>
              <a:gd name="connsiteY124" fmla="*/ 1975945 h 3626069"/>
              <a:gd name="connsiteX125" fmla="*/ 956441 w 3741682"/>
              <a:gd name="connsiteY125" fmla="*/ 1912883 h 3626069"/>
              <a:gd name="connsiteX126" fmla="*/ 966951 w 3741682"/>
              <a:gd name="connsiteY126" fmla="*/ 1870841 h 3626069"/>
              <a:gd name="connsiteX127" fmla="*/ 987972 w 3741682"/>
              <a:gd name="connsiteY127" fmla="*/ 1839310 h 3626069"/>
              <a:gd name="connsiteX128" fmla="*/ 1030013 w 3741682"/>
              <a:gd name="connsiteY128" fmla="*/ 1765738 h 3626069"/>
              <a:gd name="connsiteX129" fmla="*/ 1082565 w 3741682"/>
              <a:gd name="connsiteY129" fmla="*/ 1713186 h 3626069"/>
              <a:gd name="connsiteX130" fmla="*/ 1187669 w 3741682"/>
              <a:gd name="connsiteY130" fmla="*/ 1692166 h 3626069"/>
              <a:gd name="connsiteX131" fmla="*/ 1492469 w 3741682"/>
              <a:gd name="connsiteY131" fmla="*/ 1723697 h 3626069"/>
              <a:gd name="connsiteX132" fmla="*/ 1587062 w 3741682"/>
              <a:gd name="connsiteY132" fmla="*/ 1755228 h 3626069"/>
              <a:gd name="connsiteX133" fmla="*/ 1650124 w 3741682"/>
              <a:gd name="connsiteY133" fmla="*/ 1776248 h 3626069"/>
              <a:gd name="connsiteX134" fmla="*/ 1723696 w 3741682"/>
              <a:gd name="connsiteY134" fmla="*/ 1807779 h 3626069"/>
              <a:gd name="connsiteX135" fmla="*/ 1839310 w 3741682"/>
              <a:gd name="connsiteY135" fmla="*/ 1839310 h 3626069"/>
              <a:gd name="connsiteX136" fmla="*/ 1902372 w 3741682"/>
              <a:gd name="connsiteY136" fmla="*/ 1860331 h 3626069"/>
              <a:gd name="connsiteX137" fmla="*/ 1986455 w 3741682"/>
              <a:gd name="connsiteY137" fmla="*/ 1881352 h 3626069"/>
              <a:gd name="connsiteX138" fmla="*/ 2017986 w 3741682"/>
              <a:gd name="connsiteY138" fmla="*/ 1902373 h 3626069"/>
              <a:gd name="connsiteX139" fmla="*/ 2060027 w 3741682"/>
              <a:gd name="connsiteY139" fmla="*/ 1923393 h 3626069"/>
              <a:gd name="connsiteX140" fmla="*/ 2123089 w 3741682"/>
              <a:gd name="connsiteY140" fmla="*/ 1975945 h 3626069"/>
              <a:gd name="connsiteX141" fmla="*/ 2175641 w 3741682"/>
              <a:gd name="connsiteY141" fmla="*/ 2007476 h 3626069"/>
              <a:gd name="connsiteX142" fmla="*/ 2238703 w 3741682"/>
              <a:gd name="connsiteY142" fmla="*/ 2049517 h 3626069"/>
              <a:gd name="connsiteX143" fmla="*/ 2291255 w 3741682"/>
              <a:gd name="connsiteY143" fmla="*/ 2060028 h 3626069"/>
              <a:gd name="connsiteX144" fmla="*/ 2375338 w 3741682"/>
              <a:gd name="connsiteY144" fmla="*/ 2091559 h 3626069"/>
              <a:gd name="connsiteX145" fmla="*/ 2438400 w 3741682"/>
              <a:gd name="connsiteY145" fmla="*/ 2112579 h 3626069"/>
              <a:gd name="connsiteX146" fmla="*/ 2522482 w 3741682"/>
              <a:gd name="connsiteY146" fmla="*/ 2123090 h 3626069"/>
              <a:gd name="connsiteX147" fmla="*/ 2732689 w 3741682"/>
              <a:gd name="connsiteY147" fmla="*/ 2112579 h 3626069"/>
              <a:gd name="connsiteX148" fmla="*/ 2816772 w 3741682"/>
              <a:gd name="connsiteY148" fmla="*/ 2091559 h 3626069"/>
              <a:gd name="connsiteX149" fmla="*/ 2879834 w 3741682"/>
              <a:gd name="connsiteY149" fmla="*/ 2070538 h 3626069"/>
              <a:gd name="connsiteX150" fmla="*/ 2942896 w 3741682"/>
              <a:gd name="connsiteY150" fmla="*/ 2028497 h 3626069"/>
              <a:gd name="connsiteX151" fmla="*/ 2974427 w 3741682"/>
              <a:gd name="connsiteY151" fmla="*/ 1996966 h 3626069"/>
              <a:gd name="connsiteX152" fmla="*/ 2995448 w 3741682"/>
              <a:gd name="connsiteY152" fmla="*/ 1965435 h 3626069"/>
              <a:gd name="connsiteX153" fmla="*/ 3026979 w 3741682"/>
              <a:gd name="connsiteY153" fmla="*/ 1954924 h 3626069"/>
              <a:gd name="connsiteX154" fmla="*/ 3048000 w 3741682"/>
              <a:gd name="connsiteY154" fmla="*/ 1923393 h 3626069"/>
              <a:gd name="connsiteX155" fmla="*/ 3079531 w 3741682"/>
              <a:gd name="connsiteY155" fmla="*/ 1902373 h 3626069"/>
              <a:gd name="connsiteX156" fmla="*/ 3153103 w 3741682"/>
              <a:gd name="connsiteY156" fmla="*/ 1828800 h 3626069"/>
              <a:gd name="connsiteX157" fmla="*/ 3195144 w 3741682"/>
              <a:gd name="connsiteY157" fmla="*/ 1776248 h 3626069"/>
              <a:gd name="connsiteX158" fmla="*/ 3226675 w 3741682"/>
              <a:gd name="connsiteY158" fmla="*/ 1755228 h 3626069"/>
              <a:gd name="connsiteX159" fmla="*/ 3289738 w 3741682"/>
              <a:gd name="connsiteY159" fmla="*/ 1702676 h 3626069"/>
              <a:gd name="connsiteX160" fmla="*/ 3331779 w 3741682"/>
              <a:gd name="connsiteY160" fmla="*/ 1650124 h 3626069"/>
              <a:gd name="connsiteX161" fmla="*/ 3373820 w 3741682"/>
              <a:gd name="connsiteY161" fmla="*/ 1587062 h 3626069"/>
              <a:gd name="connsiteX162" fmla="*/ 3405351 w 3741682"/>
              <a:gd name="connsiteY162" fmla="*/ 1555531 h 3626069"/>
              <a:gd name="connsiteX163" fmla="*/ 3415862 w 3741682"/>
              <a:gd name="connsiteY163" fmla="*/ 1513490 h 3626069"/>
              <a:gd name="connsiteX164" fmla="*/ 3457903 w 3741682"/>
              <a:gd name="connsiteY164" fmla="*/ 1450428 h 3626069"/>
              <a:gd name="connsiteX165" fmla="*/ 3478924 w 3741682"/>
              <a:gd name="connsiteY165" fmla="*/ 1408386 h 362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3741682" h="3626069">
                <a:moveTo>
                  <a:pt x="3478924" y="1408386"/>
                </a:moveTo>
                <a:cubicBezTo>
                  <a:pt x="3484179" y="1390869"/>
                  <a:pt x="3483310" y="1365736"/>
                  <a:pt x="3489434" y="1345324"/>
                </a:cubicBezTo>
                <a:cubicBezTo>
                  <a:pt x="3493936" y="1330317"/>
                  <a:pt x="3504283" y="1317684"/>
                  <a:pt x="3510455" y="1303283"/>
                </a:cubicBezTo>
                <a:cubicBezTo>
                  <a:pt x="3514819" y="1293100"/>
                  <a:pt x="3517075" y="1282125"/>
                  <a:pt x="3520965" y="1271752"/>
                </a:cubicBezTo>
                <a:cubicBezTo>
                  <a:pt x="3527590" y="1254086"/>
                  <a:pt x="3534979" y="1236717"/>
                  <a:pt x="3541986" y="1219200"/>
                </a:cubicBezTo>
                <a:cubicBezTo>
                  <a:pt x="3544840" y="1204931"/>
                  <a:pt x="3556645" y="1141570"/>
                  <a:pt x="3563006" y="1124607"/>
                </a:cubicBezTo>
                <a:cubicBezTo>
                  <a:pt x="3574436" y="1094128"/>
                  <a:pt x="3587624" y="1077171"/>
                  <a:pt x="3605048" y="1051035"/>
                </a:cubicBezTo>
                <a:cubicBezTo>
                  <a:pt x="3608551" y="1040525"/>
                  <a:pt x="3610178" y="1029189"/>
                  <a:pt x="3615558" y="1019504"/>
                </a:cubicBezTo>
                <a:cubicBezTo>
                  <a:pt x="3627827" y="997419"/>
                  <a:pt x="3657600" y="956441"/>
                  <a:pt x="3657600" y="956441"/>
                </a:cubicBezTo>
                <a:cubicBezTo>
                  <a:pt x="3662933" y="935110"/>
                  <a:pt x="3669574" y="903976"/>
                  <a:pt x="3678620" y="882869"/>
                </a:cubicBezTo>
                <a:cubicBezTo>
                  <a:pt x="3684792" y="868468"/>
                  <a:pt x="3692634" y="854842"/>
                  <a:pt x="3699641" y="840828"/>
                </a:cubicBezTo>
                <a:cubicBezTo>
                  <a:pt x="3703144" y="823311"/>
                  <a:pt x="3705818" y="805607"/>
                  <a:pt x="3710151" y="788276"/>
                </a:cubicBezTo>
                <a:cubicBezTo>
                  <a:pt x="3712838" y="777528"/>
                  <a:pt x="3718259" y="767560"/>
                  <a:pt x="3720662" y="756745"/>
                </a:cubicBezTo>
                <a:cubicBezTo>
                  <a:pt x="3725285" y="735942"/>
                  <a:pt x="3726993" y="714580"/>
                  <a:pt x="3731172" y="693683"/>
                </a:cubicBezTo>
                <a:cubicBezTo>
                  <a:pt x="3734005" y="679518"/>
                  <a:pt x="3738179" y="665655"/>
                  <a:pt x="3741682" y="651641"/>
                </a:cubicBezTo>
                <a:cubicBezTo>
                  <a:pt x="3738179" y="571062"/>
                  <a:pt x="3739764" y="490100"/>
                  <a:pt x="3731172" y="409904"/>
                </a:cubicBezTo>
                <a:cubicBezTo>
                  <a:pt x="3729162" y="391145"/>
                  <a:pt x="3715115" y="375554"/>
                  <a:pt x="3710151" y="357352"/>
                </a:cubicBezTo>
                <a:cubicBezTo>
                  <a:pt x="3705271" y="339459"/>
                  <a:pt x="3696739" y="244817"/>
                  <a:pt x="3678620" y="231228"/>
                </a:cubicBezTo>
                <a:lnTo>
                  <a:pt x="3636579" y="199697"/>
                </a:lnTo>
                <a:cubicBezTo>
                  <a:pt x="3602011" y="130561"/>
                  <a:pt x="3634962" y="179080"/>
                  <a:pt x="3584027" y="136635"/>
                </a:cubicBezTo>
                <a:cubicBezTo>
                  <a:pt x="3572608" y="127119"/>
                  <a:pt x="3564863" y="113349"/>
                  <a:pt x="3552496" y="105104"/>
                </a:cubicBezTo>
                <a:cubicBezTo>
                  <a:pt x="3543278" y="98958"/>
                  <a:pt x="3530650" y="99973"/>
                  <a:pt x="3520965" y="94593"/>
                </a:cubicBezTo>
                <a:cubicBezTo>
                  <a:pt x="3402196" y="28610"/>
                  <a:pt x="3518627" y="67733"/>
                  <a:pt x="3373820" y="31531"/>
                </a:cubicBezTo>
                <a:cubicBezTo>
                  <a:pt x="3359806" y="28028"/>
                  <a:pt x="3345483" y="25589"/>
                  <a:pt x="3331779" y="21021"/>
                </a:cubicBezTo>
                <a:lnTo>
                  <a:pt x="3268717" y="0"/>
                </a:lnTo>
                <a:cubicBezTo>
                  <a:pt x="3198648" y="3503"/>
                  <a:pt x="3128204" y="2468"/>
                  <a:pt x="3058510" y="10510"/>
                </a:cubicBezTo>
                <a:cubicBezTo>
                  <a:pt x="3009522" y="16162"/>
                  <a:pt x="2994804" y="35993"/>
                  <a:pt x="2953406" y="52552"/>
                </a:cubicBezTo>
                <a:cubicBezTo>
                  <a:pt x="2932833" y="60781"/>
                  <a:pt x="2910163" y="63664"/>
                  <a:pt x="2890344" y="73573"/>
                </a:cubicBezTo>
                <a:cubicBezTo>
                  <a:pt x="2876330" y="80580"/>
                  <a:pt x="2862850" y="88774"/>
                  <a:pt x="2848303" y="94593"/>
                </a:cubicBezTo>
                <a:cubicBezTo>
                  <a:pt x="2827730" y="102822"/>
                  <a:pt x="2785241" y="115614"/>
                  <a:pt x="2785241" y="115614"/>
                </a:cubicBezTo>
                <a:cubicBezTo>
                  <a:pt x="2724644" y="156013"/>
                  <a:pt x="2783101" y="121035"/>
                  <a:pt x="2722179" y="147145"/>
                </a:cubicBezTo>
                <a:cubicBezTo>
                  <a:pt x="2707778" y="153317"/>
                  <a:pt x="2694539" y="161994"/>
                  <a:pt x="2680138" y="168166"/>
                </a:cubicBezTo>
                <a:cubicBezTo>
                  <a:pt x="2616444" y="195463"/>
                  <a:pt x="2683181" y="156134"/>
                  <a:pt x="2596055" y="199697"/>
                </a:cubicBezTo>
                <a:cubicBezTo>
                  <a:pt x="2584757" y="205346"/>
                  <a:pt x="2575822" y="215068"/>
                  <a:pt x="2564524" y="220717"/>
                </a:cubicBezTo>
                <a:cubicBezTo>
                  <a:pt x="2549440" y="228259"/>
                  <a:pt x="2504428" y="238369"/>
                  <a:pt x="2490951" y="241738"/>
                </a:cubicBezTo>
                <a:cubicBezTo>
                  <a:pt x="2480441" y="248745"/>
                  <a:pt x="2469124" y="254672"/>
                  <a:pt x="2459420" y="262759"/>
                </a:cubicBezTo>
                <a:cubicBezTo>
                  <a:pt x="2448001" y="272275"/>
                  <a:pt x="2440429" y="286310"/>
                  <a:pt x="2427889" y="294290"/>
                </a:cubicBezTo>
                <a:cubicBezTo>
                  <a:pt x="2387380" y="320068"/>
                  <a:pt x="2347759" y="327782"/>
                  <a:pt x="2312275" y="357352"/>
                </a:cubicBezTo>
                <a:cubicBezTo>
                  <a:pt x="2300856" y="366868"/>
                  <a:pt x="2292163" y="379367"/>
                  <a:pt x="2280744" y="388883"/>
                </a:cubicBezTo>
                <a:cubicBezTo>
                  <a:pt x="2271040" y="396970"/>
                  <a:pt x="2258804" y="401683"/>
                  <a:pt x="2249213" y="409904"/>
                </a:cubicBezTo>
                <a:cubicBezTo>
                  <a:pt x="2234166" y="422802"/>
                  <a:pt x="2222648" y="439565"/>
                  <a:pt x="2207172" y="451945"/>
                </a:cubicBezTo>
                <a:cubicBezTo>
                  <a:pt x="2187444" y="467727"/>
                  <a:pt x="2159892" y="474258"/>
                  <a:pt x="2144110" y="493986"/>
                </a:cubicBezTo>
                <a:cubicBezTo>
                  <a:pt x="2094178" y="556402"/>
                  <a:pt x="2120734" y="534094"/>
                  <a:pt x="2070538" y="567559"/>
                </a:cubicBezTo>
                <a:cubicBezTo>
                  <a:pt x="2051361" y="596325"/>
                  <a:pt x="2051177" y="605358"/>
                  <a:pt x="2017986" y="620110"/>
                </a:cubicBezTo>
                <a:cubicBezTo>
                  <a:pt x="1997738" y="629109"/>
                  <a:pt x="1954924" y="641131"/>
                  <a:pt x="1954924" y="641131"/>
                </a:cubicBezTo>
                <a:cubicBezTo>
                  <a:pt x="1944414" y="648138"/>
                  <a:pt x="1935004" y="657176"/>
                  <a:pt x="1923393" y="662152"/>
                </a:cubicBezTo>
                <a:cubicBezTo>
                  <a:pt x="1876222" y="682368"/>
                  <a:pt x="1890745" y="662711"/>
                  <a:pt x="1849820" y="683173"/>
                </a:cubicBezTo>
                <a:cubicBezTo>
                  <a:pt x="1838522" y="688822"/>
                  <a:pt x="1829587" y="698544"/>
                  <a:pt x="1818289" y="704193"/>
                </a:cubicBezTo>
                <a:cubicBezTo>
                  <a:pt x="1808380" y="709148"/>
                  <a:pt x="1797132" y="710814"/>
                  <a:pt x="1786758" y="714704"/>
                </a:cubicBezTo>
                <a:cubicBezTo>
                  <a:pt x="1769093" y="721328"/>
                  <a:pt x="1752408" y="730760"/>
                  <a:pt x="1734206" y="735724"/>
                </a:cubicBezTo>
                <a:cubicBezTo>
                  <a:pt x="1713646" y="741331"/>
                  <a:pt x="1691947" y="741612"/>
                  <a:pt x="1671144" y="746235"/>
                </a:cubicBezTo>
                <a:cubicBezTo>
                  <a:pt x="1660329" y="748638"/>
                  <a:pt x="1650266" y="753701"/>
                  <a:pt x="1639613" y="756745"/>
                </a:cubicBezTo>
                <a:cubicBezTo>
                  <a:pt x="1625724" y="760713"/>
                  <a:pt x="1611408" y="763104"/>
                  <a:pt x="1597572" y="767255"/>
                </a:cubicBezTo>
                <a:cubicBezTo>
                  <a:pt x="1576349" y="773622"/>
                  <a:pt x="1534510" y="788276"/>
                  <a:pt x="1534510" y="788276"/>
                </a:cubicBezTo>
                <a:cubicBezTo>
                  <a:pt x="1524000" y="795283"/>
                  <a:pt x="1514277" y="803648"/>
                  <a:pt x="1502979" y="809297"/>
                </a:cubicBezTo>
                <a:cubicBezTo>
                  <a:pt x="1493070" y="814252"/>
                  <a:pt x="1481133" y="814427"/>
                  <a:pt x="1471448" y="819807"/>
                </a:cubicBezTo>
                <a:cubicBezTo>
                  <a:pt x="1369062" y="876687"/>
                  <a:pt x="1448507" y="851817"/>
                  <a:pt x="1366344" y="872359"/>
                </a:cubicBezTo>
                <a:cubicBezTo>
                  <a:pt x="1355834" y="879366"/>
                  <a:pt x="1346111" y="887730"/>
                  <a:pt x="1334813" y="893379"/>
                </a:cubicBezTo>
                <a:cubicBezTo>
                  <a:pt x="1245539" y="938016"/>
                  <a:pt x="1392429" y="830443"/>
                  <a:pt x="1219200" y="945931"/>
                </a:cubicBezTo>
                <a:cubicBezTo>
                  <a:pt x="1198179" y="959945"/>
                  <a:pt x="1174003" y="970109"/>
                  <a:pt x="1156138" y="987973"/>
                </a:cubicBezTo>
                <a:cubicBezTo>
                  <a:pt x="1145627" y="998483"/>
                  <a:pt x="1137512" y="1012129"/>
                  <a:pt x="1124606" y="1019504"/>
                </a:cubicBezTo>
                <a:cubicBezTo>
                  <a:pt x="1112064" y="1026671"/>
                  <a:pt x="1096579" y="1026511"/>
                  <a:pt x="1082565" y="1030014"/>
                </a:cubicBezTo>
                <a:cubicBezTo>
                  <a:pt x="1044368" y="1068211"/>
                  <a:pt x="1056184" y="1059368"/>
                  <a:pt x="1008993" y="1093076"/>
                </a:cubicBezTo>
                <a:cubicBezTo>
                  <a:pt x="998714" y="1100418"/>
                  <a:pt x="987053" y="1105876"/>
                  <a:pt x="977462" y="1114097"/>
                </a:cubicBezTo>
                <a:cubicBezTo>
                  <a:pt x="962415" y="1126995"/>
                  <a:pt x="952414" y="1145941"/>
                  <a:pt x="935420" y="1156138"/>
                </a:cubicBezTo>
                <a:cubicBezTo>
                  <a:pt x="935416" y="1156141"/>
                  <a:pt x="856595" y="1182413"/>
                  <a:pt x="840827" y="1187669"/>
                </a:cubicBezTo>
                <a:cubicBezTo>
                  <a:pt x="830317" y="1191172"/>
                  <a:pt x="818796" y="1192479"/>
                  <a:pt x="809296" y="1198179"/>
                </a:cubicBezTo>
                <a:cubicBezTo>
                  <a:pt x="791779" y="1208689"/>
                  <a:pt x="773979" y="1218742"/>
                  <a:pt x="756744" y="1229710"/>
                </a:cubicBezTo>
                <a:cubicBezTo>
                  <a:pt x="735430" y="1243274"/>
                  <a:pt x="716279" y="1260453"/>
                  <a:pt x="693682" y="1271752"/>
                </a:cubicBezTo>
                <a:cubicBezTo>
                  <a:pt x="679668" y="1278759"/>
                  <a:pt x="665076" y="1284712"/>
                  <a:pt x="651641" y="1292773"/>
                </a:cubicBezTo>
                <a:cubicBezTo>
                  <a:pt x="537795" y="1361081"/>
                  <a:pt x="629046" y="1306347"/>
                  <a:pt x="557048" y="1366345"/>
                </a:cubicBezTo>
                <a:cubicBezTo>
                  <a:pt x="518695" y="1398306"/>
                  <a:pt x="527924" y="1375262"/>
                  <a:pt x="493986" y="1418897"/>
                </a:cubicBezTo>
                <a:cubicBezTo>
                  <a:pt x="427960" y="1503787"/>
                  <a:pt x="481453" y="1462287"/>
                  <a:pt x="420413" y="1502979"/>
                </a:cubicBezTo>
                <a:cubicBezTo>
                  <a:pt x="401143" y="1560792"/>
                  <a:pt x="421483" y="1508989"/>
                  <a:pt x="388882" y="1566041"/>
                </a:cubicBezTo>
                <a:cubicBezTo>
                  <a:pt x="381109" y="1579645"/>
                  <a:pt x="374034" y="1593682"/>
                  <a:pt x="367862" y="1608083"/>
                </a:cubicBezTo>
                <a:cubicBezTo>
                  <a:pt x="363498" y="1618266"/>
                  <a:pt x="362848" y="1629995"/>
                  <a:pt x="357351" y="1639614"/>
                </a:cubicBezTo>
                <a:cubicBezTo>
                  <a:pt x="348660" y="1654823"/>
                  <a:pt x="336330" y="1667641"/>
                  <a:pt x="325820" y="1681655"/>
                </a:cubicBezTo>
                <a:cubicBezTo>
                  <a:pt x="322317" y="1692165"/>
                  <a:pt x="320807" y="1703567"/>
                  <a:pt x="315310" y="1713186"/>
                </a:cubicBezTo>
                <a:cubicBezTo>
                  <a:pt x="306619" y="1728395"/>
                  <a:pt x="290516" y="1739058"/>
                  <a:pt x="283779" y="1755228"/>
                </a:cubicBezTo>
                <a:cubicBezTo>
                  <a:pt x="216876" y="1915794"/>
                  <a:pt x="297505" y="1787189"/>
                  <a:pt x="241738" y="1870841"/>
                </a:cubicBezTo>
                <a:cubicBezTo>
                  <a:pt x="216818" y="1995435"/>
                  <a:pt x="249573" y="1866347"/>
                  <a:pt x="210206" y="1954924"/>
                </a:cubicBezTo>
                <a:cubicBezTo>
                  <a:pt x="201207" y="1975172"/>
                  <a:pt x="199095" y="1998168"/>
                  <a:pt x="189186" y="2017986"/>
                </a:cubicBezTo>
                <a:lnTo>
                  <a:pt x="168165" y="2060028"/>
                </a:lnTo>
                <a:cubicBezTo>
                  <a:pt x="145342" y="2174143"/>
                  <a:pt x="164692" y="2065513"/>
                  <a:pt x="147144" y="2270235"/>
                </a:cubicBezTo>
                <a:cubicBezTo>
                  <a:pt x="141130" y="2340396"/>
                  <a:pt x="133901" y="2410454"/>
                  <a:pt x="126124" y="2480441"/>
                </a:cubicBezTo>
                <a:cubicBezTo>
                  <a:pt x="122939" y="2509105"/>
                  <a:pt x="112243" y="2614336"/>
                  <a:pt x="105103" y="2648607"/>
                </a:cubicBezTo>
                <a:cubicBezTo>
                  <a:pt x="92624" y="2708506"/>
                  <a:pt x="77234" y="2767762"/>
                  <a:pt x="63062" y="2827283"/>
                </a:cubicBezTo>
                <a:cubicBezTo>
                  <a:pt x="52067" y="2873463"/>
                  <a:pt x="55429" y="2860689"/>
                  <a:pt x="42041" y="2900855"/>
                </a:cubicBezTo>
                <a:cubicBezTo>
                  <a:pt x="16844" y="3178036"/>
                  <a:pt x="45154" y="2912150"/>
                  <a:pt x="21020" y="3069021"/>
                </a:cubicBezTo>
                <a:cubicBezTo>
                  <a:pt x="4041" y="3179382"/>
                  <a:pt x="21440" y="3120313"/>
                  <a:pt x="0" y="3184635"/>
                </a:cubicBezTo>
                <a:cubicBezTo>
                  <a:pt x="3503" y="3216166"/>
                  <a:pt x="478" y="3249131"/>
                  <a:pt x="10510" y="3279228"/>
                </a:cubicBezTo>
                <a:cubicBezTo>
                  <a:pt x="18499" y="3303195"/>
                  <a:pt x="37393" y="3322079"/>
                  <a:pt x="52551" y="3342290"/>
                </a:cubicBezTo>
                <a:cubicBezTo>
                  <a:pt x="63061" y="3356304"/>
                  <a:pt x="73900" y="3370077"/>
                  <a:pt x="84082" y="3384331"/>
                </a:cubicBezTo>
                <a:cubicBezTo>
                  <a:pt x="91424" y="3394610"/>
                  <a:pt x="95597" y="3407544"/>
                  <a:pt x="105103" y="3415862"/>
                </a:cubicBezTo>
                <a:cubicBezTo>
                  <a:pt x="124116" y="3432498"/>
                  <a:pt x="147144" y="3443890"/>
                  <a:pt x="168165" y="3457904"/>
                </a:cubicBezTo>
                <a:cubicBezTo>
                  <a:pt x="244978" y="3509113"/>
                  <a:pt x="148401" y="3446609"/>
                  <a:pt x="241738" y="3499945"/>
                </a:cubicBezTo>
                <a:cubicBezTo>
                  <a:pt x="252706" y="3506212"/>
                  <a:pt x="262301" y="3514699"/>
                  <a:pt x="273269" y="3520966"/>
                </a:cubicBezTo>
                <a:cubicBezTo>
                  <a:pt x="286872" y="3528739"/>
                  <a:pt x="301707" y="3534213"/>
                  <a:pt x="315310" y="3541986"/>
                </a:cubicBezTo>
                <a:cubicBezTo>
                  <a:pt x="326278" y="3548253"/>
                  <a:pt x="335298" y="3557877"/>
                  <a:pt x="346841" y="3563007"/>
                </a:cubicBezTo>
                <a:cubicBezTo>
                  <a:pt x="367089" y="3572006"/>
                  <a:pt x="390084" y="3574119"/>
                  <a:pt x="409903" y="3584028"/>
                </a:cubicBezTo>
                <a:cubicBezTo>
                  <a:pt x="423917" y="3591035"/>
                  <a:pt x="436744" y="3601248"/>
                  <a:pt x="451944" y="3605048"/>
                </a:cubicBezTo>
                <a:cubicBezTo>
                  <a:pt x="479346" y="3611899"/>
                  <a:pt x="508065" y="3611564"/>
                  <a:pt x="536027" y="3615559"/>
                </a:cubicBezTo>
                <a:cubicBezTo>
                  <a:pt x="557123" y="3618573"/>
                  <a:pt x="578068" y="3622566"/>
                  <a:pt x="599089" y="3626069"/>
                </a:cubicBezTo>
                <a:cubicBezTo>
                  <a:pt x="651641" y="3622566"/>
                  <a:pt x="704398" y="3621375"/>
                  <a:pt x="756744" y="3615559"/>
                </a:cubicBezTo>
                <a:cubicBezTo>
                  <a:pt x="767755" y="3614336"/>
                  <a:pt x="779624" y="3611969"/>
                  <a:pt x="788275" y="3605048"/>
                </a:cubicBezTo>
                <a:cubicBezTo>
                  <a:pt x="856188" y="3550717"/>
                  <a:pt x="761576" y="3589423"/>
                  <a:pt x="840827" y="3563007"/>
                </a:cubicBezTo>
                <a:cubicBezTo>
                  <a:pt x="854841" y="3541986"/>
                  <a:pt x="874880" y="3523912"/>
                  <a:pt x="882869" y="3499945"/>
                </a:cubicBezTo>
                <a:cubicBezTo>
                  <a:pt x="897373" y="3456430"/>
                  <a:pt x="887234" y="3477632"/>
                  <a:pt x="914400" y="3436883"/>
                </a:cubicBezTo>
                <a:cubicBezTo>
                  <a:pt x="935981" y="3350556"/>
                  <a:pt x="944176" y="3362716"/>
                  <a:pt x="924910" y="3279228"/>
                </a:cubicBezTo>
                <a:cubicBezTo>
                  <a:pt x="919928" y="3257638"/>
                  <a:pt x="909719" y="3237543"/>
                  <a:pt x="903889" y="3216166"/>
                </a:cubicBezTo>
                <a:cubicBezTo>
                  <a:pt x="896694" y="3189783"/>
                  <a:pt x="895625" y="3157595"/>
                  <a:pt x="882869" y="3132083"/>
                </a:cubicBezTo>
                <a:cubicBezTo>
                  <a:pt x="877220" y="3120785"/>
                  <a:pt x="868855" y="3111062"/>
                  <a:pt x="861848" y="3100552"/>
                </a:cubicBezTo>
                <a:cubicBezTo>
                  <a:pt x="836832" y="3025506"/>
                  <a:pt x="853118" y="3055926"/>
                  <a:pt x="819806" y="3005959"/>
                </a:cubicBezTo>
                <a:cubicBezTo>
                  <a:pt x="816303" y="2984938"/>
                  <a:pt x="813919" y="2963700"/>
                  <a:pt x="809296" y="2942897"/>
                </a:cubicBezTo>
                <a:cubicBezTo>
                  <a:pt x="806893" y="2932082"/>
                  <a:pt x="801189" y="2922181"/>
                  <a:pt x="798786" y="2911366"/>
                </a:cubicBezTo>
                <a:cubicBezTo>
                  <a:pt x="794163" y="2890563"/>
                  <a:pt x="791779" y="2869325"/>
                  <a:pt x="788275" y="2848304"/>
                </a:cubicBezTo>
                <a:cubicBezTo>
                  <a:pt x="776053" y="2664969"/>
                  <a:pt x="771858" y="2698457"/>
                  <a:pt x="788275" y="2501462"/>
                </a:cubicBezTo>
                <a:cubicBezTo>
                  <a:pt x="790045" y="2480225"/>
                  <a:pt x="794974" y="2459367"/>
                  <a:pt x="798786" y="2438400"/>
                </a:cubicBezTo>
                <a:cubicBezTo>
                  <a:pt x="814636" y="2351227"/>
                  <a:pt x="802936" y="2419720"/>
                  <a:pt x="819806" y="2343807"/>
                </a:cubicBezTo>
                <a:cubicBezTo>
                  <a:pt x="823681" y="2326368"/>
                  <a:pt x="825616" y="2308490"/>
                  <a:pt x="830317" y="2291255"/>
                </a:cubicBezTo>
                <a:cubicBezTo>
                  <a:pt x="836147" y="2269878"/>
                  <a:pt x="845964" y="2249689"/>
                  <a:pt x="851338" y="2228193"/>
                </a:cubicBezTo>
                <a:cubicBezTo>
                  <a:pt x="884184" y="2096804"/>
                  <a:pt x="842210" y="2260140"/>
                  <a:pt x="872358" y="2154621"/>
                </a:cubicBezTo>
                <a:cubicBezTo>
                  <a:pt x="904121" y="2043452"/>
                  <a:pt x="853947" y="2199344"/>
                  <a:pt x="903889" y="2049517"/>
                </a:cubicBezTo>
                <a:cubicBezTo>
                  <a:pt x="907392" y="2039007"/>
                  <a:pt x="909445" y="2027895"/>
                  <a:pt x="914400" y="2017986"/>
                </a:cubicBezTo>
                <a:cubicBezTo>
                  <a:pt x="921407" y="2003972"/>
                  <a:pt x="929601" y="1990492"/>
                  <a:pt x="935420" y="1975945"/>
                </a:cubicBezTo>
                <a:cubicBezTo>
                  <a:pt x="943649" y="1955372"/>
                  <a:pt x="951067" y="1934379"/>
                  <a:pt x="956441" y="1912883"/>
                </a:cubicBezTo>
                <a:cubicBezTo>
                  <a:pt x="959944" y="1898869"/>
                  <a:pt x="961261" y="1884118"/>
                  <a:pt x="966951" y="1870841"/>
                </a:cubicBezTo>
                <a:cubicBezTo>
                  <a:pt x="971927" y="1859230"/>
                  <a:pt x="980965" y="1849820"/>
                  <a:pt x="987972" y="1839310"/>
                </a:cubicBezTo>
                <a:cubicBezTo>
                  <a:pt x="1004984" y="1771258"/>
                  <a:pt x="985286" y="1819410"/>
                  <a:pt x="1030013" y="1765738"/>
                </a:cubicBezTo>
                <a:cubicBezTo>
                  <a:pt x="1060042" y="1729704"/>
                  <a:pt x="1038523" y="1735207"/>
                  <a:pt x="1082565" y="1713186"/>
                </a:cubicBezTo>
                <a:cubicBezTo>
                  <a:pt x="1111915" y="1698511"/>
                  <a:pt x="1160559" y="1696039"/>
                  <a:pt x="1187669" y="1692166"/>
                </a:cubicBezTo>
                <a:cubicBezTo>
                  <a:pt x="1469922" y="1704995"/>
                  <a:pt x="1336264" y="1681096"/>
                  <a:pt x="1492469" y="1723697"/>
                </a:cubicBezTo>
                <a:cubicBezTo>
                  <a:pt x="1588110" y="1749781"/>
                  <a:pt x="1474997" y="1714477"/>
                  <a:pt x="1587062" y="1755228"/>
                </a:cubicBezTo>
                <a:cubicBezTo>
                  <a:pt x="1607886" y="1762800"/>
                  <a:pt x="1650124" y="1776248"/>
                  <a:pt x="1650124" y="1776248"/>
                </a:cubicBezTo>
                <a:cubicBezTo>
                  <a:pt x="1705545" y="1813196"/>
                  <a:pt x="1655826" y="1785156"/>
                  <a:pt x="1723696" y="1807779"/>
                </a:cubicBezTo>
                <a:cubicBezTo>
                  <a:pt x="1824970" y="1841537"/>
                  <a:pt x="1724954" y="1820251"/>
                  <a:pt x="1839310" y="1839310"/>
                </a:cubicBezTo>
                <a:cubicBezTo>
                  <a:pt x="1860331" y="1846317"/>
                  <a:pt x="1880644" y="1855986"/>
                  <a:pt x="1902372" y="1860331"/>
                </a:cubicBezTo>
                <a:cubicBezTo>
                  <a:pt x="1922365" y="1864330"/>
                  <a:pt x="1964906" y="1870577"/>
                  <a:pt x="1986455" y="1881352"/>
                </a:cubicBezTo>
                <a:cubicBezTo>
                  <a:pt x="1997753" y="1887001"/>
                  <a:pt x="2007018" y="1896106"/>
                  <a:pt x="2017986" y="1902373"/>
                </a:cubicBezTo>
                <a:cubicBezTo>
                  <a:pt x="2031589" y="1910146"/>
                  <a:pt x="2046424" y="1915620"/>
                  <a:pt x="2060027" y="1923393"/>
                </a:cubicBezTo>
                <a:cubicBezTo>
                  <a:pt x="2128653" y="1962608"/>
                  <a:pt x="2053530" y="1923776"/>
                  <a:pt x="2123089" y="1975945"/>
                </a:cubicBezTo>
                <a:cubicBezTo>
                  <a:pt x="2139432" y="1988202"/>
                  <a:pt x="2158406" y="1996508"/>
                  <a:pt x="2175641" y="2007476"/>
                </a:cubicBezTo>
                <a:cubicBezTo>
                  <a:pt x="2196955" y="2021039"/>
                  <a:pt x="2213930" y="2044562"/>
                  <a:pt x="2238703" y="2049517"/>
                </a:cubicBezTo>
                <a:lnTo>
                  <a:pt x="2291255" y="2060028"/>
                </a:lnTo>
                <a:cubicBezTo>
                  <a:pt x="2361734" y="2095267"/>
                  <a:pt x="2303789" y="2070094"/>
                  <a:pt x="2375338" y="2091559"/>
                </a:cubicBezTo>
                <a:cubicBezTo>
                  <a:pt x="2396561" y="2097926"/>
                  <a:pt x="2416734" y="2107936"/>
                  <a:pt x="2438400" y="2112579"/>
                </a:cubicBezTo>
                <a:cubicBezTo>
                  <a:pt x="2466018" y="2118497"/>
                  <a:pt x="2494455" y="2119586"/>
                  <a:pt x="2522482" y="2123090"/>
                </a:cubicBezTo>
                <a:cubicBezTo>
                  <a:pt x="2592551" y="2119586"/>
                  <a:pt x="2662932" y="2120053"/>
                  <a:pt x="2732689" y="2112579"/>
                </a:cubicBezTo>
                <a:cubicBezTo>
                  <a:pt x="2761415" y="2109501"/>
                  <a:pt x="2789364" y="2100695"/>
                  <a:pt x="2816772" y="2091559"/>
                </a:cubicBezTo>
                <a:lnTo>
                  <a:pt x="2879834" y="2070538"/>
                </a:lnTo>
                <a:cubicBezTo>
                  <a:pt x="2900855" y="2056524"/>
                  <a:pt x="2925032" y="2046361"/>
                  <a:pt x="2942896" y="2028497"/>
                </a:cubicBezTo>
                <a:cubicBezTo>
                  <a:pt x="2953406" y="2017987"/>
                  <a:pt x="2964911" y="2008385"/>
                  <a:pt x="2974427" y="1996966"/>
                </a:cubicBezTo>
                <a:cubicBezTo>
                  <a:pt x="2982514" y="1987262"/>
                  <a:pt x="2985584" y="1973326"/>
                  <a:pt x="2995448" y="1965435"/>
                </a:cubicBezTo>
                <a:cubicBezTo>
                  <a:pt x="3004099" y="1958514"/>
                  <a:pt x="3016469" y="1958428"/>
                  <a:pt x="3026979" y="1954924"/>
                </a:cubicBezTo>
                <a:cubicBezTo>
                  <a:pt x="3033986" y="1944414"/>
                  <a:pt x="3039068" y="1932325"/>
                  <a:pt x="3048000" y="1923393"/>
                </a:cubicBezTo>
                <a:cubicBezTo>
                  <a:pt x="3056932" y="1914461"/>
                  <a:pt x="3071213" y="1911879"/>
                  <a:pt x="3079531" y="1902373"/>
                </a:cubicBezTo>
                <a:cubicBezTo>
                  <a:pt x="3148977" y="1823005"/>
                  <a:pt x="3088282" y="1850406"/>
                  <a:pt x="3153103" y="1828800"/>
                </a:cubicBezTo>
                <a:cubicBezTo>
                  <a:pt x="3243470" y="1768555"/>
                  <a:pt x="3137122" y="1848775"/>
                  <a:pt x="3195144" y="1776248"/>
                </a:cubicBezTo>
                <a:cubicBezTo>
                  <a:pt x="3203035" y="1766384"/>
                  <a:pt x="3216971" y="1763315"/>
                  <a:pt x="3226675" y="1755228"/>
                </a:cubicBezTo>
                <a:cubicBezTo>
                  <a:pt x="3307604" y="1687788"/>
                  <a:pt x="3211448" y="1754868"/>
                  <a:pt x="3289738" y="1702676"/>
                </a:cubicBezTo>
                <a:cubicBezTo>
                  <a:pt x="3313406" y="1631670"/>
                  <a:pt x="3280582" y="1708635"/>
                  <a:pt x="3331779" y="1650124"/>
                </a:cubicBezTo>
                <a:cubicBezTo>
                  <a:pt x="3348415" y="1631111"/>
                  <a:pt x="3355956" y="1604926"/>
                  <a:pt x="3373820" y="1587062"/>
                </a:cubicBezTo>
                <a:lnTo>
                  <a:pt x="3405351" y="1555531"/>
                </a:lnTo>
                <a:cubicBezTo>
                  <a:pt x="3408855" y="1541517"/>
                  <a:pt x="3409402" y="1526410"/>
                  <a:pt x="3415862" y="1513490"/>
                </a:cubicBezTo>
                <a:cubicBezTo>
                  <a:pt x="3427160" y="1490894"/>
                  <a:pt x="3457903" y="1450428"/>
                  <a:pt x="3457903" y="1450428"/>
                </a:cubicBezTo>
                <a:cubicBezTo>
                  <a:pt x="3469521" y="1415573"/>
                  <a:pt x="3473669" y="1425903"/>
                  <a:pt x="3478924" y="1408386"/>
                </a:cubicBezTo>
                <a:close/>
              </a:path>
            </a:pathLst>
          </a:custGeom>
          <a:noFill/>
          <a:ln w="57150">
            <a:solidFill>
              <a:srgbClr val="BA52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5570483" y="6169572"/>
            <a:ext cx="977463" cy="241923"/>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53200" y="6260068"/>
            <a:ext cx="1981200" cy="369332"/>
          </a:xfrm>
          <a:prstGeom prst="rect">
            <a:avLst/>
          </a:prstGeom>
          <a:noFill/>
        </p:spPr>
        <p:txBody>
          <a:bodyPr wrap="square" rtlCol="0">
            <a:spAutoFit/>
          </a:bodyPr>
          <a:lstStyle/>
          <a:p>
            <a:r>
              <a:rPr lang="en-US" b="1" dirty="0">
                <a:solidFill>
                  <a:schemeClr val="accent3">
                    <a:lumMod val="50000"/>
                  </a:schemeClr>
                </a:solidFill>
              </a:rPr>
              <a:t>mitochondria</a:t>
            </a:r>
          </a:p>
        </p:txBody>
      </p:sp>
      <p:cxnSp>
        <p:nvCxnSpPr>
          <p:cNvPr id="18" name="Straight Arrow Connector 17"/>
          <p:cNvCxnSpPr/>
          <p:nvPr/>
        </p:nvCxnSpPr>
        <p:spPr>
          <a:xfrm flipH="1" flipV="1">
            <a:off x="2875402" y="4605051"/>
            <a:ext cx="3692742" cy="1683424"/>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673747" y="6277905"/>
            <a:ext cx="2848239" cy="200013"/>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755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17433" y="39469"/>
            <a:ext cx="7332457"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Cells of osseous tissue - osteoclasts</a:t>
            </a:r>
          </a:p>
        </p:txBody>
      </p:sp>
      <p:sp>
        <p:nvSpPr>
          <p:cNvPr id="15" name="TextBox 2"/>
          <p:cNvSpPr txBox="1">
            <a:spLocks noChangeArrowheads="1"/>
          </p:cNvSpPr>
          <p:nvPr/>
        </p:nvSpPr>
        <p:spPr bwMode="auto">
          <a:xfrm>
            <a:off x="1" y="624243"/>
            <a:ext cx="9144000" cy="1200329"/>
          </a:xfrm>
          <a:prstGeom prst="rect">
            <a:avLst/>
          </a:prstGeom>
          <a:noFill/>
          <a:ln w="9525">
            <a:noFill/>
            <a:miter lim="800000"/>
            <a:headEnd/>
            <a:tailEnd/>
          </a:ln>
        </p:spPr>
        <p:txBody>
          <a:bodyPr wrap="square">
            <a:spAutoFit/>
          </a:bodyPr>
          <a:lstStyle/>
          <a:p>
            <a:r>
              <a:rPr lang="en-US" b="1" dirty="0">
                <a:solidFill>
                  <a:srgbClr val="BA52AB"/>
                </a:solidFill>
                <a:latin typeface="Times New Roman" pitchFamily="18" charset="0"/>
                <a:cs typeface="Times New Roman" pitchFamily="18" charset="0"/>
              </a:rPr>
              <a:t>In H&amp;E sections, </a:t>
            </a:r>
            <a:r>
              <a:rPr lang="en-US" b="1" dirty="0">
                <a:solidFill>
                  <a:srgbClr val="002060"/>
                </a:solidFill>
                <a:latin typeface="Times New Roman" pitchFamily="18" charset="0"/>
                <a:cs typeface="Times New Roman" pitchFamily="18" charset="0"/>
              </a:rPr>
              <a:t>osteoclasts</a:t>
            </a:r>
            <a:r>
              <a:rPr lang="en-US" b="1" dirty="0">
                <a:solidFill>
                  <a:srgbClr val="BA52AB"/>
                </a:solidFill>
                <a:latin typeface="Times New Roman" pitchFamily="18" charset="0"/>
                <a:cs typeface="Times New Roman" pitchFamily="18" charset="0"/>
              </a:rPr>
              <a:t> (blue arrows) are large cells, with multiple nuclei, and eosinophilic cytoplasm (due to numerous secretory vesicles).  As they degrade the bone, they create a depression, called a </a:t>
            </a:r>
            <a:r>
              <a:rPr lang="en-US" b="1" i="1" dirty="0" err="1">
                <a:solidFill>
                  <a:srgbClr val="BA52AB"/>
                </a:solidFill>
                <a:latin typeface="Times New Roman" pitchFamily="18" charset="0"/>
                <a:cs typeface="Times New Roman" pitchFamily="18" charset="0"/>
              </a:rPr>
              <a:t>Howship’s</a:t>
            </a:r>
            <a:r>
              <a:rPr lang="en-US" b="1" i="1" dirty="0">
                <a:solidFill>
                  <a:srgbClr val="BA52AB"/>
                </a:solidFill>
                <a:latin typeface="Times New Roman" pitchFamily="18" charset="0"/>
                <a:cs typeface="Times New Roman" pitchFamily="18" charset="0"/>
              </a:rPr>
              <a:t> lacuna</a:t>
            </a:r>
            <a:r>
              <a:rPr lang="en-US" b="1" dirty="0">
                <a:solidFill>
                  <a:srgbClr val="BA52AB"/>
                </a:solidFill>
                <a:latin typeface="Times New Roman" pitchFamily="18" charset="0"/>
                <a:cs typeface="Times New Roman" pitchFamily="18" charset="0"/>
              </a:rPr>
              <a:t> (black arrows) that they are typically located within.  Osteoblasts are indicated with green arrows for comparison.</a:t>
            </a:r>
            <a:endParaRPr lang="en-US" b="1" dirty="0">
              <a:solidFill>
                <a:srgbClr val="660066"/>
              </a:solidFill>
              <a:latin typeface="Times New Roman" pitchFamily="18" charset="0"/>
              <a:cs typeface="Times New Roman" pitchFamily="18" charset="0"/>
            </a:endParaRPr>
          </a:p>
        </p:txBody>
      </p:sp>
      <p:sp>
        <p:nvSpPr>
          <p:cNvPr id="13" name="TextBox 12"/>
          <p:cNvSpPr txBox="1"/>
          <p:nvPr/>
        </p:nvSpPr>
        <p:spPr>
          <a:xfrm>
            <a:off x="4945521" y="2057400"/>
            <a:ext cx="1263723" cy="707886"/>
          </a:xfrm>
          <a:prstGeom prst="rect">
            <a:avLst/>
          </a:prstGeom>
          <a:noFill/>
        </p:spPr>
        <p:txBody>
          <a:bodyPr wrap="square" rtlCol="0">
            <a:spAutoFit/>
          </a:bodyPr>
          <a:lstStyle/>
          <a:p>
            <a:r>
              <a:rPr lang="en-US" sz="1000" b="1" dirty="0">
                <a:solidFill>
                  <a:schemeClr val="bg1"/>
                </a:solidFill>
                <a:latin typeface="Tempus Sans ITC" pitchFamily="82" charset="0"/>
                <a:cs typeface="Times New Roman" pitchFamily="18" charset="0"/>
              </a:rPr>
              <a:t>Not bone, part of grid tissue is placed on during preparation</a:t>
            </a:r>
            <a:endParaRPr lang="en-US" sz="1000" dirty="0">
              <a:solidFill>
                <a:schemeClr val="bg1"/>
              </a:solidFill>
            </a:endParaRPr>
          </a:p>
        </p:txBody>
      </p:sp>
      <p:pic>
        <p:nvPicPr>
          <p:cNvPr id="4098" name="Picture 2" descr="\\ahc-webdata\com\LabManuals\MA\VLM\Lab8\SL42aHP.jpg"/>
          <p:cNvPicPr>
            <a:picLocks noChangeAspect="1" noChangeArrowheads="1"/>
          </p:cNvPicPr>
          <p:nvPr/>
        </p:nvPicPr>
        <p:blipFill rotWithShape="1">
          <a:blip r:embed="rId3">
            <a:extLst>
              <a:ext uri="{28A0092B-C50C-407E-A947-70E740481C1C}">
                <a14:useLocalDpi xmlns:a14="http://schemas.microsoft.com/office/drawing/2010/main" val="0"/>
              </a:ext>
            </a:extLst>
          </a:blip>
          <a:srcRect l="7891" t="3776"/>
          <a:stretch/>
        </p:blipFill>
        <p:spPr bwMode="auto">
          <a:xfrm>
            <a:off x="82199" y="1832293"/>
            <a:ext cx="6127045" cy="48006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609600" y="3554343"/>
            <a:ext cx="114300" cy="838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724400" y="2227494"/>
            <a:ext cx="66745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354130" y="2157097"/>
            <a:ext cx="438150" cy="51879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952523" y="2910876"/>
            <a:ext cx="246944" cy="37419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4341989" y="2781054"/>
            <a:ext cx="275167" cy="30081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726744" y="3068921"/>
            <a:ext cx="9878" cy="40805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72200" y="2157097"/>
            <a:ext cx="2934756" cy="4216539"/>
          </a:xfrm>
          <a:prstGeom prst="rect">
            <a:avLst/>
          </a:prstGeom>
          <a:noFill/>
        </p:spPr>
        <p:txBody>
          <a:bodyPr wrap="square" rtlCol="0">
            <a:spAutoFit/>
          </a:bodyPr>
          <a:lstStyle/>
          <a:p>
            <a:r>
              <a:rPr lang="en-US" b="1" dirty="0">
                <a:solidFill>
                  <a:srgbClr val="0070C0"/>
                </a:solidFill>
                <a:latin typeface="Tempus Sans ITC" pitchFamily="82" charset="0"/>
                <a:cs typeface="Times New Roman" pitchFamily="18" charset="0"/>
              </a:rPr>
              <a:t>Identification summary:</a:t>
            </a:r>
          </a:p>
          <a:p>
            <a:endParaRPr lang="en-US" sz="800" b="1" dirty="0">
              <a:solidFill>
                <a:srgbClr val="0070C0"/>
              </a:solidFill>
              <a:latin typeface="Tempus Sans ITC" pitchFamily="82" charset="0"/>
              <a:cs typeface="Times New Roman" pitchFamily="18" charset="0"/>
            </a:endParaRPr>
          </a:p>
          <a:p>
            <a:r>
              <a:rPr lang="en-US" b="1" dirty="0">
                <a:solidFill>
                  <a:srgbClr val="002060"/>
                </a:solidFill>
                <a:latin typeface="Tempus Sans ITC" pitchFamily="82" charset="0"/>
                <a:cs typeface="Times New Roman" pitchFamily="18" charset="0"/>
              </a:rPr>
              <a:t>Osteoblasts </a:t>
            </a:r>
            <a:r>
              <a:rPr lang="en-US" b="1" dirty="0">
                <a:solidFill>
                  <a:srgbClr val="0070C0"/>
                </a:solidFill>
                <a:latin typeface="Tempus Sans ITC" pitchFamily="82" charset="0"/>
                <a:cs typeface="Times New Roman" pitchFamily="18" charset="0"/>
              </a:rPr>
              <a:t>are cuboidal, typical-sized cells, single nuclei, basophilic cytoplasm.</a:t>
            </a:r>
          </a:p>
          <a:p>
            <a:endParaRPr lang="en-US" sz="800" b="1" dirty="0">
              <a:solidFill>
                <a:srgbClr val="0070C0"/>
              </a:solidFill>
              <a:latin typeface="Tempus Sans ITC" pitchFamily="82" charset="0"/>
              <a:cs typeface="Times New Roman" pitchFamily="18" charset="0"/>
            </a:endParaRPr>
          </a:p>
          <a:p>
            <a:r>
              <a:rPr lang="en-US" b="1" dirty="0">
                <a:solidFill>
                  <a:srgbClr val="002060"/>
                </a:solidFill>
                <a:latin typeface="Tempus Sans ITC" pitchFamily="82" charset="0"/>
                <a:cs typeface="Times New Roman" pitchFamily="18" charset="0"/>
              </a:rPr>
              <a:t>Osteoclasts </a:t>
            </a:r>
            <a:r>
              <a:rPr lang="en-US" b="1" dirty="0">
                <a:solidFill>
                  <a:srgbClr val="0070C0"/>
                </a:solidFill>
                <a:latin typeface="Tempus Sans ITC" pitchFamily="82" charset="0"/>
                <a:cs typeface="Times New Roman" pitchFamily="18" charset="0"/>
              </a:rPr>
              <a:t>are very large, multinuclear, with eosinophilic cytoplasm.</a:t>
            </a:r>
          </a:p>
          <a:p>
            <a:endParaRPr lang="en-US" b="1" dirty="0">
              <a:solidFill>
                <a:srgbClr val="0070C0"/>
              </a:solidFill>
              <a:latin typeface="Tempus Sans ITC" pitchFamily="82" charset="0"/>
              <a:cs typeface="Times New Roman" pitchFamily="18" charset="0"/>
            </a:endParaRPr>
          </a:p>
          <a:p>
            <a:r>
              <a:rPr lang="en-US" b="1" dirty="0">
                <a:solidFill>
                  <a:srgbClr val="002060"/>
                </a:solidFill>
                <a:latin typeface="Tempus Sans ITC" pitchFamily="82" charset="0"/>
                <a:cs typeface="Times New Roman" pitchFamily="18" charset="0"/>
              </a:rPr>
              <a:t>Note basophilia / eosinophilia is relative, so it helps to compare cells, i.e. compare osteoblasts to osteoclasts on the same image.</a:t>
            </a:r>
            <a:endParaRPr lang="en-US" dirty="0">
              <a:solidFill>
                <a:srgbClr val="002060"/>
              </a:solidFill>
            </a:endParaRPr>
          </a:p>
        </p:txBody>
      </p:sp>
      <p:cxnSp>
        <p:nvCxnSpPr>
          <p:cNvPr id="30" name="Straight Arrow Connector 29"/>
          <p:cNvCxnSpPr/>
          <p:nvPr/>
        </p:nvCxnSpPr>
        <p:spPr>
          <a:xfrm flipH="1" flipV="1">
            <a:off x="1706035" y="6015324"/>
            <a:ext cx="743654" cy="204854"/>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4172657" y="4575991"/>
            <a:ext cx="743654" cy="204854"/>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1581857" y="6274969"/>
            <a:ext cx="743654" cy="204854"/>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037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3200400" y="2286000"/>
            <a:ext cx="30480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osteoclasts – SL42</a:t>
            </a:r>
            <a:endParaRPr lang="en-US" dirty="0">
              <a:latin typeface="Calibri" pitchFamily="34" charset="0"/>
            </a:endParaRPr>
          </a:p>
        </p:txBody>
      </p:sp>
      <p:sp>
        <p:nvSpPr>
          <p:cNvPr id="37891" name="TextBox 4"/>
          <p:cNvSpPr txBox="1">
            <a:spLocks noChangeArrowheads="1"/>
          </p:cNvSpPr>
          <p:nvPr/>
        </p:nvSpPr>
        <p:spPr bwMode="auto">
          <a:xfrm>
            <a:off x="1962366" y="5486400"/>
            <a:ext cx="4495800" cy="830997"/>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042</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Osteoclasts</a:t>
            </a:r>
          </a:p>
        </p:txBody>
      </p:sp>
      <p:sp>
        <p:nvSpPr>
          <p:cNvPr id="5" name="Rectangle 4"/>
          <p:cNvSpPr/>
          <p:nvPr/>
        </p:nvSpPr>
        <p:spPr>
          <a:xfrm>
            <a:off x="548932" y="39469"/>
            <a:ext cx="7869462"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Cells of osseous tissue – bone breakers</a:t>
            </a:r>
          </a:p>
        </p:txBody>
      </p:sp>
    </p:spTree>
    <p:extLst>
      <p:ext uri="{BB962C8B-B14F-4D97-AF65-F5344CB8AC3E}">
        <p14:creationId xmlns:p14="http://schemas.microsoft.com/office/powerpoint/2010/main" val="3459248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3200400" y="2286000"/>
            <a:ext cx="30480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osteoclasts – SL41</a:t>
            </a:r>
            <a:endParaRPr lang="en-US" dirty="0">
              <a:latin typeface="Calibri" pitchFamily="34" charset="0"/>
            </a:endParaRPr>
          </a:p>
        </p:txBody>
      </p:sp>
      <p:sp>
        <p:nvSpPr>
          <p:cNvPr id="37891" name="TextBox 4"/>
          <p:cNvSpPr txBox="1">
            <a:spLocks noChangeArrowheads="1"/>
          </p:cNvSpPr>
          <p:nvPr/>
        </p:nvSpPr>
        <p:spPr bwMode="auto">
          <a:xfrm>
            <a:off x="1962366" y="5486400"/>
            <a:ext cx="4495800" cy="830997"/>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041</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Osteoclasts</a:t>
            </a:r>
          </a:p>
        </p:txBody>
      </p:sp>
      <p:sp>
        <p:nvSpPr>
          <p:cNvPr id="5" name="Rectangle 4"/>
          <p:cNvSpPr/>
          <p:nvPr/>
        </p:nvSpPr>
        <p:spPr>
          <a:xfrm>
            <a:off x="548932" y="39469"/>
            <a:ext cx="7869462"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Cells of osseous tissue – bone breakers</a:t>
            </a:r>
          </a:p>
        </p:txBody>
      </p:sp>
    </p:spTree>
    <p:extLst>
      <p:ext uri="{BB962C8B-B14F-4D97-AF65-F5344CB8AC3E}">
        <p14:creationId xmlns:p14="http://schemas.microsoft.com/office/powerpoint/2010/main" val="104921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infamouskidd.com/wp-content/uploads/2012/01/stretch-armstro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143000"/>
            <a:ext cx="4419600" cy="44196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75020" y="39469"/>
            <a:ext cx="3217291"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A quick stretch</a:t>
            </a:r>
          </a:p>
        </p:txBody>
      </p:sp>
    </p:spTree>
    <p:extLst>
      <p:ext uri="{BB962C8B-B14F-4D97-AF65-F5344CB8AC3E}">
        <p14:creationId xmlns:p14="http://schemas.microsoft.com/office/powerpoint/2010/main" val="1573671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43118" y="39469"/>
            <a:ext cx="448109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Organization of bone</a:t>
            </a:r>
          </a:p>
        </p:txBody>
      </p:sp>
      <p:sp>
        <p:nvSpPr>
          <p:cNvPr id="15" name="TextBox 2"/>
          <p:cNvSpPr txBox="1">
            <a:spLocks noChangeArrowheads="1"/>
          </p:cNvSpPr>
          <p:nvPr/>
        </p:nvSpPr>
        <p:spPr bwMode="auto">
          <a:xfrm>
            <a:off x="2759075" y="722055"/>
            <a:ext cx="6384926" cy="2554545"/>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Now that we have described the cells and matrix, let’s look at how the two types of bone, spongy and compact, are organized.</a:t>
            </a:r>
          </a:p>
          <a:p>
            <a:endParaRPr lang="en-US" sz="800" b="1" dirty="0">
              <a:solidFill>
                <a:srgbClr val="660066"/>
              </a:solidFill>
              <a:latin typeface="Times New Roman" pitchFamily="18" charset="0"/>
              <a:cs typeface="Times New Roman" pitchFamily="18" charset="0"/>
            </a:endParaRPr>
          </a:p>
          <a:p>
            <a:r>
              <a:rPr lang="en-US" b="1" dirty="0">
                <a:solidFill>
                  <a:srgbClr val="660066"/>
                </a:solidFill>
                <a:latin typeface="Times New Roman" pitchFamily="18" charset="0"/>
                <a:cs typeface="Times New Roman" pitchFamily="18" charset="0"/>
              </a:rPr>
              <a:t>Recall that compact bone is on the outside of a bone, while the inside lining the marrow cavity, the inside of the epiphysis, and the middle portion of a flat bone all are spongy bone.</a:t>
            </a:r>
          </a:p>
          <a:p>
            <a:endParaRPr lang="en-US" sz="800" b="1" dirty="0">
              <a:solidFill>
                <a:srgbClr val="660066"/>
              </a:solidFill>
              <a:latin typeface="Times New Roman" pitchFamily="18" charset="0"/>
              <a:cs typeface="Times New Roman" pitchFamily="18" charset="0"/>
            </a:endParaRPr>
          </a:p>
          <a:p>
            <a:r>
              <a:rPr lang="en-US" b="1" dirty="0">
                <a:solidFill>
                  <a:srgbClr val="660066"/>
                </a:solidFill>
                <a:latin typeface="Times New Roman" pitchFamily="18" charset="0"/>
                <a:cs typeface="Times New Roman" pitchFamily="18" charset="0"/>
              </a:rPr>
              <a:t>The “spaces” between bone spicules / </a:t>
            </a:r>
            <a:r>
              <a:rPr lang="en-US" b="1" dirty="0" err="1">
                <a:solidFill>
                  <a:srgbClr val="660066"/>
                </a:solidFill>
                <a:latin typeface="Times New Roman" pitchFamily="18" charset="0"/>
                <a:cs typeface="Times New Roman" pitchFamily="18" charset="0"/>
              </a:rPr>
              <a:t>trabeculae</a:t>
            </a:r>
            <a:r>
              <a:rPr lang="en-US" b="1" dirty="0">
                <a:solidFill>
                  <a:srgbClr val="660066"/>
                </a:solidFill>
                <a:latin typeface="Times New Roman" pitchFamily="18" charset="0"/>
                <a:cs typeface="Times New Roman" pitchFamily="18" charset="0"/>
              </a:rPr>
              <a:t> in spongy bone is occupied by mesenchyme, marrow, adipose, or connective tissue.</a:t>
            </a:r>
          </a:p>
        </p:txBody>
      </p:sp>
      <p:pic>
        <p:nvPicPr>
          <p:cNvPr id="16" name="Picture 3" descr="Slid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38355"/>
            <a:ext cx="2530475"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descr="Slide3.JPG"/>
          <p:cNvPicPr>
            <a:picLocks noChangeAspect="1"/>
          </p:cNvPicPr>
          <p:nvPr/>
        </p:nvPicPr>
        <p:blipFill rotWithShape="1">
          <a:blip r:embed="rId4">
            <a:extLst>
              <a:ext uri="{28A0092B-C50C-407E-A947-70E740481C1C}">
                <a14:useLocalDpi xmlns:a14="http://schemas.microsoft.com/office/drawing/2010/main" val="0"/>
              </a:ext>
            </a:extLst>
          </a:blip>
          <a:srcRect t="43973"/>
          <a:stretch/>
        </p:blipFill>
        <p:spPr bwMode="auto">
          <a:xfrm>
            <a:off x="3505198" y="3194177"/>
            <a:ext cx="4509977" cy="234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2991556" y="5791200"/>
            <a:ext cx="6019800" cy="923330"/>
          </a:xfrm>
          <a:prstGeom prst="rect">
            <a:avLst/>
          </a:prstGeom>
          <a:noFill/>
        </p:spPr>
        <p:txBody>
          <a:bodyPr wrap="square" rtlCol="0">
            <a:spAutoFit/>
          </a:bodyPr>
          <a:lstStyle/>
          <a:p>
            <a:r>
              <a:rPr lang="en-US" b="1" dirty="0">
                <a:solidFill>
                  <a:srgbClr val="0070C0"/>
                </a:solidFill>
                <a:latin typeface="Tempus Sans ITC" pitchFamily="82" charset="0"/>
                <a:cs typeface="Times New Roman" pitchFamily="18" charset="0"/>
              </a:rPr>
              <a:t>Pieces of bone are referred to as </a:t>
            </a:r>
            <a:r>
              <a:rPr lang="en-US" b="1" i="1" dirty="0">
                <a:solidFill>
                  <a:srgbClr val="0070C0"/>
                </a:solidFill>
                <a:latin typeface="Tempus Sans ITC" pitchFamily="82" charset="0"/>
                <a:cs typeface="Times New Roman" pitchFamily="18" charset="0"/>
              </a:rPr>
              <a:t>spicules </a:t>
            </a:r>
            <a:r>
              <a:rPr lang="en-US" b="1" dirty="0">
                <a:solidFill>
                  <a:srgbClr val="0070C0"/>
                </a:solidFill>
                <a:latin typeface="Tempus Sans ITC" pitchFamily="82" charset="0"/>
                <a:cs typeface="Times New Roman" pitchFamily="18" charset="0"/>
              </a:rPr>
              <a:t>or </a:t>
            </a:r>
            <a:r>
              <a:rPr lang="en-US" b="1" i="1" dirty="0" err="1">
                <a:solidFill>
                  <a:srgbClr val="0070C0"/>
                </a:solidFill>
                <a:latin typeface="Tempus Sans ITC" pitchFamily="82" charset="0"/>
                <a:cs typeface="Times New Roman" pitchFamily="18" charset="0"/>
              </a:rPr>
              <a:t>trabecula</a:t>
            </a:r>
            <a:r>
              <a:rPr lang="en-US" b="1" dirty="0">
                <a:solidFill>
                  <a:srgbClr val="0070C0"/>
                </a:solidFill>
                <a:latin typeface="Tempus Sans ITC" pitchFamily="82" charset="0"/>
                <a:cs typeface="Times New Roman" pitchFamily="18" charset="0"/>
              </a:rPr>
              <a:t>.  </a:t>
            </a:r>
            <a:r>
              <a:rPr lang="en-US" b="1" dirty="0" err="1">
                <a:solidFill>
                  <a:srgbClr val="0070C0"/>
                </a:solidFill>
                <a:latin typeface="Tempus Sans ITC" pitchFamily="82" charset="0"/>
                <a:cs typeface="Times New Roman" pitchFamily="18" charset="0"/>
              </a:rPr>
              <a:t>Trabecula</a:t>
            </a:r>
            <a:r>
              <a:rPr lang="en-US" b="1" dirty="0">
                <a:solidFill>
                  <a:srgbClr val="0070C0"/>
                </a:solidFill>
                <a:latin typeface="Tempus Sans ITC" pitchFamily="82" charset="0"/>
                <a:cs typeface="Times New Roman" pitchFamily="18" charset="0"/>
              </a:rPr>
              <a:t> are typically larger than spicules, but people use these terms pretty much interchangeably.</a:t>
            </a:r>
            <a:endParaRPr lang="en-US" dirty="0">
              <a:solidFill>
                <a:srgbClr val="002060"/>
              </a:solidFill>
            </a:endParaRPr>
          </a:p>
        </p:txBody>
      </p:sp>
    </p:spTree>
    <p:extLst>
      <p:ext uri="{BB962C8B-B14F-4D97-AF65-F5344CB8AC3E}">
        <p14:creationId xmlns:p14="http://schemas.microsoft.com/office/powerpoint/2010/main" val="3796807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52" y="1953272"/>
            <a:ext cx="6322248" cy="4508402"/>
          </a:xfrm>
          <a:prstGeom prst="rect">
            <a:avLst/>
          </a:prstGeom>
        </p:spPr>
      </p:pic>
      <p:sp>
        <p:nvSpPr>
          <p:cNvPr id="15" name="TextBox 2"/>
          <p:cNvSpPr txBox="1">
            <a:spLocks noChangeArrowheads="1"/>
          </p:cNvSpPr>
          <p:nvPr/>
        </p:nvSpPr>
        <p:spPr bwMode="auto">
          <a:xfrm>
            <a:off x="1" y="624243"/>
            <a:ext cx="9144000" cy="1200329"/>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Since diffusion cannot occur through calcified bone matrix, osteocytes in lacunae need to maintain contact with tissues that contain blood vessels, or with other osteocytes, to obtain nutrients and eliminate waste.  In this regard, recall that osteocytes have cellular processes (4 in right image).  These processes extend into spaces within the matrix called </a:t>
            </a:r>
            <a:r>
              <a:rPr lang="en-US" b="1" dirty="0" err="1">
                <a:solidFill>
                  <a:srgbClr val="0070C0"/>
                </a:solidFill>
                <a:latin typeface="Times New Roman" pitchFamily="18" charset="0"/>
                <a:cs typeface="Times New Roman" pitchFamily="18" charset="0"/>
              </a:rPr>
              <a:t>canaliculi</a:t>
            </a:r>
            <a:r>
              <a:rPr lang="en-US" b="1" dirty="0">
                <a:solidFill>
                  <a:srgbClr val="660066"/>
                </a:solidFill>
                <a:latin typeface="Times New Roman" pitchFamily="18" charset="0"/>
                <a:cs typeface="Times New Roman" pitchFamily="18" charset="0"/>
              </a:rPr>
              <a:t>.</a:t>
            </a:r>
          </a:p>
        </p:txBody>
      </p:sp>
      <p:sp>
        <p:nvSpPr>
          <p:cNvPr id="8" name="TextBox 2"/>
          <p:cNvSpPr txBox="1">
            <a:spLocks noChangeArrowheads="1"/>
          </p:cNvSpPr>
          <p:nvPr/>
        </p:nvSpPr>
        <p:spPr bwMode="auto">
          <a:xfrm>
            <a:off x="6476999" y="1981200"/>
            <a:ext cx="2516951" cy="4524315"/>
          </a:xfrm>
          <a:prstGeom prst="rect">
            <a:avLst/>
          </a:prstGeom>
          <a:noFill/>
          <a:ln w="9525">
            <a:noFill/>
            <a:miter lim="800000"/>
            <a:headEnd/>
            <a:tailEnd/>
          </a:ln>
        </p:spPr>
        <p:txBody>
          <a:bodyPr wrap="square">
            <a:spAutoFit/>
          </a:bodyPr>
          <a:lstStyle/>
          <a:p>
            <a:r>
              <a:rPr lang="en-US" b="1" dirty="0">
                <a:solidFill>
                  <a:srgbClr val="BA52AB"/>
                </a:solidFill>
                <a:latin typeface="Times New Roman" pitchFamily="18" charset="0"/>
                <a:cs typeface="Times New Roman" pitchFamily="18" charset="0"/>
              </a:rPr>
              <a:t>So, just like lacunae, </a:t>
            </a:r>
            <a:r>
              <a:rPr lang="en-US" b="1" dirty="0" err="1">
                <a:solidFill>
                  <a:srgbClr val="BA52AB"/>
                </a:solidFill>
                <a:latin typeface="Times New Roman" pitchFamily="18" charset="0"/>
                <a:cs typeface="Times New Roman" pitchFamily="18" charset="0"/>
              </a:rPr>
              <a:t>canaliculi</a:t>
            </a:r>
            <a:r>
              <a:rPr lang="en-US" b="1" dirty="0">
                <a:solidFill>
                  <a:srgbClr val="BA52AB"/>
                </a:solidFill>
                <a:latin typeface="Times New Roman" pitchFamily="18" charset="0"/>
                <a:cs typeface="Times New Roman" pitchFamily="18" charset="0"/>
              </a:rPr>
              <a:t> are “spaces” in the bone matrix.  They are long, narrow tunnels, and contain osteocyte cell processes.  Lacunae are round, and contain the part of the osteocyte with the nucleus (i.e. the osteocyte “cell body”).  </a:t>
            </a:r>
          </a:p>
          <a:p>
            <a:br>
              <a:rPr lang="en-US" b="1" dirty="0">
                <a:solidFill>
                  <a:srgbClr val="BA52AB"/>
                </a:solidFill>
                <a:latin typeface="Times New Roman" pitchFamily="18" charset="0"/>
                <a:cs typeface="Times New Roman" pitchFamily="18" charset="0"/>
              </a:rPr>
            </a:br>
            <a:r>
              <a:rPr lang="en-US" b="1" dirty="0">
                <a:solidFill>
                  <a:srgbClr val="002060"/>
                </a:solidFill>
                <a:latin typeface="Times New Roman" pitchFamily="18" charset="0"/>
                <a:cs typeface="Times New Roman" pitchFamily="18" charset="0"/>
              </a:rPr>
              <a:t>Of course, when the cells and cell processes are present, there is no space at all.</a:t>
            </a:r>
          </a:p>
        </p:txBody>
      </p:sp>
      <p:sp>
        <p:nvSpPr>
          <p:cNvPr id="9" name="Rectangle 8"/>
          <p:cNvSpPr/>
          <p:nvPr/>
        </p:nvSpPr>
        <p:spPr>
          <a:xfrm>
            <a:off x="2243118" y="39469"/>
            <a:ext cx="448109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Organization of bone</a:t>
            </a:r>
          </a:p>
        </p:txBody>
      </p:sp>
    </p:spTree>
    <p:extLst>
      <p:ext uri="{BB962C8B-B14F-4D97-AF65-F5344CB8AC3E}">
        <p14:creationId xmlns:p14="http://schemas.microsoft.com/office/powerpoint/2010/main" val="721786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97019" y="39469"/>
            <a:ext cx="7373301"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Organization of bone – spongy bone</a:t>
            </a:r>
          </a:p>
        </p:txBody>
      </p:sp>
      <p:pic>
        <p:nvPicPr>
          <p:cNvPr id="8" name="Picture 1" descr="Slid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4244"/>
            <a:ext cx="491013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2"/>
          <p:cNvSpPr txBox="1">
            <a:spLocks noChangeArrowheads="1"/>
          </p:cNvSpPr>
          <p:nvPr/>
        </p:nvSpPr>
        <p:spPr bwMode="auto">
          <a:xfrm>
            <a:off x="3962400" y="914400"/>
            <a:ext cx="5105400" cy="2308324"/>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In spongy bone, the spicules / </a:t>
            </a:r>
            <a:r>
              <a:rPr lang="en-US" b="1" dirty="0" err="1">
                <a:solidFill>
                  <a:srgbClr val="660066"/>
                </a:solidFill>
                <a:latin typeface="Times New Roman" pitchFamily="18" charset="0"/>
                <a:cs typeface="Times New Roman" pitchFamily="18" charset="0"/>
              </a:rPr>
              <a:t>trabeculae</a:t>
            </a:r>
            <a:r>
              <a:rPr lang="en-US" b="1" dirty="0">
                <a:solidFill>
                  <a:srgbClr val="660066"/>
                </a:solidFill>
                <a:latin typeface="Times New Roman" pitchFamily="18" charset="0"/>
                <a:cs typeface="Times New Roman" pitchFamily="18" charset="0"/>
              </a:rPr>
              <a:t> are not thick.  Therefore, the osteocytes within are usually near enough to the edge of the osseous spicule that their cell processes can reach to the surface to access nutrients from the tissue (e.g. marrow) between the spicules.  Alternatively, a chain of a few osteocytes can pass nutrients to an osteocyte in the middle of a spicule.</a:t>
            </a:r>
          </a:p>
        </p:txBody>
      </p:sp>
      <p:sp>
        <p:nvSpPr>
          <p:cNvPr id="10" name="TextBox 9"/>
          <p:cNvSpPr txBox="1"/>
          <p:nvPr/>
        </p:nvSpPr>
        <p:spPr>
          <a:xfrm>
            <a:off x="5062538" y="4419600"/>
            <a:ext cx="3948818" cy="1661993"/>
          </a:xfrm>
          <a:prstGeom prst="rect">
            <a:avLst/>
          </a:prstGeom>
          <a:noFill/>
        </p:spPr>
        <p:txBody>
          <a:bodyPr wrap="square" rtlCol="0">
            <a:spAutoFit/>
          </a:bodyPr>
          <a:lstStyle/>
          <a:p>
            <a:r>
              <a:rPr lang="en-US" b="1" dirty="0">
                <a:solidFill>
                  <a:srgbClr val="0070C0"/>
                </a:solidFill>
                <a:latin typeface="Tempus Sans ITC" pitchFamily="82" charset="0"/>
                <a:cs typeface="Times New Roman" pitchFamily="18" charset="0"/>
              </a:rPr>
              <a:t>In this cartoon, you can see </a:t>
            </a:r>
            <a:r>
              <a:rPr lang="en-US" b="1" dirty="0" err="1">
                <a:solidFill>
                  <a:srgbClr val="0070C0"/>
                </a:solidFill>
                <a:latin typeface="Tempus Sans ITC" pitchFamily="82" charset="0"/>
                <a:cs typeface="Times New Roman" pitchFamily="18" charset="0"/>
              </a:rPr>
              <a:t>trabeculae</a:t>
            </a:r>
            <a:r>
              <a:rPr lang="en-US" b="1" dirty="0">
                <a:solidFill>
                  <a:srgbClr val="0070C0"/>
                </a:solidFill>
                <a:latin typeface="Tempus Sans ITC" pitchFamily="82" charset="0"/>
                <a:cs typeface="Times New Roman" pitchFamily="18" charset="0"/>
              </a:rPr>
              <a:t> of bone with openings for </a:t>
            </a:r>
            <a:r>
              <a:rPr lang="en-US" b="1" dirty="0" err="1">
                <a:solidFill>
                  <a:srgbClr val="0070C0"/>
                </a:solidFill>
                <a:latin typeface="Tempus Sans ITC" pitchFamily="82" charset="0"/>
                <a:cs typeface="Times New Roman" pitchFamily="18" charset="0"/>
              </a:rPr>
              <a:t>canaliculi</a:t>
            </a:r>
            <a:r>
              <a:rPr lang="en-US" b="1" dirty="0">
                <a:solidFill>
                  <a:srgbClr val="0070C0"/>
                </a:solidFill>
                <a:latin typeface="Tempus Sans ITC" pitchFamily="82" charset="0"/>
                <a:cs typeface="Times New Roman" pitchFamily="18" charset="0"/>
              </a:rPr>
              <a:t>.</a:t>
            </a:r>
          </a:p>
          <a:p>
            <a:endParaRPr lang="en-US" b="1" dirty="0">
              <a:solidFill>
                <a:srgbClr val="0070C0"/>
              </a:solidFill>
              <a:latin typeface="Tempus Sans ITC" pitchFamily="82" charset="0"/>
              <a:cs typeface="Times New Roman" pitchFamily="18" charset="0"/>
            </a:endParaRPr>
          </a:p>
          <a:p>
            <a:r>
              <a:rPr lang="en-US" sz="1200" b="1" dirty="0">
                <a:solidFill>
                  <a:srgbClr val="00589A"/>
                </a:solidFill>
                <a:latin typeface="Tempus Sans ITC" pitchFamily="82" charset="0"/>
                <a:cs typeface="Times New Roman" pitchFamily="18" charset="0"/>
              </a:rPr>
              <a:t>Note:  This drawing shows spongy bone organized into </a:t>
            </a:r>
            <a:r>
              <a:rPr lang="en-US" sz="1200" b="1" i="1" dirty="0">
                <a:solidFill>
                  <a:srgbClr val="00589A"/>
                </a:solidFill>
                <a:latin typeface="Tempus Sans ITC" pitchFamily="82" charset="0"/>
                <a:cs typeface="Times New Roman" pitchFamily="18" charset="0"/>
              </a:rPr>
              <a:t>lamellae </a:t>
            </a:r>
            <a:r>
              <a:rPr lang="en-US" sz="1200" b="1" dirty="0">
                <a:solidFill>
                  <a:srgbClr val="00589A"/>
                </a:solidFill>
                <a:latin typeface="Tempus Sans ITC" pitchFamily="82" charset="0"/>
                <a:cs typeface="Times New Roman" pitchFamily="18" charset="0"/>
              </a:rPr>
              <a:t>(which are characteristic of compact bone, described next).  Organization into lamella is not characteristic of spongy bone, as this slide would suggest.</a:t>
            </a:r>
            <a:endParaRPr lang="en-US" sz="1200" dirty="0">
              <a:solidFill>
                <a:srgbClr val="00589A"/>
              </a:solidFill>
            </a:endParaRPr>
          </a:p>
        </p:txBody>
      </p:sp>
    </p:spTree>
    <p:extLst>
      <p:ext uri="{BB962C8B-B14F-4D97-AF65-F5344CB8AC3E}">
        <p14:creationId xmlns:p14="http://schemas.microsoft.com/office/powerpoint/2010/main" val="781528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97019" y="39469"/>
            <a:ext cx="7373301"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Organization of bone – spongy bone</a:t>
            </a:r>
          </a:p>
        </p:txBody>
      </p:sp>
      <p:sp>
        <p:nvSpPr>
          <p:cNvPr id="15" name="TextBox 2"/>
          <p:cNvSpPr txBox="1">
            <a:spLocks noChangeArrowheads="1"/>
          </p:cNvSpPr>
          <p:nvPr/>
        </p:nvSpPr>
        <p:spPr bwMode="auto">
          <a:xfrm>
            <a:off x="276578" y="696662"/>
            <a:ext cx="8839200" cy="923330"/>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In this light micrograph of a bone spicule, osteocytes within lacuna are indicated (black arrows).  Each osteocyte maintains contact to the adjacent marrow through </a:t>
            </a:r>
            <a:r>
              <a:rPr lang="en-US" b="1" dirty="0" err="1">
                <a:solidFill>
                  <a:srgbClr val="0070C0"/>
                </a:solidFill>
                <a:latin typeface="Times New Roman" pitchFamily="18" charset="0"/>
                <a:cs typeface="Times New Roman" pitchFamily="18" charset="0"/>
              </a:rPr>
              <a:t>canaliculi</a:t>
            </a:r>
            <a:r>
              <a:rPr lang="en-US" b="1" dirty="0">
                <a:solidFill>
                  <a:srgbClr val="660066"/>
                </a:solidFill>
                <a:latin typeface="Times New Roman" pitchFamily="18" charset="0"/>
                <a:cs typeface="Times New Roman" pitchFamily="18" charset="0"/>
              </a:rPr>
              <a:t>, which are not visible in this slide.</a:t>
            </a:r>
          </a:p>
        </p:txBody>
      </p:sp>
      <p:pic>
        <p:nvPicPr>
          <p:cNvPr id="12290" name="Picture 2" descr="\\ahc-webdata\com\LabManuals\MA\VLM\Lab8\SL39H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662394"/>
            <a:ext cx="6667500" cy="50006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4070089" y="3596841"/>
            <a:ext cx="581378" cy="1947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374840" y="5685748"/>
            <a:ext cx="426357" cy="3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25169" y="3482460"/>
            <a:ext cx="581378" cy="1947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20888233">
            <a:off x="4712518" y="2251582"/>
            <a:ext cx="1975555" cy="830997"/>
          </a:xfrm>
          <a:prstGeom prst="rect">
            <a:avLst/>
          </a:prstGeom>
          <a:noFill/>
        </p:spPr>
        <p:txBody>
          <a:bodyPr wrap="square" rtlCol="0">
            <a:spAutoFit/>
          </a:bodyPr>
          <a:lstStyle/>
          <a:p>
            <a:r>
              <a:rPr lang="en-US" sz="2400" b="1" dirty="0"/>
              <a:t>spicule / </a:t>
            </a:r>
            <a:r>
              <a:rPr lang="en-US" sz="2400" b="1" dirty="0" err="1"/>
              <a:t>trabecula</a:t>
            </a:r>
            <a:endParaRPr lang="en-US" sz="2400" b="1" dirty="0"/>
          </a:p>
        </p:txBody>
      </p:sp>
      <p:sp>
        <p:nvSpPr>
          <p:cNvPr id="13" name="TextBox 12"/>
          <p:cNvSpPr txBox="1"/>
          <p:nvPr/>
        </p:nvSpPr>
        <p:spPr>
          <a:xfrm rot="20888233">
            <a:off x="1860109" y="2862036"/>
            <a:ext cx="1511750" cy="461665"/>
          </a:xfrm>
          <a:prstGeom prst="rect">
            <a:avLst/>
          </a:prstGeom>
          <a:noFill/>
        </p:spPr>
        <p:txBody>
          <a:bodyPr wrap="square" rtlCol="0">
            <a:spAutoFit/>
          </a:bodyPr>
          <a:lstStyle/>
          <a:p>
            <a:r>
              <a:rPr lang="en-US" sz="2400" b="1" dirty="0"/>
              <a:t>marrow</a:t>
            </a:r>
          </a:p>
        </p:txBody>
      </p:sp>
      <p:sp>
        <p:nvSpPr>
          <p:cNvPr id="14" name="TextBox 13"/>
          <p:cNvSpPr txBox="1"/>
          <p:nvPr/>
        </p:nvSpPr>
        <p:spPr>
          <a:xfrm rot="20888233">
            <a:off x="5401534" y="5118072"/>
            <a:ext cx="1477224" cy="461665"/>
          </a:xfrm>
          <a:prstGeom prst="rect">
            <a:avLst/>
          </a:prstGeom>
          <a:noFill/>
        </p:spPr>
        <p:txBody>
          <a:bodyPr wrap="square" rtlCol="0">
            <a:spAutoFit/>
          </a:bodyPr>
          <a:lstStyle/>
          <a:p>
            <a:r>
              <a:rPr lang="en-US" sz="2400" b="1" dirty="0"/>
              <a:t>marrow</a:t>
            </a:r>
          </a:p>
        </p:txBody>
      </p:sp>
    </p:spTree>
    <p:extLst>
      <p:ext uri="{BB962C8B-B14F-4D97-AF65-F5344CB8AC3E}">
        <p14:creationId xmlns:p14="http://schemas.microsoft.com/office/powerpoint/2010/main" val="3317848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3200400" y="2336800"/>
            <a:ext cx="30480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spongy bone – SL39</a:t>
            </a:r>
            <a:endParaRPr lang="en-US" dirty="0">
              <a:latin typeface="Calibri" pitchFamily="34" charset="0"/>
            </a:endParaRPr>
          </a:p>
        </p:txBody>
      </p:sp>
      <p:sp>
        <p:nvSpPr>
          <p:cNvPr id="37891" name="TextBox 4"/>
          <p:cNvSpPr txBox="1">
            <a:spLocks noChangeArrowheads="1"/>
          </p:cNvSpPr>
          <p:nvPr/>
        </p:nvSpPr>
        <p:spPr bwMode="auto">
          <a:xfrm>
            <a:off x="1962366" y="5486400"/>
            <a:ext cx="4495800" cy="1200329"/>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039</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Spongy bone</a:t>
            </a:r>
          </a:p>
          <a:p>
            <a:pPr lvl="2" eaLnBrk="0" hangingPunct="0">
              <a:buFontTx/>
              <a:buChar char="•"/>
            </a:pPr>
            <a:r>
              <a:rPr lang="en-US" sz="1200" b="1" dirty="0">
                <a:solidFill>
                  <a:srgbClr val="002060"/>
                </a:solidFill>
                <a:latin typeface="Georgia" pitchFamily="18" charset="0"/>
                <a:ea typeface="Times" pitchFamily="18" charset="0"/>
                <a:cs typeface="Arial" charset="0"/>
              </a:rPr>
              <a:t>Osteocyte</a:t>
            </a:r>
          </a:p>
          <a:p>
            <a:pPr lvl="2" eaLnBrk="0" hangingPunct="0">
              <a:buFontTx/>
              <a:buChar char="•"/>
            </a:pPr>
            <a:r>
              <a:rPr lang="en-US" sz="1200" b="1" dirty="0">
                <a:solidFill>
                  <a:srgbClr val="002060"/>
                </a:solidFill>
                <a:latin typeface="Georgia" pitchFamily="18" charset="0"/>
                <a:ea typeface="Times" pitchFamily="18" charset="0"/>
                <a:cs typeface="Arial" charset="0"/>
              </a:rPr>
              <a:t>Lacunae</a:t>
            </a:r>
          </a:p>
        </p:txBody>
      </p:sp>
      <p:sp>
        <p:nvSpPr>
          <p:cNvPr id="6" name="Rectangle 5"/>
          <p:cNvSpPr/>
          <p:nvPr/>
        </p:nvSpPr>
        <p:spPr>
          <a:xfrm>
            <a:off x="797019" y="39469"/>
            <a:ext cx="7373301"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Organization of bone – spongy bone</a:t>
            </a:r>
          </a:p>
        </p:txBody>
      </p:sp>
    </p:spTree>
    <p:extLst>
      <p:ext uri="{BB962C8B-B14F-4D97-AF65-F5344CB8AC3E}">
        <p14:creationId xmlns:p14="http://schemas.microsoft.com/office/powerpoint/2010/main" val="164955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bowhouse.com.au/UserFiles/2415-Files/image/ClodBo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191000"/>
            <a:ext cx="3829051" cy="18145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0" y="39469"/>
            <a:ext cx="287129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BA52AB"/>
                </a:solidFill>
                <a:effectLst>
                  <a:reflection blurRad="12700" stA="50000" endPos="50000" dist="5000" dir="5400000" sy="-100000" rotWithShape="0"/>
                </a:effectLst>
                <a:latin typeface="+mn-lt"/>
              </a:rPr>
              <a:t>Bone vs. bone</a:t>
            </a:r>
          </a:p>
        </p:txBody>
      </p:sp>
      <p:sp>
        <p:nvSpPr>
          <p:cNvPr id="6" name="TextBox 2"/>
          <p:cNvSpPr txBox="1">
            <a:spLocks noChangeArrowheads="1"/>
          </p:cNvSpPr>
          <p:nvPr/>
        </p:nvSpPr>
        <p:spPr bwMode="auto">
          <a:xfrm>
            <a:off x="152400" y="745365"/>
            <a:ext cx="5984910" cy="4247317"/>
          </a:xfrm>
          <a:prstGeom prst="rect">
            <a:avLst/>
          </a:prstGeom>
          <a:noFill/>
          <a:ln w="9525">
            <a:noFill/>
            <a:miter lim="800000"/>
            <a:headEnd/>
            <a:tailEnd/>
          </a:ln>
        </p:spPr>
        <p:txBody>
          <a:bodyPr wrap="square">
            <a:spAutoFit/>
          </a:bodyPr>
          <a:lstStyle/>
          <a:p>
            <a:r>
              <a:rPr lang="en-US" b="1" dirty="0">
                <a:solidFill>
                  <a:srgbClr val="002060"/>
                </a:solidFill>
                <a:latin typeface="Tempus Sans ITC" pitchFamily="82" charset="0"/>
                <a:cs typeface="Times New Roman" pitchFamily="18" charset="0"/>
              </a:rPr>
              <a:t>First, a little clarification of the difference between the histological term </a:t>
            </a:r>
            <a:r>
              <a:rPr lang="en-US" b="1" i="1" dirty="0">
                <a:solidFill>
                  <a:srgbClr val="002060"/>
                </a:solidFill>
                <a:latin typeface="Tempus Sans ITC" pitchFamily="82" charset="0"/>
                <a:cs typeface="Times New Roman" pitchFamily="18" charset="0"/>
              </a:rPr>
              <a:t>bone</a:t>
            </a:r>
            <a:r>
              <a:rPr lang="en-US" b="1" dirty="0">
                <a:solidFill>
                  <a:srgbClr val="002060"/>
                </a:solidFill>
                <a:latin typeface="Tempus Sans ITC" pitchFamily="82" charset="0"/>
                <a:cs typeface="Times New Roman" pitchFamily="18" charset="0"/>
              </a:rPr>
              <a:t>, aka osseous tissue, and </a:t>
            </a:r>
            <a:r>
              <a:rPr lang="en-US" b="1" i="1" dirty="0">
                <a:solidFill>
                  <a:srgbClr val="002060"/>
                </a:solidFill>
                <a:latin typeface="Tempus Sans ITC" pitchFamily="82" charset="0"/>
                <a:cs typeface="Times New Roman" pitchFamily="18" charset="0"/>
              </a:rPr>
              <a:t>a bone </a:t>
            </a:r>
            <a:r>
              <a:rPr lang="en-US" b="1" dirty="0">
                <a:solidFill>
                  <a:srgbClr val="002060"/>
                </a:solidFill>
                <a:latin typeface="Tempus Sans ITC" pitchFamily="82" charset="0"/>
                <a:cs typeface="Times New Roman" pitchFamily="18" charset="0"/>
              </a:rPr>
              <a:t>(e.g. </a:t>
            </a:r>
            <a:r>
              <a:rPr lang="en-US" b="1" dirty="0" err="1">
                <a:solidFill>
                  <a:srgbClr val="002060"/>
                </a:solidFill>
                <a:latin typeface="Tempus Sans ITC" pitchFamily="82" charset="0"/>
                <a:cs typeface="Times New Roman" pitchFamily="18" charset="0"/>
              </a:rPr>
              <a:t>humerus</a:t>
            </a:r>
            <a:r>
              <a:rPr lang="en-US" b="1" dirty="0">
                <a:solidFill>
                  <a:srgbClr val="002060"/>
                </a:solidFill>
                <a:latin typeface="Tempus Sans ITC" pitchFamily="82" charset="0"/>
                <a:cs typeface="Times New Roman" pitchFamily="18" charset="0"/>
              </a:rPr>
              <a:t>).</a:t>
            </a:r>
          </a:p>
          <a:p>
            <a:endParaRPr lang="en-US" b="1" dirty="0">
              <a:solidFill>
                <a:srgbClr val="002060"/>
              </a:solidFill>
              <a:latin typeface="Tempus Sans ITC" pitchFamily="82" charset="0"/>
              <a:cs typeface="Times New Roman" pitchFamily="18" charset="0"/>
            </a:endParaRPr>
          </a:p>
          <a:p>
            <a:r>
              <a:rPr lang="en-US" b="1" dirty="0">
                <a:solidFill>
                  <a:srgbClr val="002060"/>
                </a:solidFill>
                <a:latin typeface="Tempus Sans ITC" pitchFamily="82" charset="0"/>
                <a:cs typeface="Times New Roman" pitchFamily="18" charset="0"/>
              </a:rPr>
              <a:t>The histological terms bone or osseous tissue describe a tissue ultimately derived from mesenchyme, and consisting of bone cells (osteoblasts, osteocytes) within a calcified extracellular matrix secreted by those cells.  In this regard, bone or osseous tissue is similar to dense irregular connective tissue or cartilage.</a:t>
            </a:r>
          </a:p>
          <a:p>
            <a:endParaRPr lang="en-US" b="1" dirty="0">
              <a:solidFill>
                <a:srgbClr val="002060"/>
              </a:solidFill>
              <a:latin typeface="Tempus Sans ITC" pitchFamily="82" charset="0"/>
              <a:cs typeface="Times New Roman" pitchFamily="18" charset="0"/>
            </a:endParaRPr>
          </a:p>
          <a:p>
            <a:r>
              <a:rPr lang="en-US" b="1" dirty="0">
                <a:solidFill>
                  <a:srgbClr val="002060"/>
                </a:solidFill>
                <a:latin typeface="Tempus Sans ITC" pitchFamily="82" charset="0"/>
                <a:cs typeface="Times New Roman" pitchFamily="18" charset="0"/>
              </a:rPr>
              <a:t>A bone (</a:t>
            </a:r>
            <a:r>
              <a:rPr lang="en-US" b="1" dirty="0" err="1">
                <a:solidFill>
                  <a:srgbClr val="002060"/>
                </a:solidFill>
                <a:latin typeface="Tempus Sans ITC" pitchFamily="82" charset="0"/>
                <a:cs typeface="Times New Roman" pitchFamily="18" charset="0"/>
              </a:rPr>
              <a:t>humerus</a:t>
            </a:r>
            <a:r>
              <a:rPr lang="en-US" b="1" dirty="0">
                <a:solidFill>
                  <a:srgbClr val="002060"/>
                </a:solidFill>
                <a:latin typeface="Tempus Sans ITC" pitchFamily="82" charset="0"/>
                <a:cs typeface="Times New Roman" pitchFamily="18" charset="0"/>
              </a:rPr>
              <a:t>, scapula) is a gross structure composed of osseous tissue, but, in the living, also includes connective tissues, blood vessels, and adipose or marrow that are an integral part of the bone.</a:t>
            </a:r>
          </a:p>
        </p:txBody>
      </p:sp>
      <p:pic>
        <p:nvPicPr>
          <p:cNvPr id="2050" name="Picture 2" descr="\\ahc-webdata\com\LabManuals\MA\VLM\Lab8\SL38aM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6811" y="13716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251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56950" y="39469"/>
            <a:ext cx="7653442"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Organization of bone – compact bone</a:t>
            </a:r>
          </a:p>
        </p:txBody>
      </p:sp>
      <p:sp>
        <p:nvSpPr>
          <p:cNvPr id="15" name="TextBox 2"/>
          <p:cNvSpPr txBox="1">
            <a:spLocks noChangeArrowheads="1"/>
          </p:cNvSpPr>
          <p:nvPr/>
        </p:nvSpPr>
        <p:spPr bwMode="auto">
          <a:xfrm>
            <a:off x="28222" y="639175"/>
            <a:ext cx="9115778" cy="1754326"/>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Compact bone is thicker than spicules of spongy bone, so it needs to have more organization to deliver nutrients to osteocytes.  This is accomplished by a series of </a:t>
            </a:r>
            <a:r>
              <a:rPr lang="en-US" b="1" dirty="0">
                <a:solidFill>
                  <a:srgbClr val="0070C0"/>
                </a:solidFill>
                <a:latin typeface="Times New Roman" pitchFamily="18" charset="0"/>
                <a:cs typeface="Times New Roman" pitchFamily="18" charset="0"/>
              </a:rPr>
              <a:t>osteons</a:t>
            </a:r>
            <a:r>
              <a:rPr lang="en-US" b="1" dirty="0">
                <a:solidFill>
                  <a:srgbClr val="660066"/>
                </a:solidFill>
                <a:latin typeface="Times New Roman" pitchFamily="18" charset="0"/>
                <a:cs typeface="Times New Roman" pitchFamily="18" charset="0"/>
              </a:rPr>
              <a:t> (aka </a:t>
            </a:r>
            <a:r>
              <a:rPr lang="en-US" b="1" dirty="0" err="1">
                <a:solidFill>
                  <a:srgbClr val="660066"/>
                </a:solidFill>
                <a:latin typeface="Times New Roman" pitchFamily="18" charset="0"/>
                <a:cs typeface="Times New Roman" pitchFamily="18" charset="0"/>
              </a:rPr>
              <a:t>Haversian</a:t>
            </a:r>
            <a:r>
              <a:rPr lang="en-US" b="1" dirty="0">
                <a:solidFill>
                  <a:srgbClr val="660066"/>
                </a:solidFill>
                <a:latin typeface="Times New Roman" pitchFamily="18" charset="0"/>
                <a:cs typeface="Times New Roman" pitchFamily="18" charset="0"/>
              </a:rPr>
              <a:t> systems), which are “tubes” of osseous tissue that run lengthwise along the long axis of a bone.  Each osteon is composed of several </a:t>
            </a:r>
            <a:r>
              <a:rPr lang="en-US" b="1" dirty="0">
                <a:solidFill>
                  <a:srgbClr val="0070C0"/>
                </a:solidFill>
                <a:latin typeface="Times New Roman" pitchFamily="18" charset="0"/>
                <a:cs typeface="Times New Roman" pitchFamily="18" charset="0"/>
              </a:rPr>
              <a:t>concentric lamellae</a:t>
            </a:r>
            <a:r>
              <a:rPr lang="en-US" b="1" dirty="0">
                <a:solidFill>
                  <a:srgbClr val="660066"/>
                </a:solidFill>
                <a:latin typeface="Times New Roman" pitchFamily="18" charset="0"/>
                <a:cs typeface="Times New Roman" pitchFamily="18" charset="0"/>
              </a:rPr>
              <a:t> (rings).  In the center of each osteon is a </a:t>
            </a:r>
            <a:r>
              <a:rPr lang="en-US" b="1" dirty="0">
                <a:solidFill>
                  <a:srgbClr val="0070C0"/>
                </a:solidFill>
                <a:latin typeface="Times New Roman" pitchFamily="18" charset="0"/>
                <a:cs typeface="Times New Roman" pitchFamily="18" charset="0"/>
              </a:rPr>
              <a:t>central</a:t>
            </a:r>
            <a:r>
              <a:rPr lang="en-US" b="1" dirty="0">
                <a:solidFill>
                  <a:srgbClr val="660066"/>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Haversian</a:t>
            </a:r>
            <a:r>
              <a:rPr lang="en-US" b="1" dirty="0">
                <a:solidFill>
                  <a:srgbClr val="660066"/>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canal</a:t>
            </a:r>
            <a:r>
              <a:rPr lang="en-US" b="1" dirty="0">
                <a:solidFill>
                  <a:srgbClr val="660066"/>
                </a:solidFill>
                <a:latin typeface="Times New Roman" pitchFamily="18" charset="0"/>
                <a:cs typeface="Times New Roman" pitchFamily="18" charset="0"/>
              </a:rPr>
              <a:t>, which contains connective tissue, including blood vessels that feed the osteocytes within the osteon.</a:t>
            </a:r>
          </a:p>
        </p:txBody>
      </p:sp>
      <p:pic>
        <p:nvPicPr>
          <p:cNvPr id="16" name="Picture 1" descr="Slide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400300"/>
            <a:ext cx="60198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Slide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154" y="2393501"/>
            <a:ext cx="1909246" cy="441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52712" y="3349978"/>
            <a:ext cx="274351" cy="381000"/>
          </a:xfrm>
          <a:prstGeom prst="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1102777" y="3160889"/>
            <a:ext cx="4428779" cy="1890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52712" y="3730978"/>
            <a:ext cx="4633688" cy="25174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624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56950" y="39469"/>
            <a:ext cx="7653442"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Organization of bone – compact bone</a:t>
            </a:r>
          </a:p>
        </p:txBody>
      </p:sp>
      <p:sp>
        <p:nvSpPr>
          <p:cNvPr id="15" name="TextBox 2"/>
          <p:cNvSpPr txBox="1">
            <a:spLocks noChangeArrowheads="1"/>
          </p:cNvSpPr>
          <p:nvPr/>
        </p:nvSpPr>
        <p:spPr bwMode="auto">
          <a:xfrm>
            <a:off x="28222" y="639175"/>
            <a:ext cx="9115778" cy="1200329"/>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Two </a:t>
            </a:r>
            <a:r>
              <a:rPr lang="en-US" b="1" dirty="0">
                <a:solidFill>
                  <a:srgbClr val="0070C0"/>
                </a:solidFill>
                <a:latin typeface="Times New Roman" pitchFamily="18" charset="0"/>
                <a:cs typeface="Times New Roman" pitchFamily="18" charset="0"/>
              </a:rPr>
              <a:t>osteons</a:t>
            </a:r>
            <a:r>
              <a:rPr lang="en-US" b="1" dirty="0">
                <a:solidFill>
                  <a:srgbClr val="660066"/>
                </a:solidFill>
                <a:latin typeface="Times New Roman" pitchFamily="18" charset="0"/>
                <a:cs typeface="Times New Roman" pitchFamily="18" charset="0"/>
              </a:rPr>
              <a:t> are outlined below.  Each is shown consisting of 3 </a:t>
            </a:r>
            <a:r>
              <a:rPr lang="en-US" b="1" dirty="0">
                <a:solidFill>
                  <a:srgbClr val="0070C0"/>
                </a:solidFill>
                <a:latin typeface="Times New Roman" pitchFamily="18" charset="0"/>
                <a:cs typeface="Times New Roman" pitchFamily="18" charset="0"/>
              </a:rPr>
              <a:t>concentric lamellae</a:t>
            </a:r>
            <a:r>
              <a:rPr lang="en-US" b="1" dirty="0">
                <a:solidFill>
                  <a:srgbClr val="660066"/>
                </a:solidFill>
                <a:latin typeface="Times New Roman" pitchFamily="18" charset="0"/>
                <a:cs typeface="Times New Roman" pitchFamily="18" charset="0"/>
              </a:rPr>
              <a:t>.  The lamellae between the osteons are incomplete, and referred to as </a:t>
            </a:r>
            <a:r>
              <a:rPr lang="en-US" b="1" dirty="0">
                <a:solidFill>
                  <a:srgbClr val="0070C0"/>
                </a:solidFill>
                <a:latin typeface="Times New Roman" pitchFamily="18" charset="0"/>
                <a:cs typeface="Times New Roman" pitchFamily="18" charset="0"/>
              </a:rPr>
              <a:t>interstitial lamellae</a:t>
            </a:r>
            <a:r>
              <a:rPr lang="en-US" b="1" dirty="0">
                <a:solidFill>
                  <a:srgbClr val="660066"/>
                </a:solidFill>
                <a:latin typeface="Times New Roman" pitchFamily="18" charset="0"/>
                <a:cs typeface="Times New Roman" pitchFamily="18" charset="0"/>
              </a:rPr>
              <a:t>.  In the outer and inner portions of this wedge of bone, large </a:t>
            </a:r>
            <a:r>
              <a:rPr lang="en-US" b="1" dirty="0">
                <a:solidFill>
                  <a:srgbClr val="0070C0"/>
                </a:solidFill>
                <a:latin typeface="Times New Roman" pitchFamily="18" charset="0"/>
                <a:cs typeface="Times New Roman" pitchFamily="18" charset="0"/>
              </a:rPr>
              <a:t>inner</a:t>
            </a:r>
            <a:r>
              <a:rPr lang="en-US" b="1" dirty="0">
                <a:solidFill>
                  <a:srgbClr val="660066"/>
                </a:solidFill>
                <a:latin typeface="Times New Roman" pitchFamily="18" charset="0"/>
                <a:cs typeface="Times New Roman" pitchFamily="18" charset="0"/>
              </a:rPr>
              <a:t> and </a:t>
            </a:r>
            <a:r>
              <a:rPr lang="en-US" b="1" dirty="0">
                <a:solidFill>
                  <a:srgbClr val="0070C0"/>
                </a:solidFill>
                <a:latin typeface="Times New Roman" pitchFamily="18" charset="0"/>
                <a:cs typeface="Times New Roman" pitchFamily="18" charset="0"/>
              </a:rPr>
              <a:t>outer circumferential lamellae </a:t>
            </a:r>
            <a:r>
              <a:rPr lang="en-US" b="1" dirty="0">
                <a:solidFill>
                  <a:srgbClr val="660066"/>
                </a:solidFill>
                <a:latin typeface="Times New Roman" pitchFamily="18" charset="0"/>
                <a:cs typeface="Times New Roman" pitchFamily="18" charset="0"/>
              </a:rPr>
              <a:t>are present. </a:t>
            </a:r>
          </a:p>
        </p:txBody>
      </p:sp>
      <p:pic>
        <p:nvPicPr>
          <p:cNvPr id="16" name="Picture 1" descr="Slide6.JPG"/>
          <p:cNvPicPr>
            <a:picLocks noChangeAspect="1"/>
          </p:cNvPicPr>
          <p:nvPr/>
        </p:nvPicPr>
        <p:blipFill rotWithShape="1">
          <a:blip r:embed="rId3">
            <a:extLst>
              <a:ext uri="{28A0092B-C50C-407E-A947-70E740481C1C}">
                <a14:useLocalDpi xmlns:a14="http://schemas.microsoft.com/office/drawing/2010/main" val="0"/>
              </a:ext>
            </a:extLst>
          </a:blip>
          <a:srcRect l="40671" t="9343" r="304" b="-467"/>
          <a:stretch/>
        </p:blipFill>
        <p:spPr bwMode="auto">
          <a:xfrm>
            <a:off x="2328456" y="1683814"/>
            <a:ext cx="4769662" cy="517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24"/>
          <p:cNvSpPr/>
          <p:nvPr/>
        </p:nvSpPr>
        <p:spPr>
          <a:xfrm>
            <a:off x="4532545" y="3345010"/>
            <a:ext cx="1102136" cy="630908"/>
          </a:xfrm>
          <a:custGeom>
            <a:avLst/>
            <a:gdLst>
              <a:gd name="connsiteX0" fmla="*/ 609819 w 892041"/>
              <a:gd name="connsiteY0" fmla="*/ 0 h 564445"/>
              <a:gd name="connsiteX1" fmla="*/ 361463 w 892041"/>
              <a:gd name="connsiteY1" fmla="*/ 11289 h 564445"/>
              <a:gd name="connsiteX2" fmla="*/ 271152 w 892041"/>
              <a:gd name="connsiteY2" fmla="*/ 33867 h 564445"/>
              <a:gd name="connsiteX3" fmla="*/ 225997 w 892041"/>
              <a:gd name="connsiteY3" fmla="*/ 45156 h 564445"/>
              <a:gd name="connsiteX4" fmla="*/ 192130 w 892041"/>
              <a:gd name="connsiteY4" fmla="*/ 67734 h 564445"/>
              <a:gd name="connsiteX5" fmla="*/ 124397 w 892041"/>
              <a:gd name="connsiteY5" fmla="*/ 101600 h 564445"/>
              <a:gd name="connsiteX6" fmla="*/ 90530 w 892041"/>
              <a:gd name="connsiteY6" fmla="*/ 146756 h 564445"/>
              <a:gd name="connsiteX7" fmla="*/ 22797 w 892041"/>
              <a:gd name="connsiteY7" fmla="*/ 191911 h 564445"/>
              <a:gd name="connsiteX8" fmla="*/ 219 w 892041"/>
              <a:gd name="connsiteY8" fmla="*/ 259645 h 564445"/>
              <a:gd name="connsiteX9" fmla="*/ 11508 w 892041"/>
              <a:gd name="connsiteY9" fmla="*/ 372534 h 564445"/>
              <a:gd name="connsiteX10" fmla="*/ 67952 w 892041"/>
              <a:gd name="connsiteY10" fmla="*/ 440267 h 564445"/>
              <a:gd name="connsiteX11" fmla="*/ 135686 w 892041"/>
              <a:gd name="connsiteY11" fmla="*/ 496711 h 564445"/>
              <a:gd name="connsiteX12" fmla="*/ 169552 w 892041"/>
              <a:gd name="connsiteY12" fmla="*/ 530578 h 564445"/>
              <a:gd name="connsiteX13" fmla="*/ 282441 w 892041"/>
              <a:gd name="connsiteY13" fmla="*/ 553156 h 564445"/>
              <a:gd name="connsiteX14" fmla="*/ 338886 w 892041"/>
              <a:gd name="connsiteY14" fmla="*/ 564445 h 564445"/>
              <a:gd name="connsiteX15" fmla="*/ 553375 w 892041"/>
              <a:gd name="connsiteY15" fmla="*/ 553156 h 564445"/>
              <a:gd name="connsiteX16" fmla="*/ 654975 w 892041"/>
              <a:gd name="connsiteY16" fmla="*/ 519289 h 564445"/>
              <a:gd name="connsiteX17" fmla="*/ 756575 w 892041"/>
              <a:gd name="connsiteY17" fmla="*/ 462845 h 564445"/>
              <a:gd name="connsiteX18" fmla="*/ 824308 w 892041"/>
              <a:gd name="connsiteY18" fmla="*/ 406400 h 564445"/>
              <a:gd name="connsiteX19" fmla="*/ 892041 w 892041"/>
              <a:gd name="connsiteY19" fmla="*/ 293511 h 564445"/>
              <a:gd name="connsiteX20" fmla="*/ 880752 w 892041"/>
              <a:gd name="connsiteY20" fmla="*/ 146756 h 564445"/>
              <a:gd name="connsiteX21" fmla="*/ 858175 w 892041"/>
              <a:gd name="connsiteY21" fmla="*/ 112889 h 564445"/>
              <a:gd name="connsiteX22" fmla="*/ 756575 w 892041"/>
              <a:gd name="connsiteY22" fmla="*/ 56445 h 564445"/>
              <a:gd name="connsiteX23" fmla="*/ 722708 w 892041"/>
              <a:gd name="connsiteY23" fmla="*/ 33867 h 564445"/>
              <a:gd name="connsiteX24" fmla="*/ 621108 w 892041"/>
              <a:gd name="connsiteY24" fmla="*/ 11289 h 564445"/>
              <a:gd name="connsiteX25" fmla="*/ 609819 w 892041"/>
              <a:gd name="connsiteY25" fmla="*/ 0 h 56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2041" h="564445">
                <a:moveTo>
                  <a:pt x="609819" y="0"/>
                </a:moveTo>
                <a:cubicBezTo>
                  <a:pt x="566545" y="0"/>
                  <a:pt x="444107" y="5167"/>
                  <a:pt x="361463" y="11289"/>
                </a:cubicBezTo>
                <a:cubicBezTo>
                  <a:pt x="314989" y="14732"/>
                  <a:pt x="309802" y="22824"/>
                  <a:pt x="271152" y="33867"/>
                </a:cubicBezTo>
                <a:cubicBezTo>
                  <a:pt x="256234" y="38129"/>
                  <a:pt x="241049" y="41393"/>
                  <a:pt x="225997" y="45156"/>
                </a:cubicBezTo>
                <a:cubicBezTo>
                  <a:pt x="214708" y="52682"/>
                  <a:pt x="204265" y="61666"/>
                  <a:pt x="192130" y="67734"/>
                </a:cubicBezTo>
                <a:cubicBezTo>
                  <a:pt x="98651" y="114473"/>
                  <a:pt x="221455" y="36896"/>
                  <a:pt x="124397" y="101600"/>
                </a:cubicBezTo>
                <a:cubicBezTo>
                  <a:pt x="113108" y="116652"/>
                  <a:pt x="105840" y="135820"/>
                  <a:pt x="90530" y="146756"/>
                </a:cubicBezTo>
                <a:cubicBezTo>
                  <a:pt x="-2250" y="213028"/>
                  <a:pt x="84118" y="99932"/>
                  <a:pt x="22797" y="191911"/>
                </a:cubicBezTo>
                <a:cubicBezTo>
                  <a:pt x="15271" y="214489"/>
                  <a:pt x="-2149" y="235964"/>
                  <a:pt x="219" y="259645"/>
                </a:cubicBezTo>
                <a:cubicBezTo>
                  <a:pt x="3982" y="297275"/>
                  <a:pt x="3004" y="335685"/>
                  <a:pt x="11508" y="372534"/>
                </a:cubicBezTo>
                <a:cubicBezTo>
                  <a:pt x="16874" y="395788"/>
                  <a:pt x="55166" y="424924"/>
                  <a:pt x="67952" y="440267"/>
                </a:cubicBezTo>
                <a:cubicBezTo>
                  <a:pt x="113540" y="494973"/>
                  <a:pt x="61433" y="459586"/>
                  <a:pt x="135686" y="496711"/>
                </a:cubicBezTo>
                <a:cubicBezTo>
                  <a:pt x="146975" y="508000"/>
                  <a:pt x="156269" y="521722"/>
                  <a:pt x="169552" y="530578"/>
                </a:cubicBezTo>
                <a:cubicBezTo>
                  <a:pt x="191188" y="545002"/>
                  <a:pt x="275431" y="551988"/>
                  <a:pt x="282441" y="553156"/>
                </a:cubicBezTo>
                <a:cubicBezTo>
                  <a:pt x="301368" y="556310"/>
                  <a:pt x="320071" y="560682"/>
                  <a:pt x="338886" y="564445"/>
                </a:cubicBezTo>
                <a:cubicBezTo>
                  <a:pt x="410382" y="560682"/>
                  <a:pt x="482049" y="559358"/>
                  <a:pt x="553375" y="553156"/>
                </a:cubicBezTo>
                <a:cubicBezTo>
                  <a:pt x="586209" y="550301"/>
                  <a:pt x="625896" y="530194"/>
                  <a:pt x="654975" y="519289"/>
                </a:cubicBezTo>
                <a:cubicBezTo>
                  <a:pt x="723097" y="493743"/>
                  <a:pt x="659527" y="527544"/>
                  <a:pt x="756575" y="462845"/>
                </a:cubicBezTo>
                <a:cubicBezTo>
                  <a:pt x="786677" y="442777"/>
                  <a:pt x="800908" y="436486"/>
                  <a:pt x="824308" y="406400"/>
                </a:cubicBezTo>
                <a:cubicBezTo>
                  <a:pt x="862450" y="357360"/>
                  <a:pt x="867466" y="342660"/>
                  <a:pt x="892041" y="293511"/>
                </a:cubicBezTo>
                <a:cubicBezTo>
                  <a:pt x="888278" y="244593"/>
                  <a:pt x="889794" y="194979"/>
                  <a:pt x="880752" y="146756"/>
                </a:cubicBezTo>
                <a:cubicBezTo>
                  <a:pt x="878252" y="133421"/>
                  <a:pt x="868386" y="121823"/>
                  <a:pt x="858175" y="112889"/>
                </a:cubicBezTo>
                <a:cubicBezTo>
                  <a:pt x="763260" y="29838"/>
                  <a:pt x="823761" y="90039"/>
                  <a:pt x="756575" y="56445"/>
                </a:cubicBezTo>
                <a:cubicBezTo>
                  <a:pt x="744440" y="50377"/>
                  <a:pt x="735412" y="38631"/>
                  <a:pt x="722708" y="33867"/>
                </a:cubicBezTo>
                <a:cubicBezTo>
                  <a:pt x="622643" y="-3657"/>
                  <a:pt x="707847" y="45985"/>
                  <a:pt x="621108" y="11289"/>
                </a:cubicBezTo>
                <a:cubicBezTo>
                  <a:pt x="616167" y="9313"/>
                  <a:pt x="653093" y="0"/>
                  <a:pt x="609819" y="0"/>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731741" y="3113902"/>
            <a:ext cx="976183" cy="506627"/>
          </a:xfrm>
          <a:custGeom>
            <a:avLst/>
            <a:gdLst>
              <a:gd name="connsiteX0" fmla="*/ 816429 w 856343"/>
              <a:gd name="connsiteY0" fmla="*/ 239485 h 424542"/>
              <a:gd name="connsiteX1" fmla="*/ 827315 w 856343"/>
              <a:gd name="connsiteY1" fmla="*/ 221342 h 424542"/>
              <a:gd name="connsiteX2" fmla="*/ 841829 w 856343"/>
              <a:gd name="connsiteY2" fmla="*/ 199571 h 424542"/>
              <a:gd name="connsiteX3" fmla="*/ 845457 w 856343"/>
              <a:gd name="connsiteY3" fmla="*/ 188685 h 424542"/>
              <a:gd name="connsiteX4" fmla="*/ 852715 w 856343"/>
              <a:gd name="connsiteY4" fmla="*/ 177800 h 424542"/>
              <a:gd name="connsiteX5" fmla="*/ 856343 w 856343"/>
              <a:gd name="connsiteY5" fmla="*/ 152400 h 424542"/>
              <a:gd name="connsiteX6" fmla="*/ 852715 w 856343"/>
              <a:gd name="connsiteY6" fmla="*/ 97971 h 424542"/>
              <a:gd name="connsiteX7" fmla="*/ 849086 w 856343"/>
              <a:gd name="connsiteY7" fmla="*/ 87085 h 424542"/>
              <a:gd name="connsiteX8" fmla="*/ 827315 w 856343"/>
              <a:gd name="connsiteY8" fmla="*/ 72571 h 424542"/>
              <a:gd name="connsiteX9" fmla="*/ 798286 w 856343"/>
              <a:gd name="connsiteY9" fmla="*/ 50800 h 424542"/>
              <a:gd name="connsiteX10" fmla="*/ 776515 w 856343"/>
              <a:gd name="connsiteY10" fmla="*/ 32657 h 424542"/>
              <a:gd name="connsiteX11" fmla="*/ 754743 w 856343"/>
              <a:gd name="connsiteY11" fmla="*/ 25400 h 424542"/>
              <a:gd name="connsiteX12" fmla="*/ 743857 w 856343"/>
              <a:gd name="connsiteY12" fmla="*/ 21771 h 424542"/>
              <a:gd name="connsiteX13" fmla="*/ 707572 w 856343"/>
              <a:gd name="connsiteY13" fmla="*/ 10885 h 424542"/>
              <a:gd name="connsiteX14" fmla="*/ 682172 w 856343"/>
              <a:gd name="connsiteY14" fmla="*/ 7257 h 424542"/>
              <a:gd name="connsiteX15" fmla="*/ 602343 w 856343"/>
              <a:gd name="connsiteY15" fmla="*/ 0 h 424542"/>
              <a:gd name="connsiteX16" fmla="*/ 420915 w 856343"/>
              <a:gd name="connsiteY16" fmla="*/ 3628 h 424542"/>
              <a:gd name="connsiteX17" fmla="*/ 351972 w 856343"/>
              <a:gd name="connsiteY17" fmla="*/ 10885 h 424542"/>
              <a:gd name="connsiteX18" fmla="*/ 319315 w 856343"/>
              <a:gd name="connsiteY18" fmla="*/ 14514 h 424542"/>
              <a:gd name="connsiteX19" fmla="*/ 301172 w 856343"/>
              <a:gd name="connsiteY19" fmla="*/ 18142 h 424542"/>
              <a:gd name="connsiteX20" fmla="*/ 290286 w 856343"/>
              <a:gd name="connsiteY20" fmla="*/ 21771 h 424542"/>
              <a:gd name="connsiteX21" fmla="*/ 261257 w 856343"/>
              <a:gd name="connsiteY21" fmla="*/ 25400 h 424542"/>
              <a:gd name="connsiteX22" fmla="*/ 246743 w 856343"/>
              <a:gd name="connsiteY22" fmla="*/ 29028 h 424542"/>
              <a:gd name="connsiteX23" fmla="*/ 228600 w 856343"/>
              <a:gd name="connsiteY23" fmla="*/ 32657 h 424542"/>
              <a:gd name="connsiteX24" fmla="*/ 217715 w 856343"/>
              <a:gd name="connsiteY24" fmla="*/ 36285 h 424542"/>
              <a:gd name="connsiteX25" fmla="*/ 203200 w 856343"/>
              <a:gd name="connsiteY25" fmla="*/ 39914 h 424542"/>
              <a:gd name="connsiteX26" fmla="*/ 192315 w 856343"/>
              <a:gd name="connsiteY26" fmla="*/ 43542 h 424542"/>
              <a:gd name="connsiteX27" fmla="*/ 163286 w 856343"/>
              <a:gd name="connsiteY27" fmla="*/ 47171 h 424542"/>
              <a:gd name="connsiteX28" fmla="*/ 127000 w 856343"/>
              <a:gd name="connsiteY28" fmla="*/ 61685 h 424542"/>
              <a:gd name="connsiteX29" fmla="*/ 116115 w 856343"/>
              <a:gd name="connsiteY29" fmla="*/ 65314 h 424542"/>
              <a:gd name="connsiteX30" fmla="*/ 105229 w 856343"/>
              <a:gd name="connsiteY30" fmla="*/ 68942 h 424542"/>
              <a:gd name="connsiteX31" fmla="*/ 97972 w 856343"/>
              <a:gd name="connsiteY31" fmla="*/ 76200 h 424542"/>
              <a:gd name="connsiteX32" fmla="*/ 65315 w 856343"/>
              <a:gd name="connsiteY32" fmla="*/ 94342 h 424542"/>
              <a:gd name="connsiteX33" fmla="*/ 58057 w 856343"/>
              <a:gd name="connsiteY33" fmla="*/ 101600 h 424542"/>
              <a:gd name="connsiteX34" fmla="*/ 50800 w 856343"/>
              <a:gd name="connsiteY34" fmla="*/ 112485 h 424542"/>
              <a:gd name="connsiteX35" fmla="*/ 39915 w 856343"/>
              <a:gd name="connsiteY35" fmla="*/ 119742 h 424542"/>
              <a:gd name="connsiteX36" fmla="*/ 32657 w 856343"/>
              <a:gd name="connsiteY36" fmla="*/ 134257 h 424542"/>
              <a:gd name="connsiteX37" fmla="*/ 25400 w 856343"/>
              <a:gd name="connsiteY37" fmla="*/ 156028 h 424542"/>
              <a:gd name="connsiteX38" fmla="*/ 18143 w 856343"/>
              <a:gd name="connsiteY38" fmla="*/ 177800 h 424542"/>
              <a:gd name="connsiteX39" fmla="*/ 10886 w 856343"/>
              <a:gd name="connsiteY39" fmla="*/ 199571 h 424542"/>
              <a:gd name="connsiteX40" fmla="*/ 7257 w 856343"/>
              <a:gd name="connsiteY40" fmla="*/ 210457 h 424542"/>
              <a:gd name="connsiteX41" fmla="*/ 0 w 856343"/>
              <a:gd name="connsiteY41" fmla="*/ 243114 h 424542"/>
              <a:gd name="connsiteX42" fmla="*/ 3629 w 856343"/>
              <a:gd name="connsiteY42" fmla="*/ 312057 h 424542"/>
              <a:gd name="connsiteX43" fmla="*/ 7257 w 856343"/>
              <a:gd name="connsiteY43" fmla="*/ 326571 h 424542"/>
              <a:gd name="connsiteX44" fmla="*/ 14515 w 856343"/>
              <a:gd name="connsiteY44" fmla="*/ 337457 h 424542"/>
              <a:gd name="connsiteX45" fmla="*/ 25400 w 856343"/>
              <a:gd name="connsiteY45" fmla="*/ 355600 h 424542"/>
              <a:gd name="connsiteX46" fmla="*/ 39915 w 856343"/>
              <a:gd name="connsiteY46" fmla="*/ 373742 h 424542"/>
              <a:gd name="connsiteX47" fmla="*/ 54429 w 856343"/>
              <a:gd name="connsiteY47" fmla="*/ 377371 h 424542"/>
              <a:gd name="connsiteX48" fmla="*/ 76200 w 856343"/>
              <a:gd name="connsiteY48" fmla="*/ 384628 h 424542"/>
              <a:gd name="connsiteX49" fmla="*/ 116115 w 856343"/>
              <a:gd name="connsiteY49" fmla="*/ 395514 h 424542"/>
              <a:gd name="connsiteX50" fmla="*/ 134257 w 856343"/>
              <a:gd name="connsiteY50" fmla="*/ 399142 h 424542"/>
              <a:gd name="connsiteX51" fmla="*/ 163286 w 856343"/>
              <a:gd name="connsiteY51" fmla="*/ 406400 h 424542"/>
              <a:gd name="connsiteX52" fmla="*/ 228600 w 856343"/>
              <a:gd name="connsiteY52" fmla="*/ 413657 h 424542"/>
              <a:gd name="connsiteX53" fmla="*/ 272143 w 856343"/>
              <a:gd name="connsiteY53" fmla="*/ 420914 h 424542"/>
              <a:gd name="connsiteX54" fmla="*/ 330200 w 856343"/>
              <a:gd name="connsiteY54" fmla="*/ 424542 h 424542"/>
              <a:gd name="connsiteX55" fmla="*/ 413657 w 856343"/>
              <a:gd name="connsiteY55" fmla="*/ 420914 h 424542"/>
              <a:gd name="connsiteX56" fmla="*/ 431800 w 856343"/>
              <a:gd name="connsiteY56" fmla="*/ 417285 h 424542"/>
              <a:gd name="connsiteX57" fmla="*/ 460829 w 856343"/>
              <a:gd name="connsiteY57" fmla="*/ 413657 h 424542"/>
              <a:gd name="connsiteX58" fmla="*/ 489857 w 856343"/>
              <a:gd name="connsiteY58" fmla="*/ 406400 h 424542"/>
              <a:gd name="connsiteX59" fmla="*/ 500743 w 856343"/>
              <a:gd name="connsiteY59" fmla="*/ 402771 h 424542"/>
              <a:gd name="connsiteX60" fmla="*/ 515257 w 856343"/>
              <a:gd name="connsiteY60" fmla="*/ 399142 h 424542"/>
              <a:gd name="connsiteX61" fmla="*/ 533400 w 856343"/>
              <a:gd name="connsiteY61" fmla="*/ 395514 h 424542"/>
              <a:gd name="connsiteX62" fmla="*/ 555172 w 856343"/>
              <a:gd name="connsiteY62" fmla="*/ 384628 h 424542"/>
              <a:gd name="connsiteX63" fmla="*/ 587829 w 856343"/>
              <a:gd name="connsiteY63" fmla="*/ 377371 h 424542"/>
              <a:gd name="connsiteX64" fmla="*/ 609600 w 856343"/>
              <a:gd name="connsiteY64" fmla="*/ 370114 h 424542"/>
              <a:gd name="connsiteX65" fmla="*/ 620486 w 856343"/>
              <a:gd name="connsiteY65" fmla="*/ 366485 h 424542"/>
              <a:gd name="connsiteX66" fmla="*/ 635000 w 856343"/>
              <a:gd name="connsiteY66" fmla="*/ 359228 h 424542"/>
              <a:gd name="connsiteX67" fmla="*/ 674915 w 856343"/>
              <a:gd name="connsiteY67" fmla="*/ 348342 h 424542"/>
              <a:gd name="connsiteX68" fmla="*/ 689429 w 856343"/>
              <a:gd name="connsiteY68" fmla="*/ 341085 h 424542"/>
              <a:gd name="connsiteX69" fmla="*/ 718457 w 856343"/>
              <a:gd name="connsiteY69" fmla="*/ 330200 h 424542"/>
              <a:gd name="connsiteX70" fmla="*/ 736600 w 856343"/>
              <a:gd name="connsiteY70" fmla="*/ 319314 h 424542"/>
              <a:gd name="connsiteX71" fmla="*/ 758372 w 856343"/>
              <a:gd name="connsiteY71" fmla="*/ 312057 h 424542"/>
              <a:gd name="connsiteX72" fmla="*/ 772886 w 856343"/>
              <a:gd name="connsiteY72" fmla="*/ 304800 h 424542"/>
              <a:gd name="connsiteX73" fmla="*/ 783772 w 856343"/>
              <a:gd name="connsiteY73" fmla="*/ 297542 h 424542"/>
              <a:gd name="connsiteX74" fmla="*/ 794657 w 856343"/>
              <a:gd name="connsiteY74" fmla="*/ 293914 h 424542"/>
              <a:gd name="connsiteX75" fmla="*/ 812800 w 856343"/>
              <a:gd name="connsiteY75" fmla="*/ 279400 h 424542"/>
              <a:gd name="connsiteX76" fmla="*/ 827315 w 856343"/>
              <a:gd name="connsiteY76" fmla="*/ 261257 h 424542"/>
              <a:gd name="connsiteX77" fmla="*/ 834572 w 856343"/>
              <a:gd name="connsiteY77" fmla="*/ 239485 h 424542"/>
              <a:gd name="connsiteX78" fmla="*/ 816429 w 856343"/>
              <a:gd name="connsiteY78" fmla="*/ 239485 h 42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56343" h="424542">
                <a:moveTo>
                  <a:pt x="816429" y="239485"/>
                </a:moveTo>
                <a:cubicBezTo>
                  <a:pt x="815220" y="236461"/>
                  <a:pt x="823529" y="227292"/>
                  <a:pt x="827315" y="221342"/>
                </a:cubicBezTo>
                <a:cubicBezTo>
                  <a:pt x="831998" y="213984"/>
                  <a:pt x="841829" y="199571"/>
                  <a:pt x="841829" y="199571"/>
                </a:cubicBezTo>
                <a:cubicBezTo>
                  <a:pt x="843038" y="195942"/>
                  <a:pt x="843746" y="192106"/>
                  <a:pt x="845457" y="188685"/>
                </a:cubicBezTo>
                <a:cubicBezTo>
                  <a:pt x="847407" y="184784"/>
                  <a:pt x="851462" y="181977"/>
                  <a:pt x="852715" y="177800"/>
                </a:cubicBezTo>
                <a:cubicBezTo>
                  <a:pt x="855173" y="169608"/>
                  <a:pt x="855134" y="160867"/>
                  <a:pt x="856343" y="152400"/>
                </a:cubicBezTo>
                <a:cubicBezTo>
                  <a:pt x="855134" y="134257"/>
                  <a:pt x="854723" y="116043"/>
                  <a:pt x="852715" y="97971"/>
                </a:cubicBezTo>
                <a:cubicBezTo>
                  <a:pt x="852293" y="94169"/>
                  <a:pt x="851791" y="89790"/>
                  <a:pt x="849086" y="87085"/>
                </a:cubicBezTo>
                <a:cubicBezTo>
                  <a:pt x="842919" y="80918"/>
                  <a:pt x="833482" y="78738"/>
                  <a:pt x="827315" y="72571"/>
                </a:cubicBezTo>
                <a:cubicBezTo>
                  <a:pt x="806467" y="51723"/>
                  <a:pt x="817286" y="57132"/>
                  <a:pt x="798286" y="50800"/>
                </a:cubicBezTo>
                <a:cubicBezTo>
                  <a:pt x="791631" y="44144"/>
                  <a:pt x="785144" y="36971"/>
                  <a:pt x="776515" y="32657"/>
                </a:cubicBezTo>
                <a:cubicBezTo>
                  <a:pt x="769673" y="29236"/>
                  <a:pt x="762000" y="27819"/>
                  <a:pt x="754743" y="25400"/>
                </a:cubicBezTo>
                <a:lnTo>
                  <a:pt x="743857" y="21771"/>
                </a:lnTo>
                <a:cubicBezTo>
                  <a:pt x="731923" y="17793"/>
                  <a:pt x="720008" y="13146"/>
                  <a:pt x="707572" y="10885"/>
                </a:cubicBezTo>
                <a:cubicBezTo>
                  <a:pt x="699157" y="9355"/>
                  <a:pt x="690650" y="8387"/>
                  <a:pt x="682172" y="7257"/>
                </a:cubicBezTo>
                <a:cubicBezTo>
                  <a:pt x="642460" y="1962"/>
                  <a:pt x="652142" y="3557"/>
                  <a:pt x="602343" y="0"/>
                </a:cubicBezTo>
                <a:lnTo>
                  <a:pt x="420915" y="3628"/>
                </a:lnTo>
                <a:cubicBezTo>
                  <a:pt x="384488" y="4803"/>
                  <a:pt x="382607" y="7056"/>
                  <a:pt x="351972" y="10885"/>
                </a:cubicBezTo>
                <a:cubicBezTo>
                  <a:pt x="341104" y="12243"/>
                  <a:pt x="330158" y="12965"/>
                  <a:pt x="319315" y="14514"/>
                </a:cubicBezTo>
                <a:cubicBezTo>
                  <a:pt x="313210" y="15386"/>
                  <a:pt x="307155" y="16646"/>
                  <a:pt x="301172" y="18142"/>
                </a:cubicBezTo>
                <a:cubicBezTo>
                  <a:pt x="297461" y="19070"/>
                  <a:pt x="294049" y="21087"/>
                  <a:pt x="290286" y="21771"/>
                </a:cubicBezTo>
                <a:cubicBezTo>
                  <a:pt x="280692" y="23516"/>
                  <a:pt x="270876" y="23797"/>
                  <a:pt x="261257" y="25400"/>
                </a:cubicBezTo>
                <a:cubicBezTo>
                  <a:pt x="256338" y="26220"/>
                  <a:pt x="251611" y="27946"/>
                  <a:pt x="246743" y="29028"/>
                </a:cubicBezTo>
                <a:cubicBezTo>
                  <a:pt x="240722" y="30366"/>
                  <a:pt x="234583" y="31161"/>
                  <a:pt x="228600" y="32657"/>
                </a:cubicBezTo>
                <a:cubicBezTo>
                  <a:pt x="224890" y="33585"/>
                  <a:pt x="221392" y="35234"/>
                  <a:pt x="217715" y="36285"/>
                </a:cubicBezTo>
                <a:cubicBezTo>
                  <a:pt x="212920" y="37655"/>
                  <a:pt x="207995" y="38544"/>
                  <a:pt x="203200" y="39914"/>
                </a:cubicBezTo>
                <a:cubicBezTo>
                  <a:pt x="199523" y="40965"/>
                  <a:pt x="196078" y="42858"/>
                  <a:pt x="192315" y="43542"/>
                </a:cubicBezTo>
                <a:cubicBezTo>
                  <a:pt x="182721" y="45286"/>
                  <a:pt x="172962" y="45961"/>
                  <a:pt x="163286" y="47171"/>
                </a:cubicBezTo>
                <a:cubicBezTo>
                  <a:pt x="141927" y="57851"/>
                  <a:pt x="153908" y="52716"/>
                  <a:pt x="127000" y="61685"/>
                </a:cubicBezTo>
                <a:lnTo>
                  <a:pt x="116115" y="65314"/>
                </a:lnTo>
                <a:lnTo>
                  <a:pt x="105229" y="68942"/>
                </a:lnTo>
                <a:cubicBezTo>
                  <a:pt x="102810" y="71361"/>
                  <a:pt x="100906" y="74440"/>
                  <a:pt x="97972" y="76200"/>
                </a:cubicBezTo>
                <a:cubicBezTo>
                  <a:pt x="75154" y="89891"/>
                  <a:pt x="98610" y="61047"/>
                  <a:pt x="65315" y="94342"/>
                </a:cubicBezTo>
                <a:cubicBezTo>
                  <a:pt x="62896" y="96761"/>
                  <a:pt x="60194" y="98928"/>
                  <a:pt x="58057" y="101600"/>
                </a:cubicBezTo>
                <a:cubicBezTo>
                  <a:pt x="55333" y="105005"/>
                  <a:pt x="53884" y="109401"/>
                  <a:pt x="50800" y="112485"/>
                </a:cubicBezTo>
                <a:cubicBezTo>
                  <a:pt x="47716" y="115569"/>
                  <a:pt x="43543" y="117323"/>
                  <a:pt x="39915" y="119742"/>
                </a:cubicBezTo>
                <a:cubicBezTo>
                  <a:pt x="37496" y="124580"/>
                  <a:pt x="34666" y="129234"/>
                  <a:pt x="32657" y="134257"/>
                </a:cubicBezTo>
                <a:cubicBezTo>
                  <a:pt x="29816" y="141359"/>
                  <a:pt x="27819" y="148771"/>
                  <a:pt x="25400" y="156028"/>
                </a:cubicBezTo>
                <a:lnTo>
                  <a:pt x="18143" y="177800"/>
                </a:lnTo>
                <a:lnTo>
                  <a:pt x="10886" y="199571"/>
                </a:lnTo>
                <a:cubicBezTo>
                  <a:pt x="9676" y="203200"/>
                  <a:pt x="8007" y="206706"/>
                  <a:pt x="7257" y="210457"/>
                </a:cubicBezTo>
                <a:cubicBezTo>
                  <a:pt x="2651" y="233490"/>
                  <a:pt x="5125" y="222617"/>
                  <a:pt x="0" y="243114"/>
                </a:cubicBezTo>
                <a:cubicBezTo>
                  <a:pt x="1210" y="266095"/>
                  <a:pt x="1635" y="289131"/>
                  <a:pt x="3629" y="312057"/>
                </a:cubicBezTo>
                <a:cubicBezTo>
                  <a:pt x="4061" y="317025"/>
                  <a:pt x="5293" y="321987"/>
                  <a:pt x="7257" y="326571"/>
                </a:cubicBezTo>
                <a:cubicBezTo>
                  <a:pt x="8975" y="330580"/>
                  <a:pt x="12096" y="333828"/>
                  <a:pt x="14515" y="337457"/>
                </a:cubicBezTo>
                <a:cubicBezTo>
                  <a:pt x="20815" y="356358"/>
                  <a:pt x="14017" y="341370"/>
                  <a:pt x="25400" y="355600"/>
                </a:cubicBezTo>
                <a:cubicBezTo>
                  <a:pt x="28820" y="359875"/>
                  <a:pt x="34073" y="370821"/>
                  <a:pt x="39915" y="373742"/>
                </a:cubicBezTo>
                <a:cubicBezTo>
                  <a:pt x="44375" y="375972"/>
                  <a:pt x="49652" y="375938"/>
                  <a:pt x="54429" y="377371"/>
                </a:cubicBezTo>
                <a:cubicBezTo>
                  <a:pt x="61756" y="379569"/>
                  <a:pt x="68943" y="382209"/>
                  <a:pt x="76200" y="384628"/>
                </a:cubicBezTo>
                <a:cubicBezTo>
                  <a:pt x="91843" y="389842"/>
                  <a:pt x="95645" y="391420"/>
                  <a:pt x="116115" y="395514"/>
                </a:cubicBezTo>
                <a:cubicBezTo>
                  <a:pt x="122162" y="396723"/>
                  <a:pt x="128274" y="397646"/>
                  <a:pt x="134257" y="399142"/>
                </a:cubicBezTo>
                <a:cubicBezTo>
                  <a:pt x="158983" y="405323"/>
                  <a:pt x="128511" y="401050"/>
                  <a:pt x="163286" y="406400"/>
                </a:cubicBezTo>
                <a:cubicBezTo>
                  <a:pt x="213263" y="414089"/>
                  <a:pt x="171535" y="405875"/>
                  <a:pt x="228600" y="413657"/>
                </a:cubicBezTo>
                <a:cubicBezTo>
                  <a:pt x="243180" y="415645"/>
                  <a:pt x="257457" y="419996"/>
                  <a:pt x="272143" y="420914"/>
                </a:cubicBezTo>
                <a:lnTo>
                  <a:pt x="330200" y="424542"/>
                </a:lnTo>
                <a:cubicBezTo>
                  <a:pt x="358019" y="423333"/>
                  <a:pt x="385882" y="422898"/>
                  <a:pt x="413657" y="420914"/>
                </a:cubicBezTo>
                <a:cubicBezTo>
                  <a:pt x="419809" y="420475"/>
                  <a:pt x="425704" y="418223"/>
                  <a:pt x="431800" y="417285"/>
                </a:cubicBezTo>
                <a:cubicBezTo>
                  <a:pt x="441438" y="415802"/>
                  <a:pt x="451153" y="414866"/>
                  <a:pt x="460829" y="413657"/>
                </a:cubicBezTo>
                <a:cubicBezTo>
                  <a:pt x="485713" y="405361"/>
                  <a:pt x="454828" y="415157"/>
                  <a:pt x="489857" y="406400"/>
                </a:cubicBezTo>
                <a:cubicBezTo>
                  <a:pt x="493568" y="405472"/>
                  <a:pt x="497065" y="403822"/>
                  <a:pt x="500743" y="402771"/>
                </a:cubicBezTo>
                <a:cubicBezTo>
                  <a:pt x="505538" y="401401"/>
                  <a:pt x="510389" y="400224"/>
                  <a:pt x="515257" y="399142"/>
                </a:cubicBezTo>
                <a:cubicBezTo>
                  <a:pt x="521278" y="397804"/>
                  <a:pt x="527417" y="397010"/>
                  <a:pt x="533400" y="395514"/>
                </a:cubicBezTo>
                <a:cubicBezTo>
                  <a:pt x="557862" y="389399"/>
                  <a:pt x="530341" y="395269"/>
                  <a:pt x="555172" y="384628"/>
                </a:cubicBezTo>
                <a:cubicBezTo>
                  <a:pt x="560868" y="382187"/>
                  <a:pt x="583101" y="378660"/>
                  <a:pt x="587829" y="377371"/>
                </a:cubicBezTo>
                <a:cubicBezTo>
                  <a:pt x="595209" y="375358"/>
                  <a:pt x="602343" y="372533"/>
                  <a:pt x="609600" y="370114"/>
                </a:cubicBezTo>
                <a:cubicBezTo>
                  <a:pt x="613229" y="368904"/>
                  <a:pt x="617065" y="368196"/>
                  <a:pt x="620486" y="366485"/>
                </a:cubicBezTo>
                <a:cubicBezTo>
                  <a:pt x="625324" y="364066"/>
                  <a:pt x="629868" y="360938"/>
                  <a:pt x="635000" y="359228"/>
                </a:cubicBezTo>
                <a:cubicBezTo>
                  <a:pt x="658897" y="351263"/>
                  <a:pt x="649460" y="361070"/>
                  <a:pt x="674915" y="348342"/>
                </a:cubicBezTo>
                <a:cubicBezTo>
                  <a:pt x="679753" y="345923"/>
                  <a:pt x="684436" y="343165"/>
                  <a:pt x="689429" y="341085"/>
                </a:cubicBezTo>
                <a:cubicBezTo>
                  <a:pt x="698968" y="337111"/>
                  <a:pt x="709074" y="334530"/>
                  <a:pt x="718457" y="330200"/>
                </a:cubicBezTo>
                <a:cubicBezTo>
                  <a:pt x="724861" y="327245"/>
                  <a:pt x="730179" y="322232"/>
                  <a:pt x="736600" y="319314"/>
                </a:cubicBezTo>
                <a:cubicBezTo>
                  <a:pt x="743564" y="316148"/>
                  <a:pt x="751530" y="315478"/>
                  <a:pt x="758372" y="312057"/>
                </a:cubicBezTo>
                <a:cubicBezTo>
                  <a:pt x="763210" y="309638"/>
                  <a:pt x="768190" y="307484"/>
                  <a:pt x="772886" y="304800"/>
                </a:cubicBezTo>
                <a:cubicBezTo>
                  <a:pt x="776673" y="302636"/>
                  <a:pt x="779871" y="299492"/>
                  <a:pt x="783772" y="297542"/>
                </a:cubicBezTo>
                <a:cubicBezTo>
                  <a:pt x="787193" y="295832"/>
                  <a:pt x="791029" y="295123"/>
                  <a:pt x="794657" y="293914"/>
                </a:cubicBezTo>
                <a:cubicBezTo>
                  <a:pt x="812191" y="276382"/>
                  <a:pt x="789901" y="297721"/>
                  <a:pt x="812800" y="279400"/>
                </a:cubicBezTo>
                <a:cubicBezTo>
                  <a:pt x="820184" y="273493"/>
                  <a:pt x="821928" y="269336"/>
                  <a:pt x="827315" y="261257"/>
                </a:cubicBezTo>
                <a:lnTo>
                  <a:pt x="834572" y="239485"/>
                </a:lnTo>
                <a:cubicBezTo>
                  <a:pt x="838582" y="227453"/>
                  <a:pt x="817638" y="242509"/>
                  <a:pt x="816429" y="239485"/>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95600" y="1880693"/>
            <a:ext cx="762000" cy="307777"/>
          </a:xfrm>
          <a:prstGeom prst="rect">
            <a:avLst/>
          </a:prstGeom>
          <a:noFill/>
        </p:spPr>
        <p:txBody>
          <a:bodyPr wrap="square" rtlCol="0">
            <a:spAutoFit/>
          </a:bodyPr>
          <a:lstStyle/>
          <a:p>
            <a:r>
              <a:rPr lang="en-US" sz="1400" dirty="0"/>
              <a:t>outer</a:t>
            </a:r>
          </a:p>
        </p:txBody>
      </p:sp>
      <p:sp>
        <p:nvSpPr>
          <p:cNvPr id="8" name="TextBox 7"/>
          <p:cNvSpPr txBox="1"/>
          <p:nvPr/>
        </p:nvSpPr>
        <p:spPr>
          <a:xfrm>
            <a:off x="6578943" y="3525944"/>
            <a:ext cx="1631092" cy="954107"/>
          </a:xfrm>
          <a:prstGeom prst="rect">
            <a:avLst/>
          </a:prstGeom>
          <a:noFill/>
        </p:spPr>
        <p:txBody>
          <a:bodyPr wrap="square" rtlCol="0">
            <a:spAutoFit/>
          </a:bodyPr>
          <a:lstStyle/>
          <a:p>
            <a:r>
              <a:rPr lang="en-US" sz="1400" b="1" dirty="0">
                <a:solidFill>
                  <a:srgbClr val="0070C0"/>
                </a:solidFill>
              </a:rPr>
              <a:t>Inner circumferential lamellae (blue bracket)</a:t>
            </a:r>
          </a:p>
        </p:txBody>
      </p:sp>
      <p:sp>
        <p:nvSpPr>
          <p:cNvPr id="3" name="Right Brace 2"/>
          <p:cNvSpPr/>
          <p:nvPr/>
        </p:nvSpPr>
        <p:spPr>
          <a:xfrm>
            <a:off x="6400800" y="3525944"/>
            <a:ext cx="190500" cy="284056"/>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8222" y="2332672"/>
            <a:ext cx="2310713" cy="1477328"/>
          </a:xfrm>
          <a:prstGeom prst="rect">
            <a:avLst/>
          </a:prstGeom>
          <a:noFill/>
        </p:spPr>
        <p:txBody>
          <a:bodyPr wrap="square" rtlCol="0">
            <a:spAutoFit/>
          </a:bodyPr>
          <a:lstStyle/>
          <a:p>
            <a:r>
              <a:rPr lang="en-US" b="1" dirty="0">
                <a:solidFill>
                  <a:srgbClr val="002060"/>
                </a:solidFill>
                <a:latin typeface="Tempus Sans ITC" pitchFamily="82" charset="0"/>
                <a:cs typeface="Times New Roman" pitchFamily="18" charset="0"/>
              </a:rPr>
              <a:t>The inner and outer circumferential lamellae go all the way around the shaft of the bone.</a:t>
            </a:r>
            <a:endParaRPr lang="en-US" dirty="0">
              <a:solidFill>
                <a:srgbClr val="002060"/>
              </a:solidFill>
            </a:endParaRPr>
          </a:p>
        </p:txBody>
      </p:sp>
    </p:spTree>
    <p:extLst>
      <p:ext uri="{BB962C8B-B14F-4D97-AF65-F5344CB8AC3E}">
        <p14:creationId xmlns:p14="http://schemas.microsoft.com/office/powerpoint/2010/main" val="2339181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56950" y="39469"/>
            <a:ext cx="7653442"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Organization of bone – compact bone</a:t>
            </a:r>
          </a:p>
        </p:txBody>
      </p:sp>
      <p:sp>
        <p:nvSpPr>
          <p:cNvPr id="15" name="TextBox 2"/>
          <p:cNvSpPr txBox="1">
            <a:spLocks noChangeArrowheads="1"/>
          </p:cNvSpPr>
          <p:nvPr/>
        </p:nvSpPr>
        <p:spPr bwMode="auto">
          <a:xfrm>
            <a:off x="28222" y="639175"/>
            <a:ext cx="9115778" cy="2031325"/>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In this enlarged portion of the drawing, we can see one complete osteon.   The </a:t>
            </a:r>
            <a:r>
              <a:rPr lang="en-US" b="1" dirty="0">
                <a:solidFill>
                  <a:srgbClr val="0070C0"/>
                </a:solidFill>
                <a:latin typeface="Times New Roman" pitchFamily="18" charset="0"/>
                <a:cs typeface="Times New Roman" pitchFamily="18" charset="0"/>
              </a:rPr>
              <a:t>osteocytes within their lacunae</a:t>
            </a:r>
            <a:r>
              <a:rPr lang="en-US" b="1" dirty="0">
                <a:solidFill>
                  <a:srgbClr val="660066"/>
                </a:solidFill>
                <a:latin typeface="Times New Roman" pitchFamily="18" charset="0"/>
                <a:cs typeface="Times New Roman" pitchFamily="18" charset="0"/>
              </a:rPr>
              <a:t> (blue arrows) are situated in the borders between the lamellae.  Osteocyte processes extend into </a:t>
            </a:r>
            <a:r>
              <a:rPr lang="en-US" b="1" dirty="0" err="1">
                <a:solidFill>
                  <a:srgbClr val="0070C0"/>
                </a:solidFill>
                <a:latin typeface="Times New Roman" pitchFamily="18" charset="0"/>
                <a:cs typeface="Times New Roman" pitchFamily="18" charset="0"/>
              </a:rPr>
              <a:t>canaliculi</a:t>
            </a:r>
            <a:r>
              <a:rPr lang="en-US" b="1" dirty="0">
                <a:solidFill>
                  <a:srgbClr val="660066"/>
                </a:solidFill>
                <a:latin typeface="Times New Roman" pitchFamily="18" charset="0"/>
                <a:cs typeface="Times New Roman" pitchFamily="18" charset="0"/>
              </a:rPr>
              <a:t> (red arrows), which connect adjacent lacunae, but also connect the inner lacunae to the central canal.  Nutrients from the vessels in the central canal are passed to osteocytes in the inner layer, which then pass nutrients to osteocytes in the outer layers; thus, all osteocytes in an osteon receive their nutrients from the vessels within the central canal.</a:t>
            </a:r>
          </a:p>
        </p:txBody>
      </p:sp>
      <p:pic>
        <p:nvPicPr>
          <p:cNvPr id="16" name="Picture 1" descr="Slide6.JPG"/>
          <p:cNvPicPr>
            <a:picLocks noChangeAspect="1"/>
          </p:cNvPicPr>
          <p:nvPr/>
        </p:nvPicPr>
        <p:blipFill rotWithShape="1">
          <a:blip r:embed="rId3">
            <a:extLst>
              <a:ext uri="{28A0092B-C50C-407E-A947-70E740481C1C}">
                <a14:useLocalDpi xmlns:a14="http://schemas.microsoft.com/office/drawing/2010/main" val="0"/>
              </a:ext>
            </a:extLst>
          </a:blip>
          <a:srcRect l="67342" t="34534" r="16579" b="46747"/>
          <a:stretch/>
        </p:blipFill>
        <p:spPr bwMode="auto">
          <a:xfrm>
            <a:off x="381000" y="2670499"/>
            <a:ext cx="5097201" cy="416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H="1">
            <a:off x="3634947" y="3571103"/>
            <a:ext cx="331572" cy="507236"/>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750277" y="4588476"/>
            <a:ext cx="331572" cy="507236"/>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20778" y="3459892"/>
            <a:ext cx="84439" cy="564901"/>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384854" y="5581744"/>
            <a:ext cx="84439" cy="522494"/>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729946" y="4300151"/>
            <a:ext cx="121509" cy="5401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300151" y="4102443"/>
            <a:ext cx="72083" cy="527831"/>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38801" y="2514600"/>
            <a:ext cx="3428999" cy="4247317"/>
          </a:xfrm>
          <a:prstGeom prst="rect">
            <a:avLst/>
          </a:prstGeom>
          <a:noFill/>
        </p:spPr>
        <p:txBody>
          <a:bodyPr wrap="square" rtlCol="0">
            <a:spAutoFit/>
          </a:bodyPr>
          <a:lstStyle/>
          <a:p>
            <a:r>
              <a:rPr lang="en-US" b="1" dirty="0">
                <a:solidFill>
                  <a:srgbClr val="0070C0"/>
                </a:solidFill>
                <a:latin typeface="Tempus Sans ITC" pitchFamily="82" charset="0"/>
                <a:cs typeface="Times New Roman" pitchFamily="18" charset="0"/>
              </a:rPr>
              <a:t>In this drawing, yellow (and white) is bone matrix.</a:t>
            </a:r>
          </a:p>
          <a:p>
            <a:endParaRPr lang="en-US" b="1" dirty="0">
              <a:solidFill>
                <a:srgbClr val="0070C0"/>
              </a:solidFill>
              <a:latin typeface="Tempus Sans ITC" pitchFamily="82" charset="0"/>
              <a:cs typeface="Times New Roman" pitchFamily="18" charset="0"/>
            </a:endParaRPr>
          </a:p>
          <a:p>
            <a:r>
              <a:rPr lang="en-US" b="1" dirty="0">
                <a:solidFill>
                  <a:srgbClr val="002060"/>
                </a:solidFill>
                <a:latin typeface="Tempus Sans ITC" pitchFamily="82" charset="0"/>
                <a:cs typeface="Times New Roman" pitchFamily="18" charset="0"/>
              </a:rPr>
              <a:t>Each osteocyte process extends ½ way through a </a:t>
            </a:r>
            <a:r>
              <a:rPr lang="en-US" b="1" dirty="0" err="1">
                <a:solidFill>
                  <a:srgbClr val="002060"/>
                </a:solidFill>
                <a:latin typeface="Tempus Sans ITC" pitchFamily="82" charset="0"/>
                <a:cs typeface="Times New Roman" pitchFamily="18" charset="0"/>
              </a:rPr>
              <a:t>canaliculus</a:t>
            </a:r>
            <a:r>
              <a:rPr lang="en-US" b="1" dirty="0">
                <a:solidFill>
                  <a:srgbClr val="002060"/>
                </a:solidFill>
                <a:latin typeface="Tempus Sans ITC" pitchFamily="82" charset="0"/>
                <a:cs typeface="Times New Roman" pitchFamily="18" charset="0"/>
              </a:rPr>
              <a:t>, so that the tips of two processes from adjacent osteocytes meet in the middle. </a:t>
            </a:r>
          </a:p>
          <a:p>
            <a:endParaRPr lang="en-US" b="1" dirty="0">
              <a:solidFill>
                <a:srgbClr val="002060"/>
              </a:solidFill>
              <a:latin typeface="Tempus Sans ITC" pitchFamily="82" charset="0"/>
              <a:cs typeface="Times New Roman" pitchFamily="18" charset="0"/>
            </a:endParaRPr>
          </a:p>
          <a:p>
            <a:r>
              <a:rPr lang="en-US" b="1" dirty="0">
                <a:solidFill>
                  <a:srgbClr val="002060"/>
                </a:solidFill>
                <a:latin typeface="Tempus Sans ITC" pitchFamily="82" charset="0"/>
                <a:cs typeface="Times New Roman" pitchFamily="18" charset="0"/>
              </a:rPr>
              <a:t>Nutrient and waste movement occurs via diffusion in the small space between the cell processes and calcified matrix, as well as via gap junctions made by the adjacent osteocytes.</a:t>
            </a:r>
            <a:endParaRPr lang="en-US" dirty="0">
              <a:solidFill>
                <a:srgbClr val="002060"/>
              </a:solidFill>
            </a:endParaRPr>
          </a:p>
        </p:txBody>
      </p:sp>
    </p:spTree>
    <p:extLst>
      <p:ext uri="{BB962C8B-B14F-4D97-AF65-F5344CB8AC3E}">
        <p14:creationId xmlns:p14="http://schemas.microsoft.com/office/powerpoint/2010/main" val="4270953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ahc-webdata\com\LabManuals\MA\VLM\Lab8\SL38H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116503"/>
            <a:ext cx="6118796" cy="4589097"/>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ahc-webdata\com\LabManuals\MA\VLM\Lab8\SL38BM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55" y="2197865"/>
            <a:ext cx="2796746" cy="20975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56950" y="39469"/>
            <a:ext cx="7653442"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Organization of bone – compact bone</a:t>
            </a:r>
          </a:p>
        </p:txBody>
      </p:sp>
      <p:sp>
        <p:nvSpPr>
          <p:cNvPr id="15" name="TextBox 2"/>
          <p:cNvSpPr txBox="1">
            <a:spLocks noChangeArrowheads="1"/>
          </p:cNvSpPr>
          <p:nvPr/>
        </p:nvSpPr>
        <p:spPr bwMode="auto">
          <a:xfrm>
            <a:off x="28222" y="639175"/>
            <a:ext cx="9115778" cy="1477328"/>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Below is an image from a thick section of a dried piece of compact bone.  The osteocytes have degenerated, leaving the bone matrix.  The tissue was then ground down, creating dust that filled in all the spaces where cells and connective tissue once existed.  An osteon is outlined in the left image, and enlarged in the image to the right.  The central (</a:t>
            </a:r>
            <a:r>
              <a:rPr lang="en-US" b="1" dirty="0" err="1">
                <a:solidFill>
                  <a:srgbClr val="660066"/>
                </a:solidFill>
                <a:latin typeface="Times New Roman" pitchFamily="18" charset="0"/>
                <a:cs typeface="Times New Roman" pitchFamily="18" charset="0"/>
              </a:rPr>
              <a:t>Haversian</a:t>
            </a:r>
            <a:r>
              <a:rPr lang="en-US" b="1" dirty="0">
                <a:solidFill>
                  <a:srgbClr val="660066"/>
                </a:solidFill>
                <a:latin typeface="Times New Roman" pitchFamily="18" charset="0"/>
                <a:cs typeface="Times New Roman" pitchFamily="18" charset="0"/>
              </a:rPr>
              <a:t>) canal, lacunae (blue arrows) and </a:t>
            </a:r>
            <a:r>
              <a:rPr lang="en-US" b="1" dirty="0" err="1">
                <a:solidFill>
                  <a:srgbClr val="660066"/>
                </a:solidFill>
                <a:latin typeface="Times New Roman" pitchFamily="18" charset="0"/>
                <a:cs typeface="Times New Roman" pitchFamily="18" charset="0"/>
              </a:rPr>
              <a:t>canaliculi</a:t>
            </a:r>
            <a:r>
              <a:rPr lang="en-US" b="1" dirty="0">
                <a:solidFill>
                  <a:srgbClr val="660066"/>
                </a:solidFill>
                <a:latin typeface="Times New Roman" pitchFamily="18" charset="0"/>
                <a:cs typeface="Times New Roman" pitchFamily="18" charset="0"/>
              </a:rPr>
              <a:t> (red arrows) are indicated.</a:t>
            </a:r>
          </a:p>
        </p:txBody>
      </p:sp>
      <p:cxnSp>
        <p:nvCxnSpPr>
          <p:cNvPr id="8" name="Straight Arrow Connector 7"/>
          <p:cNvCxnSpPr/>
          <p:nvPr/>
        </p:nvCxnSpPr>
        <p:spPr>
          <a:xfrm flipV="1">
            <a:off x="4761664" y="5015889"/>
            <a:ext cx="408504" cy="442018"/>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431392" y="5208608"/>
            <a:ext cx="439758" cy="30379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064808" y="2965865"/>
            <a:ext cx="181309" cy="518115"/>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470119" y="2372810"/>
            <a:ext cx="359310" cy="26236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608456" y="4102443"/>
            <a:ext cx="72083" cy="527831"/>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1069884" y="2732769"/>
            <a:ext cx="1050366" cy="1020953"/>
          </a:xfrm>
          <a:custGeom>
            <a:avLst/>
            <a:gdLst>
              <a:gd name="connsiteX0" fmla="*/ 648384 w 1050366"/>
              <a:gd name="connsiteY0" fmla="*/ 20096 h 1020953"/>
              <a:gd name="connsiteX1" fmla="*/ 593118 w 1050366"/>
              <a:gd name="connsiteY1" fmla="*/ 15072 h 1020953"/>
              <a:gd name="connsiteX2" fmla="*/ 573021 w 1050366"/>
              <a:gd name="connsiteY2" fmla="*/ 10048 h 1020953"/>
              <a:gd name="connsiteX3" fmla="*/ 522780 w 1050366"/>
              <a:gd name="connsiteY3" fmla="*/ 5024 h 1020953"/>
              <a:gd name="connsiteX4" fmla="*/ 487611 w 1050366"/>
              <a:gd name="connsiteY4" fmla="*/ 0 h 1020953"/>
              <a:gd name="connsiteX5" fmla="*/ 346934 w 1050366"/>
              <a:gd name="connsiteY5" fmla="*/ 5024 h 1020953"/>
              <a:gd name="connsiteX6" fmla="*/ 241426 w 1050366"/>
              <a:gd name="connsiteY6" fmla="*/ 15072 h 1020953"/>
              <a:gd name="connsiteX7" fmla="*/ 191184 w 1050366"/>
              <a:gd name="connsiteY7" fmla="*/ 25121 h 1020953"/>
              <a:gd name="connsiteX8" fmla="*/ 156015 w 1050366"/>
              <a:gd name="connsiteY8" fmla="*/ 35169 h 1020953"/>
              <a:gd name="connsiteX9" fmla="*/ 140942 w 1050366"/>
              <a:gd name="connsiteY9" fmla="*/ 45217 h 1020953"/>
              <a:gd name="connsiteX10" fmla="*/ 125870 w 1050366"/>
              <a:gd name="connsiteY10" fmla="*/ 50241 h 1020953"/>
              <a:gd name="connsiteX11" fmla="*/ 115821 w 1050366"/>
              <a:gd name="connsiteY11" fmla="*/ 60290 h 1020953"/>
              <a:gd name="connsiteX12" fmla="*/ 105773 w 1050366"/>
              <a:gd name="connsiteY12" fmla="*/ 80387 h 1020953"/>
              <a:gd name="connsiteX13" fmla="*/ 95725 w 1050366"/>
              <a:gd name="connsiteY13" fmla="*/ 95459 h 1020953"/>
              <a:gd name="connsiteX14" fmla="*/ 80652 w 1050366"/>
              <a:gd name="connsiteY14" fmla="*/ 125604 h 1020953"/>
              <a:gd name="connsiteX15" fmla="*/ 65580 w 1050366"/>
              <a:gd name="connsiteY15" fmla="*/ 170822 h 1020953"/>
              <a:gd name="connsiteX16" fmla="*/ 60556 w 1050366"/>
              <a:gd name="connsiteY16" fmla="*/ 185894 h 1020953"/>
              <a:gd name="connsiteX17" fmla="*/ 55531 w 1050366"/>
              <a:gd name="connsiteY17" fmla="*/ 200967 h 1020953"/>
              <a:gd name="connsiteX18" fmla="*/ 45483 w 1050366"/>
              <a:gd name="connsiteY18" fmla="*/ 241160 h 1020953"/>
              <a:gd name="connsiteX19" fmla="*/ 40459 w 1050366"/>
              <a:gd name="connsiteY19" fmla="*/ 256233 h 1020953"/>
              <a:gd name="connsiteX20" fmla="*/ 30411 w 1050366"/>
              <a:gd name="connsiteY20" fmla="*/ 301450 h 1020953"/>
              <a:gd name="connsiteX21" fmla="*/ 25386 w 1050366"/>
              <a:gd name="connsiteY21" fmla="*/ 336619 h 1020953"/>
              <a:gd name="connsiteX22" fmla="*/ 20362 w 1050366"/>
              <a:gd name="connsiteY22" fmla="*/ 366765 h 1020953"/>
              <a:gd name="connsiteX23" fmla="*/ 10314 w 1050366"/>
              <a:gd name="connsiteY23" fmla="*/ 427055 h 1020953"/>
              <a:gd name="connsiteX24" fmla="*/ 5290 w 1050366"/>
              <a:gd name="connsiteY24" fmla="*/ 472272 h 1020953"/>
              <a:gd name="connsiteX25" fmla="*/ 265 w 1050366"/>
              <a:gd name="connsiteY25" fmla="*/ 512466 h 1020953"/>
              <a:gd name="connsiteX26" fmla="*/ 10314 w 1050366"/>
              <a:gd name="connsiteY26" fmla="*/ 673239 h 1020953"/>
              <a:gd name="connsiteX27" fmla="*/ 15338 w 1050366"/>
              <a:gd name="connsiteY27" fmla="*/ 688312 h 1020953"/>
              <a:gd name="connsiteX28" fmla="*/ 30411 w 1050366"/>
              <a:gd name="connsiteY28" fmla="*/ 738554 h 1020953"/>
              <a:gd name="connsiteX29" fmla="*/ 45483 w 1050366"/>
              <a:gd name="connsiteY29" fmla="*/ 753626 h 1020953"/>
              <a:gd name="connsiteX30" fmla="*/ 70604 w 1050366"/>
              <a:gd name="connsiteY30" fmla="*/ 798844 h 1020953"/>
              <a:gd name="connsiteX31" fmla="*/ 85676 w 1050366"/>
              <a:gd name="connsiteY31" fmla="*/ 813916 h 1020953"/>
              <a:gd name="connsiteX32" fmla="*/ 105773 w 1050366"/>
              <a:gd name="connsiteY32" fmla="*/ 849085 h 1020953"/>
              <a:gd name="connsiteX33" fmla="*/ 125870 w 1050366"/>
              <a:gd name="connsiteY33" fmla="*/ 869182 h 1020953"/>
              <a:gd name="connsiteX34" fmla="*/ 140942 w 1050366"/>
              <a:gd name="connsiteY34" fmla="*/ 884255 h 1020953"/>
              <a:gd name="connsiteX35" fmla="*/ 181136 w 1050366"/>
              <a:gd name="connsiteY35" fmla="*/ 914400 h 1020953"/>
              <a:gd name="connsiteX36" fmla="*/ 196208 w 1050366"/>
              <a:gd name="connsiteY36" fmla="*/ 919424 h 1020953"/>
              <a:gd name="connsiteX37" fmla="*/ 231378 w 1050366"/>
              <a:gd name="connsiteY37" fmla="*/ 944545 h 1020953"/>
              <a:gd name="connsiteX38" fmla="*/ 291668 w 1050366"/>
              <a:gd name="connsiteY38" fmla="*/ 984738 h 1020953"/>
              <a:gd name="connsiteX39" fmla="*/ 306740 w 1050366"/>
              <a:gd name="connsiteY39" fmla="*/ 994787 h 1020953"/>
              <a:gd name="connsiteX40" fmla="*/ 336885 w 1050366"/>
              <a:gd name="connsiteY40" fmla="*/ 1004835 h 1020953"/>
              <a:gd name="connsiteX41" fmla="*/ 351958 w 1050366"/>
              <a:gd name="connsiteY41" fmla="*/ 1009859 h 1020953"/>
              <a:gd name="connsiteX42" fmla="*/ 367030 w 1050366"/>
              <a:gd name="connsiteY42" fmla="*/ 1019907 h 1020953"/>
              <a:gd name="connsiteX43" fmla="*/ 482586 w 1050366"/>
              <a:gd name="connsiteY43" fmla="*/ 1009859 h 1020953"/>
              <a:gd name="connsiteX44" fmla="*/ 512731 w 1050366"/>
              <a:gd name="connsiteY44" fmla="*/ 1004835 h 1020953"/>
              <a:gd name="connsiteX45" fmla="*/ 547901 w 1050366"/>
              <a:gd name="connsiteY45" fmla="*/ 994787 h 1020953"/>
              <a:gd name="connsiteX46" fmla="*/ 598142 w 1050366"/>
              <a:gd name="connsiteY46" fmla="*/ 979714 h 1020953"/>
              <a:gd name="connsiteX47" fmla="*/ 628287 w 1050366"/>
              <a:gd name="connsiteY47" fmla="*/ 969666 h 1020953"/>
              <a:gd name="connsiteX48" fmla="*/ 648384 w 1050366"/>
              <a:gd name="connsiteY48" fmla="*/ 964641 h 1020953"/>
              <a:gd name="connsiteX49" fmla="*/ 663457 w 1050366"/>
              <a:gd name="connsiteY49" fmla="*/ 954593 h 1020953"/>
              <a:gd name="connsiteX50" fmla="*/ 693602 w 1050366"/>
              <a:gd name="connsiteY50" fmla="*/ 944545 h 1020953"/>
              <a:gd name="connsiteX51" fmla="*/ 708674 w 1050366"/>
              <a:gd name="connsiteY51" fmla="*/ 934496 h 1020953"/>
              <a:gd name="connsiteX52" fmla="*/ 758916 w 1050366"/>
              <a:gd name="connsiteY52" fmla="*/ 904351 h 1020953"/>
              <a:gd name="connsiteX53" fmla="*/ 789061 w 1050366"/>
              <a:gd name="connsiteY53" fmla="*/ 884255 h 1020953"/>
              <a:gd name="connsiteX54" fmla="*/ 814182 w 1050366"/>
              <a:gd name="connsiteY54" fmla="*/ 864158 h 1020953"/>
              <a:gd name="connsiteX55" fmla="*/ 844327 w 1050366"/>
              <a:gd name="connsiteY55" fmla="*/ 839037 h 1020953"/>
              <a:gd name="connsiteX56" fmla="*/ 864424 w 1050366"/>
              <a:gd name="connsiteY56" fmla="*/ 818940 h 1020953"/>
              <a:gd name="connsiteX57" fmla="*/ 874472 w 1050366"/>
              <a:gd name="connsiteY57" fmla="*/ 803868 h 1020953"/>
              <a:gd name="connsiteX58" fmla="*/ 894569 w 1050366"/>
              <a:gd name="connsiteY58" fmla="*/ 783771 h 1020953"/>
              <a:gd name="connsiteX59" fmla="*/ 904617 w 1050366"/>
              <a:gd name="connsiteY59" fmla="*/ 768699 h 1020953"/>
              <a:gd name="connsiteX60" fmla="*/ 924714 w 1050366"/>
              <a:gd name="connsiteY60" fmla="*/ 748602 h 1020953"/>
              <a:gd name="connsiteX61" fmla="*/ 944811 w 1050366"/>
              <a:gd name="connsiteY61" fmla="*/ 723481 h 1020953"/>
              <a:gd name="connsiteX62" fmla="*/ 959883 w 1050366"/>
              <a:gd name="connsiteY62" fmla="*/ 703384 h 1020953"/>
              <a:gd name="connsiteX63" fmla="*/ 974956 w 1050366"/>
              <a:gd name="connsiteY63" fmla="*/ 688312 h 1020953"/>
              <a:gd name="connsiteX64" fmla="*/ 995052 w 1050366"/>
              <a:gd name="connsiteY64" fmla="*/ 653143 h 1020953"/>
              <a:gd name="connsiteX65" fmla="*/ 1015149 w 1050366"/>
              <a:gd name="connsiteY65" fmla="*/ 622997 h 1020953"/>
              <a:gd name="connsiteX66" fmla="*/ 1030221 w 1050366"/>
              <a:gd name="connsiteY66" fmla="*/ 572756 h 1020953"/>
              <a:gd name="connsiteX67" fmla="*/ 1035246 w 1050366"/>
              <a:gd name="connsiteY67" fmla="*/ 557683 h 1020953"/>
              <a:gd name="connsiteX68" fmla="*/ 1040270 w 1050366"/>
              <a:gd name="connsiteY68" fmla="*/ 542611 h 1020953"/>
              <a:gd name="connsiteX69" fmla="*/ 1045294 w 1050366"/>
              <a:gd name="connsiteY69" fmla="*/ 502417 h 1020953"/>
              <a:gd name="connsiteX70" fmla="*/ 1050318 w 1050366"/>
              <a:gd name="connsiteY70" fmla="*/ 482321 h 1020953"/>
              <a:gd name="connsiteX71" fmla="*/ 1040270 w 1050366"/>
              <a:gd name="connsiteY71" fmla="*/ 341644 h 1020953"/>
              <a:gd name="connsiteX72" fmla="*/ 1035246 w 1050366"/>
              <a:gd name="connsiteY72" fmla="*/ 326571 h 1020953"/>
              <a:gd name="connsiteX73" fmla="*/ 1025197 w 1050366"/>
              <a:gd name="connsiteY73" fmla="*/ 281354 h 1020953"/>
              <a:gd name="connsiteX74" fmla="*/ 1020173 w 1050366"/>
              <a:gd name="connsiteY74" fmla="*/ 261257 h 1020953"/>
              <a:gd name="connsiteX75" fmla="*/ 1010125 w 1050366"/>
              <a:gd name="connsiteY75" fmla="*/ 251208 h 1020953"/>
              <a:gd name="connsiteX76" fmla="*/ 1005101 w 1050366"/>
              <a:gd name="connsiteY76" fmla="*/ 236136 h 1020953"/>
              <a:gd name="connsiteX77" fmla="*/ 979980 w 1050366"/>
              <a:gd name="connsiteY77" fmla="*/ 200967 h 1020953"/>
              <a:gd name="connsiteX78" fmla="*/ 969931 w 1050366"/>
              <a:gd name="connsiteY78" fmla="*/ 190918 h 1020953"/>
              <a:gd name="connsiteX79" fmla="*/ 959883 w 1050366"/>
              <a:gd name="connsiteY79" fmla="*/ 175846 h 1020953"/>
              <a:gd name="connsiteX80" fmla="*/ 929738 w 1050366"/>
              <a:gd name="connsiteY80" fmla="*/ 155749 h 1020953"/>
              <a:gd name="connsiteX81" fmla="*/ 899593 w 1050366"/>
              <a:gd name="connsiteY81" fmla="*/ 140677 h 1020953"/>
              <a:gd name="connsiteX82" fmla="*/ 859400 w 1050366"/>
              <a:gd name="connsiteY82" fmla="*/ 115556 h 1020953"/>
              <a:gd name="connsiteX83" fmla="*/ 849351 w 1050366"/>
              <a:gd name="connsiteY83" fmla="*/ 105507 h 1020953"/>
              <a:gd name="connsiteX84" fmla="*/ 819206 w 1050366"/>
              <a:gd name="connsiteY84" fmla="*/ 95459 h 1020953"/>
              <a:gd name="connsiteX85" fmla="*/ 768964 w 1050366"/>
              <a:gd name="connsiteY85" fmla="*/ 70338 h 1020953"/>
              <a:gd name="connsiteX86" fmla="*/ 733795 w 1050366"/>
              <a:gd name="connsiteY86" fmla="*/ 55266 h 1020953"/>
              <a:gd name="connsiteX87" fmla="*/ 718723 w 1050366"/>
              <a:gd name="connsiteY87" fmla="*/ 45217 h 1020953"/>
              <a:gd name="connsiteX88" fmla="*/ 678529 w 1050366"/>
              <a:gd name="connsiteY88" fmla="*/ 35169 h 1020953"/>
              <a:gd name="connsiteX89" fmla="*/ 648384 w 1050366"/>
              <a:gd name="connsiteY89" fmla="*/ 25121 h 1020953"/>
              <a:gd name="connsiteX90" fmla="*/ 648384 w 1050366"/>
              <a:gd name="connsiteY90" fmla="*/ 20096 h 10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50366" h="1020953">
                <a:moveTo>
                  <a:pt x="648384" y="20096"/>
                </a:moveTo>
                <a:cubicBezTo>
                  <a:pt x="639173" y="18421"/>
                  <a:pt x="611454" y="17517"/>
                  <a:pt x="593118" y="15072"/>
                </a:cubicBezTo>
                <a:cubicBezTo>
                  <a:pt x="586273" y="14159"/>
                  <a:pt x="579857" y="11025"/>
                  <a:pt x="573021" y="10048"/>
                </a:cubicBezTo>
                <a:cubicBezTo>
                  <a:pt x="556360" y="7668"/>
                  <a:pt x="539495" y="6990"/>
                  <a:pt x="522780" y="5024"/>
                </a:cubicBezTo>
                <a:cubicBezTo>
                  <a:pt x="511019" y="3640"/>
                  <a:pt x="499334" y="1675"/>
                  <a:pt x="487611" y="0"/>
                </a:cubicBezTo>
                <a:lnTo>
                  <a:pt x="346934" y="5024"/>
                </a:lnTo>
                <a:cubicBezTo>
                  <a:pt x="322326" y="6224"/>
                  <a:pt x="269792" y="10344"/>
                  <a:pt x="241426" y="15072"/>
                </a:cubicBezTo>
                <a:cubicBezTo>
                  <a:pt x="224579" y="17880"/>
                  <a:pt x="207387" y="19720"/>
                  <a:pt x="191184" y="25121"/>
                </a:cubicBezTo>
                <a:cubicBezTo>
                  <a:pt x="169561" y="32329"/>
                  <a:pt x="181250" y="28861"/>
                  <a:pt x="156015" y="35169"/>
                </a:cubicBezTo>
                <a:cubicBezTo>
                  <a:pt x="150991" y="38518"/>
                  <a:pt x="146343" y="42517"/>
                  <a:pt x="140942" y="45217"/>
                </a:cubicBezTo>
                <a:cubicBezTo>
                  <a:pt x="136205" y="47585"/>
                  <a:pt x="130411" y="47516"/>
                  <a:pt x="125870" y="50241"/>
                </a:cubicBezTo>
                <a:cubicBezTo>
                  <a:pt x="121808" y="52678"/>
                  <a:pt x="119171" y="56940"/>
                  <a:pt x="115821" y="60290"/>
                </a:cubicBezTo>
                <a:cubicBezTo>
                  <a:pt x="112472" y="66989"/>
                  <a:pt x="109489" y="73884"/>
                  <a:pt x="105773" y="80387"/>
                </a:cubicBezTo>
                <a:cubicBezTo>
                  <a:pt x="102777" y="85630"/>
                  <a:pt x="98425" y="90058"/>
                  <a:pt x="95725" y="95459"/>
                </a:cubicBezTo>
                <a:cubicBezTo>
                  <a:pt x="74929" y="137052"/>
                  <a:pt x="109444" y="82420"/>
                  <a:pt x="80652" y="125604"/>
                </a:cubicBezTo>
                <a:lnTo>
                  <a:pt x="65580" y="170822"/>
                </a:lnTo>
                <a:lnTo>
                  <a:pt x="60556" y="185894"/>
                </a:lnTo>
                <a:cubicBezTo>
                  <a:pt x="58881" y="190918"/>
                  <a:pt x="56815" y="195829"/>
                  <a:pt x="55531" y="200967"/>
                </a:cubicBezTo>
                <a:cubicBezTo>
                  <a:pt x="52182" y="214365"/>
                  <a:pt x="49850" y="228059"/>
                  <a:pt x="45483" y="241160"/>
                </a:cubicBezTo>
                <a:cubicBezTo>
                  <a:pt x="43808" y="246184"/>
                  <a:pt x="41608" y="251063"/>
                  <a:pt x="40459" y="256233"/>
                </a:cubicBezTo>
                <a:cubicBezTo>
                  <a:pt x="28671" y="309283"/>
                  <a:pt x="41720" y="267522"/>
                  <a:pt x="30411" y="301450"/>
                </a:cubicBezTo>
                <a:cubicBezTo>
                  <a:pt x="28736" y="313173"/>
                  <a:pt x="27187" y="324915"/>
                  <a:pt x="25386" y="336619"/>
                </a:cubicBezTo>
                <a:cubicBezTo>
                  <a:pt x="23837" y="346688"/>
                  <a:pt x="21803" y="356680"/>
                  <a:pt x="20362" y="366765"/>
                </a:cubicBezTo>
                <a:cubicBezTo>
                  <a:pt x="12522" y="421650"/>
                  <a:pt x="19615" y="389850"/>
                  <a:pt x="10314" y="427055"/>
                </a:cubicBezTo>
                <a:cubicBezTo>
                  <a:pt x="8639" y="442127"/>
                  <a:pt x="7062" y="457211"/>
                  <a:pt x="5290" y="472272"/>
                </a:cubicBezTo>
                <a:cubicBezTo>
                  <a:pt x="3712" y="485682"/>
                  <a:pt x="265" y="498964"/>
                  <a:pt x="265" y="512466"/>
                </a:cubicBezTo>
                <a:cubicBezTo>
                  <a:pt x="265" y="561647"/>
                  <a:pt x="-2576" y="621678"/>
                  <a:pt x="10314" y="673239"/>
                </a:cubicBezTo>
                <a:cubicBezTo>
                  <a:pt x="11598" y="678377"/>
                  <a:pt x="13883" y="683220"/>
                  <a:pt x="15338" y="688312"/>
                </a:cubicBezTo>
                <a:cubicBezTo>
                  <a:pt x="18071" y="697876"/>
                  <a:pt x="25635" y="733778"/>
                  <a:pt x="30411" y="738554"/>
                </a:cubicBezTo>
                <a:lnTo>
                  <a:pt x="45483" y="753626"/>
                </a:lnTo>
                <a:cubicBezTo>
                  <a:pt x="51801" y="772580"/>
                  <a:pt x="53327" y="781567"/>
                  <a:pt x="70604" y="798844"/>
                </a:cubicBezTo>
                <a:cubicBezTo>
                  <a:pt x="75628" y="803868"/>
                  <a:pt x="81546" y="808134"/>
                  <a:pt x="85676" y="813916"/>
                </a:cubicBezTo>
                <a:cubicBezTo>
                  <a:pt x="106038" y="842422"/>
                  <a:pt x="85434" y="825356"/>
                  <a:pt x="105773" y="849085"/>
                </a:cubicBezTo>
                <a:cubicBezTo>
                  <a:pt x="111938" y="856278"/>
                  <a:pt x="119171" y="862483"/>
                  <a:pt x="125870" y="869182"/>
                </a:cubicBezTo>
                <a:lnTo>
                  <a:pt x="140942" y="884255"/>
                </a:lnTo>
                <a:cubicBezTo>
                  <a:pt x="152843" y="896156"/>
                  <a:pt x="164100" y="908721"/>
                  <a:pt x="181136" y="914400"/>
                </a:cubicBezTo>
                <a:lnTo>
                  <a:pt x="196208" y="919424"/>
                </a:lnTo>
                <a:cubicBezTo>
                  <a:pt x="220050" y="943266"/>
                  <a:pt x="207317" y="936525"/>
                  <a:pt x="231378" y="944545"/>
                </a:cubicBezTo>
                <a:lnTo>
                  <a:pt x="291668" y="984738"/>
                </a:lnTo>
                <a:cubicBezTo>
                  <a:pt x="296692" y="988087"/>
                  <a:pt x="301012" y="992878"/>
                  <a:pt x="306740" y="994787"/>
                </a:cubicBezTo>
                <a:lnTo>
                  <a:pt x="336885" y="1004835"/>
                </a:lnTo>
                <a:lnTo>
                  <a:pt x="351958" y="1009859"/>
                </a:lnTo>
                <a:cubicBezTo>
                  <a:pt x="356982" y="1013208"/>
                  <a:pt x="360999" y="1019620"/>
                  <a:pt x="367030" y="1019907"/>
                </a:cubicBezTo>
                <a:cubicBezTo>
                  <a:pt x="436822" y="1023230"/>
                  <a:pt x="436110" y="1018309"/>
                  <a:pt x="482586" y="1009859"/>
                </a:cubicBezTo>
                <a:cubicBezTo>
                  <a:pt x="492609" y="1008037"/>
                  <a:pt x="502742" y="1006833"/>
                  <a:pt x="512731" y="1004835"/>
                </a:cubicBezTo>
                <a:cubicBezTo>
                  <a:pt x="528503" y="1001681"/>
                  <a:pt x="533535" y="999575"/>
                  <a:pt x="547901" y="994787"/>
                </a:cubicBezTo>
                <a:cubicBezTo>
                  <a:pt x="577056" y="975348"/>
                  <a:pt x="548699" y="991124"/>
                  <a:pt x="598142" y="979714"/>
                </a:cubicBezTo>
                <a:cubicBezTo>
                  <a:pt x="608463" y="977332"/>
                  <a:pt x="618011" y="972235"/>
                  <a:pt x="628287" y="969666"/>
                </a:cubicBezTo>
                <a:lnTo>
                  <a:pt x="648384" y="964641"/>
                </a:lnTo>
                <a:cubicBezTo>
                  <a:pt x="653408" y="961292"/>
                  <a:pt x="657939" y="957045"/>
                  <a:pt x="663457" y="954593"/>
                </a:cubicBezTo>
                <a:cubicBezTo>
                  <a:pt x="673136" y="950291"/>
                  <a:pt x="693602" y="944545"/>
                  <a:pt x="693602" y="944545"/>
                </a:cubicBezTo>
                <a:cubicBezTo>
                  <a:pt x="698626" y="941195"/>
                  <a:pt x="703431" y="937492"/>
                  <a:pt x="708674" y="934496"/>
                </a:cubicBezTo>
                <a:cubicBezTo>
                  <a:pt x="727180" y="923921"/>
                  <a:pt x="742521" y="920745"/>
                  <a:pt x="758916" y="904351"/>
                </a:cubicBezTo>
                <a:cubicBezTo>
                  <a:pt x="777734" y="885534"/>
                  <a:pt x="767248" y="891526"/>
                  <a:pt x="789061" y="884255"/>
                </a:cubicBezTo>
                <a:cubicBezTo>
                  <a:pt x="818291" y="855022"/>
                  <a:pt x="776158" y="895845"/>
                  <a:pt x="814182" y="864158"/>
                </a:cubicBezTo>
                <a:cubicBezTo>
                  <a:pt x="852867" y="831921"/>
                  <a:pt x="806903" y="863984"/>
                  <a:pt x="844327" y="839037"/>
                </a:cubicBezTo>
                <a:cubicBezTo>
                  <a:pt x="855288" y="806154"/>
                  <a:pt x="840064" y="838428"/>
                  <a:pt x="864424" y="818940"/>
                </a:cubicBezTo>
                <a:cubicBezTo>
                  <a:pt x="869139" y="815168"/>
                  <a:pt x="870542" y="808452"/>
                  <a:pt x="874472" y="803868"/>
                </a:cubicBezTo>
                <a:cubicBezTo>
                  <a:pt x="880637" y="796675"/>
                  <a:pt x="889314" y="791654"/>
                  <a:pt x="894569" y="783771"/>
                </a:cubicBezTo>
                <a:cubicBezTo>
                  <a:pt x="897918" y="778747"/>
                  <a:pt x="900687" y="773283"/>
                  <a:pt x="904617" y="768699"/>
                </a:cubicBezTo>
                <a:cubicBezTo>
                  <a:pt x="910782" y="761506"/>
                  <a:pt x="924714" y="748602"/>
                  <a:pt x="924714" y="748602"/>
                </a:cubicBezTo>
                <a:cubicBezTo>
                  <a:pt x="934495" y="719257"/>
                  <a:pt x="922085" y="746207"/>
                  <a:pt x="944811" y="723481"/>
                </a:cubicBezTo>
                <a:cubicBezTo>
                  <a:pt x="950732" y="717560"/>
                  <a:pt x="954434" y="709742"/>
                  <a:pt x="959883" y="703384"/>
                </a:cubicBezTo>
                <a:cubicBezTo>
                  <a:pt x="964507" y="697989"/>
                  <a:pt x="969932" y="693336"/>
                  <a:pt x="974956" y="688312"/>
                </a:cubicBezTo>
                <a:cubicBezTo>
                  <a:pt x="983745" y="653156"/>
                  <a:pt x="972997" y="681500"/>
                  <a:pt x="995052" y="653143"/>
                </a:cubicBezTo>
                <a:cubicBezTo>
                  <a:pt x="1002466" y="643610"/>
                  <a:pt x="1015149" y="622997"/>
                  <a:pt x="1015149" y="622997"/>
                </a:cubicBezTo>
                <a:cubicBezTo>
                  <a:pt x="1022741" y="592631"/>
                  <a:pt x="1017992" y="609443"/>
                  <a:pt x="1030221" y="572756"/>
                </a:cubicBezTo>
                <a:lnTo>
                  <a:pt x="1035246" y="557683"/>
                </a:lnTo>
                <a:lnTo>
                  <a:pt x="1040270" y="542611"/>
                </a:lnTo>
                <a:cubicBezTo>
                  <a:pt x="1041945" y="529213"/>
                  <a:pt x="1043074" y="515736"/>
                  <a:pt x="1045294" y="502417"/>
                </a:cubicBezTo>
                <a:cubicBezTo>
                  <a:pt x="1046429" y="495606"/>
                  <a:pt x="1050318" y="489226"/>
                  <a:pt x="1050318" y="482321"/>
                </a:cubicBezTo>
                <a:cubicBezTo>
                  <a:pt x="1050318" y="436634"/>
                  <a:pt x="1051660" y="387207"/>
                  <a:pt x="1040270" y="341644"/>
                </a:cubicBezTo>
                <a:cubicBezTo>
                  <a:pt x="1038986" y="336506"/>
                  <a:pt x="1036395" y="331741"/>
                  <a:pt x="1035246" y="326571"/>
                </a:cubicBezTo>
                <a:cubicBezTo>
                  <a:pt x="1012573" y="224549"/>
                  <a:pt x="1042164" y="340741"/>
                  <a:pt x="1025197" y="281354"/>
                </a:cubicBezTo>
                <a:cubicBezTo>
                  <a:pt x="1023300" y="274715"/>
                  <a:pt x="1023261" y="267433"/>
                  <a:pt x="1020173" y="261257"/>
                </a:cubicBezTo>
                <a:cubicBezTo>
                  <a:pt x="1018055" y="257020"/>
                  <a:pt x="1013474" y="254558"/>
                  <a:pt x="1010125" y="251208"/>
                </a:cubicBezTo>
                <a:cubicBezTo>
                  <a:pt x="1008450" y="246184"/>
                  <a:pt x="1007469" y="240873"/>
                  <a:pt x="1005101" y="236136"/>
                </a:cubicBezTo>
                <a:cubicBezTo>
                  <a:pt x="1001839" y="229611"/>
                  <a:pt x="982824" y="204380"/>
                  <a:pt x="979980" y="200967"/>
                </a:cubicBezTo>
                <a:cubicBezTo>
                  <a:pt x="976947" y="197328"/>
                  <a:pt x="972890" y="194617"/>
                  <a:pt x="969931" y="190918"/>
                </a:cubicBezTo>
                <a:cubicBezTo>
                  <a:pt x="966159" y="186203"/>
                  <a:pt x="964427" y="179822"/>
                  <a:pt x="959883" y="175846"/>
                </a:cubicBezTo>
                <a:cubicBezTo>
                  <a:pt x="950794" y="167893"/>
                  <a:pt x="939786" y="162448"/>
                  <a:pt x="929738" y="155749"/>
                </a:cubicBezTo>
                <a:cubicBezTo>
                  <a:pt x="910261" y="142764"/>
                  <a:pt x="920392" y="147610"/>
                  <a:pt x="899593" y="140677"/>
                </a:cubicBezTo>
                <a:cubicBezTo>
                  <a:pt x="874614" y="115698"/>
                  <a:pt x="888687" y="122878"/>
                  <a:pt x="859400" y="115556"/>
                </a:cubicBezTo>
                <a:cubicBezTo>
                  <a:pt x="856050" y="112206"/>
                  <a:pt x="853588" y="107626"/>
                  <a:pt x="849351" y="105507"/>
                </a:cubicBezTo>
                <a:cubicBezTo>
                  <a:pt x="839877" y="100770"/>
                  <a:pt x="819206" y="95459"/>
                  <a:pt x="819206" y="95459"/>
                </a:cubicBezTo>
                <a:cubicBezTo>
                  <a:pt x="770561" y="58977"/>
                  <a:pt x="832446" y="102079"/>
                  <a:pt x="768964" y="70338"/>
                </a:cubicBezTo>
                <a:cubicBezTo>
                  <a:pt x="744131" y="57922"/>
                  <a:pt x="755973" y="62658"/>
                  <a:pt x="733795" y="55266"/>
                </a:cubicBezTo>
                <a:cubicBezTo>
                  <a:pt x="728771" y="51916"/>
                  <a:pt x="724124" y="47917"/>
                  <a:pt x="718723" y="45217"/>
                </a:cubicBezTo>
                <a:cubicBezTo>
                  <a:pt x="706530" y="39120"/>
                  <a:pt x="691137" y="38607"/>
                  <a:pt x="678529" y="35169"/>
                </a:cubicBezTo>
                <a:cubicBezTo>
                  <a:pt x="668310" y="32382"/>
                  <a:pt x="658432" y="28471"/>
                  <a:pt x="648384" y="25121"/>
                </a:cubicBezTo>
                <a:cubicBezTo>
                  <a:pt x="631720" y="19566"/>
                  <a:pt x="657595" y="21771"/>
                  <a:pt x="648384" y="20096"/>
                </a:cubicBezTo>
                <a:close/>
              </a:path>
            </a:pathLst>
          </a:cu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20888233">
            <a:off x="6103196" y="3751452"/>
            <a:ext cx="848762" cy="461665"/>
          </a:xfrm>
          <a:prstGeom prst="rect">
            <a:avLst/>
          </a:prstGeom>
          <a:noFill/>
        </p:spPr>
        <p:txBody>
          <a:bodyPr wrap="square" rtlCol="0">
            <a:spAutoFit/>
          </a:bodyPr>
          <a:lstStyle/>
          <a:p>
            <a:r>
              <a:rPr lang="en-US" sz="1200" b="1" dirty="0">
                <a:solidFill>
                  <a:schemeClr val="bg1"/>
                </a:solidFill>
              </a:rPr>
              <a:t>central canal</a:t>
            </a:r>
          </a:p>
        </p:txBody>
      </p:sp>
    </p:spTree>
    <p:extLst>
      <p:ext uri="{BB962C8B-B14F-4D97-AF65-F5344CB8AC3E}">
        <p14:creationId xmlns:p14="http://schemas.microsoft.com/office/powerpoint/2010/main" val="1473228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495766" y="2336800"/>
            <a:ext cx="39624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ground compact bone – SL38</a:t>
            </a:r>
            <a:endParaRPr lang="en-US" dirty="0">
              <a:latin typeface="Calibri" pitchFamily="34" charset="0"/>
            </a:endParaRPr>
          </a:p>
        </p:txBody>
      </p:sp>
      <p:sp>
        <p:nvSpPr>
          <p:cNvPr id="37891" name="TextBox 4"/>
          <p:cNvSpPr txBox="1">
            <a:spLocks noChangeArrowheads="1"/>
          </p:cNvSpPr>
          <p:nvPr/>
        </p:nvSpPr>
        <p:spPr bwMode="auto">
          <a:xfrm>
            <a:off x="1962366" y="5029200"/>
            <a:ext cx="4495800" cy="1754326"/>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038</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Osteon</a:t>
            </a:r>
          </a:p>
          <a:p>
            <a:pPr lvl="2" eaLnBrk="0" hangingPunct="0">
              <a:buFontTx/>
              <a:buChar char="•"/>
            </a:pPr>
            <a:r>
              <a:rPr lang="en-US" sz="1200" b="1" dirty="0">
                <a:solidFill>
                  <a:srgbClr val="002060"/>
                </a:solidFill>
                <a:latin typeface="Georgia" pitchFamily="18" charset="0"/>
                <a:ea typeface="Times" pitchFamily="18" charset="0"/>
                <a:cs typeface="Arial" charset="0"/>
              </a:rPr>
              <a:t>Central (</a:t>
            </a:r>
            <a:r>
              <a:rPr lang="en-US" sz="1200" b="1" dirty="0" err="1">
                <a:solidFill>
                  <a:srgbClr val="002060"/>
                </a:solidFill>
                <a:latin typeface="Georgia" pitchFamily="18" charset="0"/>
                <a:ea typeface="Times" pitchFamily="18" charset="0"/>
                <a:cs typeface="Arial" charset="0"/>
              </a:rPr>
              <a:t>Haversian</a:t>
            </a:r>
            <a:r>
              <a:rPr lang="en-US" sz="1200" b="1" dirty="0">
                <a:solidFill>
                  <a:srgbClr val="002060"/>
                </a:solidFill>
                <a:latin typeface="Georgia" pitchFamily="18" charset="0"/>
                <a:ea typeface="Times" pitchFamily="18" charset="0"/>
                <a:cs typeface="Arial" charset="0"/>
              </a:rPr>
              <a:t>) canal</a:t>
            </a:r>
          </a:p>
          <a:p>
            <a:pPr lvl="2" eaLnBrk="0" hangingPunct="0">
              <a:buFontTx/>
              <a:buChar char="•"/>
            </a:pPr>
            <a:r>
              <a:rPr lang="en-US" sz="1200" b="1" dirty="0">
                <a:solidFill>
                  <a:srgbClr val="002060"/>
                </a:solidFill>
                <a:latin typeface="Georgia" pitchFamily="18" charset="0"/>
                <a:ea typeface="Times" pitchFamily="18" charset="0"/>
                <a:cs typeface="Arial" charset="0"/>
              </a:rPr>
              <a:t>Concentric lamella</a:t>
            </a:r>
          </a:p>
          <a:p>
            <a:pPr lvl="2" eaLnBrk="0" hangingPunct="0">
              <a:buFontTx/>
              <a:buChar char="•"/>
            </a:pPr>
            <a:r>
              <a:rPr lang="en-US" sz="1200" b="1" dirty="0">
                <a:solidFill>
                  <a:srgbClr val="002060"/>
                </a:solidFill>
                <a:latin typeface="Georgia" pitchFamily="18" charset="0"/>
                <a:ea typeface="Times" pitchFamily="18" charset="0"/>
                <a:cs typeface="Arial" charset="0"/>
              </a:rPr>
              <a:t>Lacuna</a:t>
            </a:r>
          </a:p>
          <a:p>
            <a:pPr lvl="2" eaLnBrk="0" hangingPunct="0">
              <a:buFontTx/>
              <a:buChar char="•"/>
            </a:pPr>
            <a:r>
              <a:rPr lang="en-US" sz="1200" b="1" dirty="0" err="1">
                <a:solidFill>
                  <a:srgbClr val="002060"/>
                </a:solidFill>
                <a:latin typeface="Georgia" pitchFamily="18" charset="0"/>
                <a:ea typeface="Times" pitchFamily="18" charset="0"/>
                <a:cs typeface="Arial" charset="0"/>
              </a:rPr>
              <a:t>Canaliculi</a:t>
            </a:r>
            <a:endParaRPr lang="en-US" sz="1200" b="1" dirty="0">
              <a:solidFill>
                <a:srgbClr val="002060"/>
              </a:solidFill>
              <a:latin typeface="Georgia" pitchFamily="18" charset="0"/>
              <a:ea typeface="Times" pitchFamily="18" charset="0"/>
              <a:cs typeface="Arial" charset="0"/>
            </a:endParaRPr>
          </a:p>
          <a:p>
            <a:pPr lvl="1" eaLnBrk="0" hangingPunct="0">
              <a:buFontTx/>
              <a:buChar char="•"/>
            </a:pPr>
            <a:r>
              <a:rPr lang="en-US" sz="1200" b="1" dirty="0">
                <a:solidFill>
                  <a:srgbClr val="002060"/>
                </a:solidFill>
                <a:latin typeface="Georgia" pitchFamily="18" charset="0"/>
                <a:ea typeface="Times" pitchFamily="18" charset="0"/>
                <a:cs typeface="Arial" charset="0"/>
              </a:rPr>
              <a:t>Interstitial lamella</a:t>
            </a:r>
          </a:p>
        </p:txBody>
      </p:sp>
      <p:sp>
        <p:nvSpPr>
          <p:cNvPr id="5" name="Rectangle 4"/>
          <p:cNvSpPr/>
          <p:nvPr/>
        </p:nvSpPr>
        <p:spPr>
          <a:xfrm>
            <a:off x="656950" y="39469"/>
            <a:ext cx="7653442"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Organization of bone – compact bone</a:t>
            </a:r>
          </a:p>
        </p:txBody>
      </p:sp>
    </p:spTree>
    <p:extLst>
      <p:ext uri="{BB962C8B-B14F-4D97-AF65-F5344CB8AC3E}">
        <p14:creationId xmlns:p14="http://schemas.microsoft.com/office/powerpoint/2010/main" val="1821851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ahc-webdata\com\LabManuals\MA\VLM\Lab8\SL40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438" y="2478031"/>
            <a:ext cx="5752661" cy="43144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56950" y="39469"/>
            <a:ext cx="7653442"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Organization of bone – compact bone</a:t>
            </a:r>
          </a:p>
        </p:txBody>
      </p:sp>
      <p:sp>
        <p:nvSpPr>
          <p:cNvPr id="15" name="TextBox 2"/>
          <p:cNvSpPr txBox="1">
            <a:spLocks noChangeArrowheads="1"/>
          </p:cNvSpPr>
          <p:nvPr/>
        </p:nvSpPr>
        <p:spPr bwMode="auto">
          <a:xfrm>
            <a:off x="28222" y="639175"/>
            <a:ext cx="9115778" cy="1200329"/>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This slide has some unusual staining which is not relevant to understanding the organization of compact bone. You can guesstimate the approximate border of an </a:t>
            </a:r>
            <a:r>
              <a:rPr lang="en-US" b="1" dirty="0">
                <a:solidFill>
                  <a:srgbClr val="0070C0"/>
                </a:solidFill>
                <a:latin typeface="Times New Roman" pitchFamily="18" charset="0"/>
                <a:cs typeface="Times New Roman" pitchFamily="18" charset="0"/>
              </a:rPr>
              <a:t>osteon</a:t>
            </a:r>
            <a:r>
              <a:rPr lang="en-US" b="1" dirty="0">
                <a:solidFill>
                  <a:srgbClr val="660066"/>
                </a:solidFill>
                <a:latin typeface="Times New Roman" pitchFamily="18" charset="0"/>
                <a:cs typeface="Times New Roman" pitchFamily="18" charset="0"/>
              </a:rPr>
              <a:t> (outlined), and can see </a:t>
            </a:r>
            <a:r>
              <a:rPr lang="en-US" b="1" dirty="0">
                <a:solidFill>
                  <a:srgbClr val="0070C0"/>
                </a:solidFill>
                <a:latin typeface="Times New Roman" pitchFamily="18" charset="0"/>
                <a:cs typeface="Times New Roman" pitchFamily="18" charset="0"/>
              </a:rPr>
              <a:t>central canals </a:t>
            </a:r>
            <a:r>
              <a:rPr lang="en-US" b="1" dirty="0">
                <a:solidFill>
                  <a:srgbClr val="660066"/>
                </a:solidFill>
                <a:latin typeface="Times New Roman" pitchFamily="18" charset="0"/>
                <a:cs typeface="Times New Roman" pitchFamily="18" charset="0"/>
              </a:rPr>
              <a:t>(</a:t>
            </a:r>
            <a:r>
              <a:rPr lang="en-US" b="1" dirty="0" err="1">
                <a:solidFill>
                  <a:srgbClr val="660066"/>
                </a:solidFill>
                <a:latin typeface="Times New Roman" pitchFamily="18" charset="0"/>
                <a:cs typeface="Times New Roman" pitchFamily="18" charset="0"/>
              </a:rPr>
              <a:t>Xs</a:t>
            </a:r>
            <a:r>
              <a:rPr lang="en-US" b="1" dirty="0">
                <a:solidFill>
                  <a:srgbClr val="660066"/>
                </a:solidFill>
                <a:latin typeface="Times New Roman" pitchFamily="18" charset="0"/>
                <a:cs typeface="Times New Roman" pitchFamily="18" charset="0"/>
              </a:rPr>
              <a:t>) and </a:t>
            </a:r>
            <a:r>
              <a:rPr lang="en-US" b="1" dirty="0">
                <a:solidFill>
                  <a:srgbClr val="0070C0"/>
                </a:solidFill>
                <a:latin typeface="Times New Roman" pitchFamily="18" charset="0"/>
                <a:cs typeface="Times New Roman" pitchFamily="18" charset="0"/>
              </a:rPr>
              <a:t>lacunae</a:t>
            </a:r>
            <a:r>
              <a:rPr lang="en-US" b="1" dirty="0">
                <a:solidFill>
                  <a:srgbClr val="660066"/>
                </a:solidFill>
                <a:latin typeface="Times New Roman" pitchFamily="18" charset="0"/>
                <a:cs typeface="Times New Roman" pitchFamily="18" charset="0"/>
              </a:rPr>
              <a:t> (blue arrows).  </a:t>
            </a:r>
            <a:r>
              <a:rPr lang="en-US" b="1" dirty="0" err="1">
                <a:solidFill>
                  <a:srgbClr val="660066"/>
                </a:solidFill>
                <a:latin typeface="Times New Roman" pitchFamily="18" charset="0"/>
                <a:cs typeface="Times New Roman" pitchFamily="18" charset="0"/>
              </a:rPr>
              <a:t>Canaliculi</a:t>
            </a:r>
            <a:r>
              <a:rPr lang="en-US" b="1" dirty="0">
                <a:solidFill>
                  <a:srgbClr val="660066"/>
                </a:solidFill>
                <a:latin typeface="Times New Roman" pitchFamily="18" charset="0"/>
                <a:cs typeface="Times New Roman" pitchFamily="18" charset="0"/>
              </a:rPr>
              <a:t> and lamella are not visible.</a:t>
            </a:r>
          </a:p>
        </p:txBody>
      </p:sp>
      <p:cxnSp>
        <p:nvCxnSpPr>
          <p:cNvPr id="8" name="Straight Arrow Connector 7"/>
          <p:cNvCxnSpPr/>
          <p:nvPr/>
        </p:nvCxnSpPr>
        <p:spPr>
          <a:xfrm flipV="1">
            <a:off x="4946859" y="4070741"/>
            <a:ext cx="408504" cy="442018"/>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078803" y="5611200"/>
            <a:ext cx="181309" cy="518115"/>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4340" name="Picture 4" descr="\\ahc-webdata\com\LabManuals\MA\VLM\Lab8\SL40S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3951" y="1847502"/>
            <a:ext cx="2428853" cy="18216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Slide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438" y="2264180"/>
            <a:ext cx="1909246" cy="441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651584" y="3257488"/>
            <a:ext cx="282615" cy="369332"/>
          </a:xfrm>
          <a:prstGeom prst="rect">
            <a:avLst/>
          </a:prstGeom>
          <a:noFill/>
        </p:spPr>
        <p:txBody>
          <a:bodyPr wrap="square" rtlCol="0">
            <a:spAutoFit/>
          </a:bodyPr>
          <a:lstStyle/>
          <a:p>
            <a:r>
              <a:rPr lang="en-US" b="1" dirty="0"/>
              <a:t>X</a:t>
            </a:r>
          </a:p>
        </p:txBody>
      </p:sp>
      <p:sp>
        <p:nvSpPr>
          <p:cNvPr id="21" name="Rectangle 20"/>
          <p:cNvSpPr/>
          <p:nvPr/>
        </p:nvSpPr>
        <p:spPr>
          <a:xfrm>
            <a:off x="1095061" y="3339700"/>
            <a:ext cx="257467" cy="357551"/>
          </a:xfrm>
          <a:prstGeom prst="rect">
            <a:avLst/>
          </a:prstGeom>
          <a:noFill/>
          <a:ln w="5715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108565" y="3339700"/>
            <a:ext cx="257467" cy="357551"/>
          </a:xfrm>
          <a:prstGeom prst="rect">
            <a:avLst/>
          </a:prstGeom>
          <a:noFill/>
          <a:ln w="571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1108565" y="1839504"/>
            <a:ext cx="1005386" cy="15058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366032" y="3663067"/>
            <a:ext cx="747919" cy="341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375161" y="2133600"/>
            <a:ext cx="511039" cy="559250"/>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H="1" flipV="1">
            <a:off x="3375161" y="2725431"/>
            <a:ext cx="130039" cy="16286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86200" y="2134670"/>
            <a:ext cx="5227899" cy="3433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6173905" y="3825438"/>
            <a:ext cx="181309" cy="518115"/>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456743" y="5933169"/>
            <a:ext cx="282615" cy="369332"/>
          </a:xfrm>
          <a:prstGeom prst="rect">
            <a:avLst/>
          </a:prstGeom>
          <a:noFill/>
        </p:spPr>
        <p:txBody>
          <a:bodyPr wrap="square" rtlCol="0">
            <a:spAutoFit/>
          </a:bodyPr>
          <a:lstStyle/>
          <a:p>
            <a:r>
              <a:rPr lang="en-US" b="1" dirty="0"/>
              <a:t>X</a:t>
            </a:r>
          </a:p>
        </p:txBody>
      </p:sp>
      <p:sp>
        <p:nvSpPr>
          <p:cNvPr id="14341" name="Freeform 14340"/>
          <p:cNvSpPr/>
          <p:nvPr/>
        </p:nvSpPr>
        <p:spPr>
          <a:xfrm>
            <a:off x="5562600" y="5038963"/>
            <a:ext cx="1891496" cy="1782502"/>
          </a:xfrm>
          <a:custGeom>
            <a:avLst/>
            <a:gdLst>
              <a:gd name="connsiteX0" fmla="*/ 1794076 w 1990845"/>
              <a:gd name="connsiteY0" fmla="*/ 1354238 h 1782502"/>
              <a:gd name="connsiteX1" fmla="*/ 1863524 w 1990845"/>
              <a:gd name="connsiteY1" fmla="*/ 1261641 h 1782502"/>
              <a:gd name="connsiteX2" fmla="*/ 1909822 w 1990845"/>
              <a:gd name="connsiteY2" fmla="*/ 1180618 h 1782502"/>
              <a:gd name="connsiteX3" fmla="*/ 1932972 w 1990845"/>
              <a:gd name="connsiteY3" fmla="*/ 1157469 h 1782502"/>
              <a:gd name="connsiteX4" fmla="*/ 1967696 w 1990845"/>
              <a:gd name="connsiteY4" fmla="*/ 1053297 h 1782502"/>
              <a:gd name="connsiteX5" fmla="*/ 1979271 w 1990845"/>
              <a:gd name="connsiteY5" fmla="*/ 1018573 h 1782502"/>
              <a:gd name="connsiteX6" fmla="*/ 1990845 w 1990845"/>
              <a:gd name="connsiteY6" fmla="*/ 925975 h 1782502"/>
              <a:gd name="connsiteX7" fmla="*/ 1967696 w 1990845"/>
              <a:gd name="connsiteY7" fmla="*/ 636608 h 1782502"/>
              <a:gd name="connsiteX8" fmla="*/ 1956121 w 1990845"/>
              <a:gd name="connsiteY8" fmla="*/ 601884 h 1782502"/>
              <a:gd name="connsiteX9" fmla="*/ 1909822 w 1990845"/>
              <a:gd name="connsiteY9" fmla="*/ 486137 h 1782502"/>
              <a:gd name="connsiteX10" fmla="*/ 1875098 w 1990845"/>
              <a:gd name="connsiteY10" fmla="*/ 416689 h 1782502"/>
              <a:gd name="connsiteX11" fmla="*/ 1828800 w 1990845"/>
              <a:gd name="connsiteY11" fmla="*/ 335666 h 1782502"/>
              <a:gd name="connsiteX12" fmla="*/ 1805650 w 1990845"/>
              <a:gd name="connsiteY12" fmla="*/ 312517 h 1782502"/>
              <a:gd name="connsiteX13" fmla="*/ 1770926 w 1990845"/>
              <a:gd name="connsiteY13" fmla="*/ 243069 h 1782502"/>
              <a:gd name="connsiteX14" fmla="*/ 1747777 w 1990845"/>
              <a:gd name="connsiteY14" fmla="*/ 219919 h 1782502"/>
              <a:gd name="connsiteX15" fmla="*/ 1701478 w 1990845"/>
              <a:gd name="connsiteY15" fmla="*/ 162046 h 1782502"/>
              <a:gd name="connsiteX16" fmla="*/ 1666754 w 1990845"/>
              <a:gd name="connsiteY16" fmla="*/ 127322 h 1782502"/>
              <a:gd name="connsiteX17" fmla="*/ 1632030 w 1990845"/>
              <a:gd name="connsiteY17" fmla="*/ 115747 h 1782502"/>
              <a:gd name="connsiteX18" fmla="*/ 1597306 w 1990845"/>
              <a:gd name="connsiteY18" fmla="*/ 92598 h 1782502"/>
              <a:gd name="connsiteX19" fmla="*/ 1562582 w 1990845"/>
              <a:gd name="connsiteY19" fmla="*/ 81023 h 1782502"/>
              <a:gd name="connsiteX20" fmla="*/ 1527858 w 1990845"/>
              <a:gd name="connsiteY20" fmla="*/ 57874 h 1782502"/>
              <a:gd name="connsiteX21" fmla="*/ 1412111 w 1990845"/>
              <a:gd name="connsiteY21" fmla="*/ 23150 h 1782502"/>
              <a:gd name="connsiteX22" fmla="*/ 1354238 w 1990845"/>
              <a:gd name="connsiteY22" fmla="*/ 11575 h 1782502"/>
              <a:gd name="connsiteX23" fmla="*/ 1307939 w 1990845"/>
              <a:gd name="connsiteY23" fmla="*/ 0 h 1782502"/>
              <a:gd name="connsiteX24" fmla="*/ 983848 w 1990845"/>
              <a:gd name="connsiteY24" fmla="*/ 11575 h 1782502"/>
              <a:gd name="connsiteX25" fmla="*/ 763929 w 1990845"/>
              <a:gd name="connsiteY25" fmla="*/ 57874 h 1782502"/>
              <a:gd name="connsiteX26" fmla="*/ 729205 w 1990845"/>
              <a:gd name="connsiteY26" fmla="*/ 69449 h 1782502"/>
              <a:gd name="connsiteX27" fmla="*/ 659757 w 1990845"/>
              <a:gd name="connsiteY27" fmla="*/ 81023 h 1782502"/>
              <a:gd name="connsiteX28" fmla="*/ 567159 w 1990845"/>
              <a:gd name="connsiteY28" fmla="*/ 127322 h 1782502"/>
              <a:gd name="connsiteX29" fmla="*/ 532435 w 1990845"/>
              <a:gd name="connsiteY29" fmla="*/ 150471 h 1782502"/>
              <a:gd name="connsiteX30" fmla="*/ 462987 w 1990845"/>
              <a:gd name="connsiteY30" fmla="*/ 173621 h 1782502"/>
              <a:gd name="connsiteX31" fmla="*/ 393539 w 1990845"/>
              <a:gd name="connsiteY31" fmla="*/ 219919 h 1782502"/>
              <a:gd name="connsiteX32" fmla="*/ 358815 w 1990845"/>
              <a:gd name="connsiteY32" fmla="*/ 243069 h 1782502"/>
              <a:gd name="connsiteX33" fmla="*/ 277792 w 1990845"/>
              <a:gd name="connsiteY33" fmla="*/ 312517 h 1782502"/>
              <a:gd name="connsiteX34" fmla="*/ 254643 w 1990845"/>
              <a:gd name="connsiteY34" fmla="*/ 347241 h 1782502"/>
              <a:gd name="connsiteX35" fmla="*/ 173620 w 1990845"/>
              <a:gd name="connsiteY35" fmla="*/ 416689 h 1782502"/>
              <a:gd name="connsiteX36" fmla="*/ 127321 w 1990845"/>
              <a:gd name="connsiteY36" fmla="*/ 497712 h 1782502"/>
              <a:gd name="connsiteX37" fmla="*/ 81022 w 1990845"/>
              <a:gd name="connsiteY37" fmla="*/ 555585 h 1782502"/>
              <a:gd name="connsiteX38" fmla="*/ 69448 w 1990845"/>
              <a:gd name="connsiteY38" fmla="*/ 590309 h 1782502"/>
              <a:gd name="connsiteX39" fmla="*/ 46298 w 1990845"/>
              <a:gd name="connsiteY39" fmla="*/ 682907 h 1782502"/>
              <a:gd name="connsiteX40" fmla="*/ 23149 w 1990845"/>
              <a:gd name="connsiteY40" fmla="*/ 763930 h 1782502"/>
              <a:gd name="connsiteX41" fmla="*/ 11574 w 1990845"/>
              <a:gd name="connsiteY41" fmla="*/ 798654 h 1782502"/>
              <a:gd name="connsiteX42" fmla="*/ 0 w 1990845"/>
              <a:gd name="connsiteY42" fmla="*/ 891251 h 1782502"/>
              <a:gd name="connsiteX43" fmla="*/ 11574 w 1990845"/>
              <a:gd name="connsiteY43" fmla="*/ 1053297 h 1782502"/>
              <a:gd name="connsiteX44" fmla="*/ 34724 w 1990845"/>
              <a:gd name="connsiteY44" fmla="*/ 1192193 h 1782502"/>
              <a:gd name="connsiteX45" fmla="*/ 46298 w 1990845"/>
              <a:gd name="connsiteY45" fmla="*/ 1238492 h 1782502"/>
              <a:gd name="connsiteX46" fmla="*/ 57873 w 1990845"/>
              <a:gd name="connsiteY46" fmla="*/ 1273216 h 1782502"/>
              <a:gd name="connsiteX47" fmla="*/ 69448 w 1990845"/>
              <a:gd name="connsiteY47" fmla="*/ 1319514 h 1782502"/>
              <a:gd name="connsiteX48" fmla="*/ 92597 w 1990845"/>
              <a:gd name="connsiteY48" fmla="*/ 1342664 h 1782502"/>
              <a:gd name="connsiteX49" fmla="*/ 104172 w 1990845"/>
              <a:gd name="connsiteY49" fmla="*/ 1388962 h 1782502"/>
              <a:gd name="connsiteX50" fmla="*/ 127321 w 1990845"/>
              <a:gd name="connsiteY50" fmla="*/ 1412112 h 1782502"/>
              <a:gd name="connsiteX51" fmla="*/ 173620 w 1990845"/>
              <a:gd name="connsiteY51" fmla="*/ 1481560 h 1782502"/>
              <a:gd name="connsiteX52" fmla="*/ 219919 w 1990845"/>
              <a:gd name="connsiteY52" fmla="*/ 1539433 h 1782502"/>
              <a:gd name="connsiteX53" fmla="*/ 289367 w 1990845"/>
              <a:gd name="connsiteY53" fmla="*/ 1620456 h 1782502"/>
              <a:gd name="connsiteX54" fmla="*/ 405114 w 1990845"/>
              <a:gd name="connsiteY54" fmla="*/ 1689904 h 1782502"/>
              <a:gd name="connsiteX55" fmla="*/ 439838 w 1990845"/>
              <a:gd name="connsiteY55" fmla="*/ 1713054 h 1782502"/>
              <a:gd name="connsiteX56" fmla="*/ 532435 w 1990845"/>
              <a:gd name="connsiteY56" fmla="*/ 1736203 h 1782502"/>
              <a:gd name="connsiteX57" fmla="*/ 578734 w 1990845"/>
              <a:gd name="connsiteY57" fmla="*/ 1747778 h 1782502"/>
              <a:gd name="connsiteX58" fmla="*/ 949124 w 1990845"/>
              <a:gd name="connsiteY58" fmla="*/ 1770927 h 1782502"/>
              <a:gd name="connsiteX59" fmla="*/ 1018572 w 1990845"/>
              <a:gd name="connsiteY59" fmla="*/ 1782502 h 1782502"/>
              <a:gd name="connsiteX60" fmla="*/ 1215341 w 1990845"/>
              <a:gd name="connsiteY60" fmla="*/ 1770927 h 1782502"/>
              <a:gd name="connsiteX61" fmla="*/ 1365812 w 1990845"/>
              <a:gd name="connsiteY61" fmla="*/ 1747778 h 1782502"/>
              <a:gd name="connsiteX62" fmla="*/ 1400536 w 1990845"/>
              <a:gd name="connsiteY62" fmla="*/ 1724628 h 1782502"/>
              <a:gd name="connsiteX63" fmla="*/ 1469984 w 1990845"/>
              <a:gd name="connsiteY63" fmla="*/ 1701479 h 1782502"/>
              <a:gd name="connsiteX64" fmla="*/ 1562582 w 1990845"/>
              <a:gd name="connsiteY64" fmla="*/ 1620456 h 1782502"/>
              <a:gd name="connsiteX65" fmla="*/ 1585731 w 1990845"/>
              <a:gd name="connsiteY65" fmla="*/ 1585732 h 1782502"/>
              <a:gd name="connsiteX66" fmla="*/ 1632030 w 1990845"/>
              <a:gd name="connsiteY66" fmla="*/ 1539433 h 1782502"/>
              <a:gd name="connsiteX67" fmla="*/ 1655179 w 1990845"/>
              <a:gd name="connsiteY67" fmla="*/ 1504709 h 1782502"/>
              <a:gd name="connsiteX68" fmla="*/ 1678329 w 1990845"/>
              <a:gd name="connsiteY68" fmla="*/ 1481560 h 1782502"/>
              <a:gd name="connsiteX69" fmla="*/ 1759352 w 1990845"/>
              <a:gd name="connsiteY69" fmla="*/ 1400537 h 1782502"/>
              <a:gd name="connsiteX70" fmla="*/ 1805650 w 1990845"/>
              <a:gd name="connsiteY70" fmla="*/ 1331089 h 1782502"/>
              <a:gd name="connsiteX71" fmla="*/ 1840374 w 1990845"/>
              <a:gd name="connsiteY71" fmla="*/ 1307940 h 178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990845" h="1782502">
                <a:moveTo>
                  <a:pt x="1794076" y="1354238"/>
                </a:moveTo>
                <a:cubicBezTo>
                  <a:pt x="1867047" y="1232621"/>
                  <a:pt x="1791191" y="1348441"/>
                  <a:pt x="1863524" y="1261641"/>
                </a:cubicBezTo>
                <a:cubicBezTo>
                  <a:pt x="1902992" y="1214280"/>
                  <a:pt x="1872083" y="1237227"/>
                  <a:pt x="1909822" y="1180618"/>
                </a:cubicBezTo>
                <a:cubicBezTo>
                  <a:pt x="1915875" y="1171538"/>
                  <a:pt x="1925255" y="1165185"/>
                  <a:pt x="1932972" y="1157469"/>
                </a:cubicBezTo>
                <a:lnTo>
                  <a:pt x="1967696" y="1053297"/>
                </a:lnTo>
                <a:lnTo>
                  <a:pt x="1979271" y="1018573"/>
                </a:lnTo>
                <a:cubicBezTo>
                  <a:pt x="1983129" y="987707"/>
                  <a:pt x="1990845" y="957081"/>
                  <a:pt x="1990845" y="925975"/>
                </a:cubicBezTo>
                <a:cubicBezTo>
                  <a:pt x="1990845" y="830018"/>
                  <a:pt x="1991226" y="730727"/>
                  <a:pt x="1967696" y="636608"/>
                </a:cubicBezTo>
                <a:cubicBezTo>
                  <a:pt x="1964737" y="624772"/>
                  <a:pt x="1959331" y="613655"/>
                  <a:pt x="1956121" y="601884"/>
                </a:cubicBezTo>
                <a:cubicBezTo>
                  <a:pt x="1927100" y="495475"/>
                  <a:pt x="1956575" y="532890"/>
                  <a:pt x="1909822" y="486137"/>
                </a:cubicBezTo>
                <a:cubicBezTo>
                  <a:pt x="1888601" y="422471"/>
                  <a:pt x="1910999" y="479516"/>
                  <a:pt x="1875098" y="416689"/>
                </a:cubicBezTo>
                <a:cubicBezTo>
                  <a:pt x="1851335" y="375104"/>
                  <a:pt x="1856999" y="370915"/>
                  <a:pt x="1828800" y="335666"/>
                </a:cubicBezTo>
                <a:cubicBezTo>
                  <a:pt x="1821983" y="327145"/>
                  <a:pt x="1812467" y="321038"/>
                  <a:pt x="1805650" y="312517"/>
                </a:cubicBezTo>
                <a:cubicBezTo>
                  <a:pt x="1735412" y="224720"/>
                  <a:pt x="1822265" y="328634"/>
                  <a:pt x="1770926" y="243069"/>
                </a:cubicBezTo>
                <a:cubicBezTo>
                  <a:pt x="1765311" y="233711"/>
                  <a:pt x="1755493" y="227636"/>
                  <a:pt x="1747777" y="219919"/>
                </a:cubicBezTo>
                <a:cubicBezTo>
                  <a:pt x="1728775" y="162915"/>
                  <a:pt x="1749806" y="202319"/>
                  <a:pt x="1701478" y="162046"/>
                </a:cubicBezTo>
                <a:cubicBezTo>
                  <a:pt x="1688903" y="151567"/>
                  <a:pt x="1680374" y="136402"/>
                  <a:pt x="1666754" y="127322"/>
                </a:cubicBezTo>
                <a:cubicBezTo>
                  <a:pt x="1656602" y="120554"/>
                  <a:pt x="1642943" y="121203"/>
                  <a:pt x="1632030" y="115747"/>
                </a:cubicBezTo>
                <a:cubicBezTo>
                  <a:pt x="1619588" y="109526"/>
                  <a:pt x="1609748" y="98819"/>
                  <a:pt x="1597306" y="92598"/>
                </a:cubicBezTo>
                <a:cubicBezTo>
                  <a:pt x="1586393" y="87142"/>
                  <a:pt x="1573495" y="86479"/>
                  <a:pt x="1562582" y="81023"/>
                </a:cubicBezTo>
                <a:cubicBezTo>
                  <a:pt x="1550140" y="74802"/>
                  <a:pt x="1540570" y="63524"/>
                  <a:pt x="1527858" y="57874"/>
                </a:cubicBezTo>
                <a:cubicBezTo>
                  <a:pt x="1498994" y="45046"/>
                  <a:pt x="1445787" y="30633"/>
                  <a:pt x="1412111" y="23150"/>
                </a:cubicBezTo>
                <a:cubicBezTo>
                  <a:pt x="1392906" y="18882"/>
                  <a:pt x="1373443" y="15843"/>
                  <a:pt x="1354238" y="11575"/>
                </a:cubicBezTo>
                <a:cubicBezTo>
                  <a:pt x="1338709" y="8124"/>
                  <a:pt x="1323372" y="3858"/>
                  <a:pt x="1307939" y="0"/>
                </a:cubicBezTo>
                <a:cubicBezTo>
                  <a:pt x="1199909" y="3858"/>
                  <a:pt x="1091483" y="1562"/>
                  <a:pt x="983848" y="11575"/>
                </a:cubicBezTo>
                <a:cubicBezTo>
                  <a:pt x="970877" y="12782"/>
                  <a:pt x="819980" y="41859"/>
                  <a:pt x="763929" y="57874"/>
                </a:cubicBezTo>
                <a:cubicBezTo>
                  <a:pt x="752198" y="61226"/>
                  <a:pt x="741115" y="66802"/>
                  <a:pt x="729205" y="69449"/>
                </a:cubicBezTo>
                <a:cubicBezTo>
                  <a:pt x="706295" y="74540"/>
                  <a:pt x="682906" y="77165"/>
                  <a:pt x="659757" y="81023"/>
                </a:cubicBezTo>
                <a:cubicBezTo>
                  <a:pt x="583665" y="157115"/>
                  <a:pt x="726758" y="20924"/>
                  <a:pt x="567159" y="127322"/>
                </a:cubicBezTo>
                <a:cubicBezTo>
                  <a:pt x="555584" y="135038"/>
                  <a:pt x="545147" y="144821"/>
                  <a:pt x="532435" y="150471"/>
                </a:cubicBezTo>
                <a:cubicBezTo>
                  <a:pt x="510137" y="160381"/>
                  <a:pt x="483290" y="160086"/>
                  <a:pt x="462987" y="173621"/>
                </a:cubicBezTo>
                <a:lnTo>
                  <a:pt x="393539" y="219919"/>
                </a:lnTo>
                <a:cubicBezTo>
                  <a:pt x="381964" y="227636"/>
                  <a:pt x="368652" y="233232"/>
                  <a:pt x="358815" y="243069"/>
                </a:cubicBezTo>
                <a:cubicBezTo>
                  <a:pt x="302679" y="299205"/>
                  <a:pt x="330676" y="277261"/>
                  <a:pt x="277792" y="312517"/>
                </a:cubicBezTo>
                <a:cubicBezTo>
                  <a:pt x="270076" y="324092"/>
                  <a:pt x="264480" y="337404"/>
                  <a:pt x="254643" y="347241"/>
                </a:cubicBezTo>
                <a:cubicBezTo>
                  <a:pt x="178006" y="423878"/>
                  <a:pt x="236616" y="341093"/>
                  <a:pt x="173620" y="416689"/>
                </a:cubicBezTo>
                <a:cubicBezTo>
                  <a:pt x="147986" y="447449"/>
                  <a:pt x="147902" y="461695"/>
                  <a:pt x="127321" y="497712"/>
                </a:cubicBezTo>
                <a:cubicBezTo>
                  <a:pt x="107851" y="531784"/>
                  <a:pt x="106374" y="530234"/>
                  <a:pt x="81022" y="555585"/>
                </a:cubicBezTo>
                <a:cubicBezTo>
                  <a:pt x="77164" y="567160"/>
                  <a:pt x="72658" y="578538"/>
                  <a:pt x="69448" y="590309"/>
                </a:cubicBezTo>
                <a:cubicBezTo>
                  <a:pt x="61077" y="621004"/>
                  <a:pt x="56359" y="652724"/>
                  <a:pt x="46298" y="682907"/>
                </a:cubicBezTo>
                <a:cubicBezTo>
                  <a:pt x="18541" y="766183"/>
                  <a:pt x="52225" y="662167"/>
                  <a:pt x="23149" y="763930"/>
                </a:cubicBezTo>
                <a:cubicBezTo>
                  <a:pt x="19797" y="775661"/>
                  <a:pt x="15432" y="787079"/>
                  <a:pt x="11574" y="798654"/>
                </a:cubicBezTo>
                <a:cubicBezTo>
                  <a:pt x="7716" y="829520"/>
                  <a:pt x="0" y="860145"/>
                  <a:pt x="0" y="891251"/>
                </a:cubicBezTo>
                <a:cubicBezTo>
                  <a:pt x="0" y="945404"/>
                  <a:pt x="6883" y="999348"/>
                  <a:pt x="11574" y="1053297"/>
                </a:cubicBezTo>
                <a:cubicBezTo>
                  <a:pt x="24508" y="1202036"/>
                  <a:pt x="12097" y="1112995"/>
                  <a:pt x="34724" y="1192193"/>
                </a:cubicBezTo>
                <a:cubicBezTo>
                  <a:pt x="39094" y="1207489"/>
                  <a:pt x="41928" y="1223196"/>
                  <a:pt x="46298" y="1238492"/>
                </a:cubicBezTo>
                <a:cubicBezTo>
                  <a:pt x="49650" y="1250223"/>
                  <a:pt x="54521" y="1261485"/>
                  <a:pt x="57873" y="1273216"/>
                </a:cubicBezTo>
                <a:cubicBezTo>
                  <a:pt x="62243" y="1288512"/>
                  <a:pt x="62334" y="1305286"/>
                  <a:pt x="69448" y="1319514"/>
                </a:cubicBezTo>
                <a:cubicBezTo>
                  <a:pt x="74328" y="1329275"/>
                  <a:pt x="84881" y="1334947"/>
                  <a:pt x="92597" y="1342664"/>
                </a:cubicBezTo>
                <a:cubicBezTo>
                  <a:pt x="96455" y="1358097"/>
                  <a:pt x="97058" y="1374734"/>
                  <a:pt x="104172" y="1388962"/>
                </a:cubicBezTo>
                <a:cubicBezTo>
                  <a:pt x="109052" y="1398723"/>
                  <a:pt x="122441" y="1402351"/>
                  <a:pt x="127321" y="1412112"/>
                </a:cubicBezTo>
                <a:cubicBezTo>
                  <a:pt x="164691" y="1486854"/>
                  <a:pt x="106053" y="1436516"/>
                  <a:pt x="173620" y="1481560"/>
                </a:cubicBezTo>
                <a:cubicBezTo>
                  <a:pt x="244870" y="1588436"/>
                  <a:pt x="153947" y="1456969"/>
                  <a:pt x="219919" y="1539433"/>
                </a:cubicBezTo>
                <a:cubicBezTo>
                  <a:pt x="243076" y="1568379"/>
                  <a:pt x="252214" y="1601879"/>
                  <a:pt x="289367" y="1620456"/>
                </a:cubicBezTo>
                <a:cubicBezTo>
                  <a:pt x="360546" y="1656047"/>
                  <a:pt x="321315" y="1634038"/>
                  <a:pt x="405114" y="1689904"/>
                </a:cubicBezTo>
                <a:cubicBezTo>
                  <a:pt x="416689" y="1697620"/>
                  <a:pt x="426641" y="1708655"/>
                  <a:pt x="439838" y="1713054"/>
                </a:cubicBezTo>
                <a:cubicBezTo>
                  <a:pt x="501890" y="1733737"/>
                  <a:pt x="448628" y="1717579"/>
                  <a:pt x="532435" y="1736203"/>
                </a:cubicBezTo>
                <a:cubicBezTo>
                  <a:pt x="547964" y="1739654"/>
                  <a:pt x="562986" y="1745528"/>
                  <a:pt x="578734" y="1747778"/>
                </a:cubicBezTo>
                <a:cubicBezTo>
                  <a:pt x="690888" y="1763800"/>
                  <a:pt x="848891" y="1766371"/>
                  <a:pt x="949124" y="1770927"/>
                </a:cubicBezTo>
                <a:cubicBezTo>
                  <a:pt x="972273" y="1774785"/>
                  <a:pt x="995103" y="1782502"/>
                  <a:pt x="1018572" y="1782502"/>
                </a:cubicBezTo>
                <a:cubicBezTo>
                  <a:pt x="1084275" y="1782502"/>
                  <a:pt x="1149865" y="1776383"/>
                  <a:pt x="1215341" y="1770927"/>
                </a:cubicBezTo>
                <a:cubicBezTo>
                  <a:pt x="1245116" y="1768446"/>
                  <a:pt x="1333523" y="1753159"/>
                  <a:pt x="1365812" y="1747778"/>
                </a:cubicBezTo>
                <a:cubicBezTo>
                  <a:pt x="1377387" y="1740061"/>
                  <a:pt x="1387824" y="1730278"/>
                  <a:pt x="1400536" y="1724628"/>
                </a:cubicBezTo>
                <a:cubicBezTo>
                  <a:pt x="1422834" y="1714718"/>
                  <a:pt x="1449681" y="1715014"/>
                  <a:pt x="1469984" y="1701479"/>
                </a:cubicBezTo>
                <a:cubicBezTo>
                  <a:pt x="1506693" y="1677007"/>
                  <a:pt x="1535498" y="1661083"/>
                  <a:pt x="1562582" y="1620456"/>
                </a:cubicBezTo>
                <a:cubicBezTo>
                  <a:pt x="1570298" y="1608881"/>
                  <a:pt x="1576678" y="1596294"/>
                  <a:pt x="1585731" y="1585732"/>
                </a:cubicBezTo>
                <a:cubicBezTo>
                  <a:pt x="1599935" y="1569161"/>
                  <a:pt x="1619923" y="1557593"/>
                  <a:pt x="1632030" y="1539433"/>
                </a:cubicBezTo>
                <a:cubicBezTo>
                  <a:pt x="1639746" y="1527858"/>
                  <a:pt x="1646489" y="1515572"/>
                  <a:pt x="1655179" y="1504709"/>
                </a:cubicBezTo>
                <a:cubicBezTo>
                  <a:pt x="1661996" y="1496188"/>
                  <a:pt x="1671781" y="1490290"/>
                  <a:pt x="1678329" y="1481560"/>
                </a:cubicBezTo>
                <a:cubicBezTo>
                  <a:pt x="1740241" y="1399011"/>
                  <a:pt x="1694354" y="1422203"/>
                  <a:pt x="1759352" y="1400537"/>
                </a:cubicBezTo>
                <a:cubicBezTo>
                  <a:pt x="1774785" y="1377388"/>
                  <a:pt x="1782501" y="1346522"/>
                  <a:pt x="1805650" y="1331089"/>
                </a:cubicBezTo>
                <a:lnTo>
                  <a:pt x="1840374" y="1307940"/>
                </a:lnTo>
              </a:path>
            </a:pathLst>
          </a:cu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348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3200400" y="2438400"/>
            <a:ext cx="39624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compact bone – SL40</a:t>
            </a:r>
            <a:endParaRPr lang="en-US" dirty="0">
              <a:latin typeface="Calibri" pitchFamily="34" charset="0"/>
            </a:endParaRPr>
          </a:p>
        </p:txBody>
      </p:sp>
      <p:sp>
        <p:nvSpPr>
          <p:cNvPr id="37891" name="TextBox 4"/>
          <p:cNvSpPr txBox="1">
            <a:spLocks noChangeArrowheads="1"/>
          </p:cNvSpPr>
          <p:nvPr/>
        </p:nvSpPr>
        <p:spPr bwMode="auto">
          <a:xfrm>
            <a:off x="1962366" y="5505271"/>
            <a:ext cx="4495800" cy="1200329"/>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040</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Osteon</a:t>
            </a:r>
          </a:p>
          <a:p>
            <a:pPr lvl="2" eaLnBrk="0" hangingPunct="0">
              <a:buFontTx/>
              <a:buChar char="•"/>
            </a:pPr>
            <a:r>
              <a:rPr lang="en-US" sz="1200" b="1" dirty="0">
                <a:solidFill>
                  <a:srgbClr val="002060"/>
                </a:solidFill>
                <a:latin typeface="Georgia" pitchFamily="18" charset="0"/>
                <a:ea typeface="Times" pitchFamily="18" charset="0"/>
                <a:cs typeface="Arial" charset="0"/>
              </a:rPr>
              <a:t>Central (</a:t>
            </a:r>
            <a:r>
              <a:rPr lang="en-US" sz="1200" b="1" dirty="0" err="1">
                <a:solidFill>
                  <a:srgbClr val="002060"/>
                </a:solidFill>
                <a:latin typeface="Georgia" pitchFamily="18" charset="0"/>
                <a:ea typeface="Times" pitchFamily="18" charset="0"/>
                <a:cs typeface="Arial" charset="0"/>
              </a:rPr>
              <a:t>Haversian</a:t>
            </a:r>
            <a:r>
              <a:rPr lang="en-US" sz="1200" b="1" dirty="0">
                <a:solidFill>
                  <a:srgbClr val="002060"/>
                </a:solidFill>
                <a:latin typeface="Georgia" pitchFamily="18" charset="0"/>
                <a:ea typeface="Times" pitchFamily="18" charset="0"/>
                <a:cs typeface="Arial" charset="0"/>
              </a:rPr>
              <a:t>) canal</a:t>
            </a:r>
          </a:p>
          <a:p>
            <a:pPr lvl="2" eaLnBrk="0" hangingPunct="0">
              <a:buFontTx/>
              <a:buChar char="•"/>
            </a:pPr>
            <a:r>
              <a:rPr lang="en-US" sz="1200" b="1" dirty="0">
                <a:solidFill>
                  <a:srgbClr val="002060"/>
                </a:solidFill>
                <a:latin typeface="Georgia" pitchFamily="18" charset="0"/>
                <a:ea typeface="Times" pitchFamily="18" charset="0"/>
                <a:cs typeface="Arial" charset="0"/>
              </a:rPr>
              <a:t>Lacuna</a:t>
            </a:r>
          </a:p>
        </p:txBody>
      </p:sp>
      <p:sp>
        <p:nvSpPr>
          <p:cNvPr id="5" name="Rectangle 4"/>
          <p:cNvSpPr/>
          <p:nvPr/>
        </p:nvSpPr>
        <p:spPr>
          <a:xfrm>
            <a:off x="656950" y="39469"/>
            <a:ext cx="7653442"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Organization of bone – compact bone</a:t>
            </a:r>
          </a:p>
        </p:txBody>
      </p:sp>
    </p:spTree>
    <p:extLst>
      <p:ext uri="{BB962C8B-B14F-4D97-AF65-F5344CB8AC3E}">
        <p14:creationId xmlns:p14="http://schemas.microsoft.com/office/powerpoint/2010/main" val="1084293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951" y="1839503"/>
            <a:ext cx="7000473" cy="4830669"/>
          </a:xfrm>
          <a:prstGeom prst="rect">
            <a:avLst/>
          </a:prstGeom>
        </p:spPr>
      </p:pic>
      <p:pic>
        <p:nvPicPr>
          <p:cNvPr id="15362" name="Picture 2" descr="\\ahc-webdata\com\LabManuals\MA\VLM\Lab8\SL41S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4" y="1936050"/>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56950" y="39469"/>
            <a:ext cx="7653442"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Organization of bone – compact bone</a:t>
            </a:r>
          </a:p>
        </p:txBody>
      </p:sp>
      <p:sp>
        <p:nvSpPr>
          <p:cNvPr id="15" name="TextBox 2"/>
          <p:cNvSpPr txBox="1">
            <a:spLocks noChangeArrowheads="1"/>
          </p:cNvSpPr>
          <p:nvPr/>
        </p:nvSpPr>
        <p:spPr bwMode="auto">
          <a:xfrm>
            <a:off x="28222" y="639175"/>
            <a:ext cx="9115778" cy="1200329"/>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On this slide, you can see the approximate border of an </a:t>
            </a:r>
            <a:r>
              <a:rPr lang="en-US" b="1" dirty="0">
                <a:solidFill>
                  <a:srgbClr val="0070C0"/>
                </a:solidFill>
                <a:latin typeface="Times New Roman" pitchFamily="18" charset="0"/>
                <a:cs typeface="Times New Roman" pitchFamily="18" charset="0"/>
              </a:rPr>
              <a:t>osteon</a:t>
            </a:r>
            <a:r>
              <a:rPr lang="en-US" b="1" dirty="0">
                <a:solidFill>
                  <a:srgbClr val="660066"/>
                </a:solidFill>
                <a:latin typeface="Times New Roman" pitchFamily="18" charset="0"/>
                <a:cs typeface="Times New Roman" pitchFamily="18" charset="0"/>
              </a:rPr>
              <a:t> (outlined), and can see </a:t>
            </a:r>
            <a:r>
              <a:rPr lang="en-US" b="1" dirty="0">
                <a:solidFill>
                  <a:srgbClr val="0070C0"/>
                </a:solidFill>
                <a:latin typeface="Times New Roman" pitchFamily="18" charset="0"/>
                <a:cs typeface="Times New Roman" pitchFamily="18" charset="0"/>
              </a:rPr>
              <a:t>central canals </a:t>
            </a:r>
            <a:r>
              <a:rPr lang="en-US" b="1" dirty="0">
                <a:solidFill>
                  <a:srgbClr val="660066"/>
                </a:solidFill>
                <a:latin typeface="Times New Roman" pitchFamily="18" charset="0"/>
                <a:cs typeface="Times New Roman" pitchFamily="18" charset="0"/>
              </a:rPr>
              <a:t>(</a:t>
            </a:r>
            <a:r>
              <a:rPr lang="en-US" b="1" dirty="0" err="1">
                <a:solidFill>
                  <a:srgbClr val="660066"/>
                </a:solidFill>
                <a:latin typeface="Times New Roman" pitchFamily="18" charset="0"/>
                <a:cs typeface="Times New Roman" pitchFamily="18" charset="0"/>
              </a:rPr>
              <a:t>Xs</a:t>
            </a:r>
            <a:r>
              <a:rPr lang="en-US" b="1" dirty="0">
                <a:solidFill>
                  <a:srgbClr val="660066"/>
                </a:solidFill>
                <a:latin typeface="Times New Roman" pitchFamily="18" charset="0"/>
                <a:cs typeface="Times New Roman" pitchFamily="18" charset="0"/>
              </a:rPr>
              <a:t>) and </a:t>
            </a:r>
            <a:r>
              <a:rPr lang="en-US" b="1" dirty="0">
                <a:solidFill>
                  <a:srgbClr val="0070C0"/>
                </a:solidFill>
                <a:latin typeface="Times New Roman" pitchFamily="18" charset="0"/>
                <a:cs typeface="Times New Roman" pitchFamily="18" charset="0"/>
              </a:rPr>
              <a:t>osteocytes</a:t>
            </a:r>
            <a:r>
              <a:rPr lang="en-US" b="1" dirty="0">
                <a:solidFill>
                  <a:srgbClr val="660066"/>
                </a:solidFill>
                <a:latin typeface="Times New Roman" pitchFamily="18" charset="0"/>
                <a:cs typeface="Times New Roman" pitchFamily="18" charset="0"/>
              </a:rPr>
              <a:t> within </a:t>
            </a:r>
            <a:r>
              <a:rPr lang="en-US" b="1" dirty="0">
                <a:solidFill>
                  <a:srgbClr val="0070C0"/>
                </a:solidFill>
                <a:latin typeface="Times New Roman" pitchFamily="18" charset="0"/>
                <a:cs typeface="Times New Roman" pitchFamily="18" charset="0"/>
              </a:rPr>
              <a:t>lacunae</a:t>
            </a:r>
            <a:r>
              <a:rPr lang="en-US" b="1" dirty="0">
                <a:solidFill>
                  <a:srgbClr val="660066"/>
                </a:solidFill>
                <a:latin typeface="Times New Roman" pitchFamily="18" charset="0"/>
                <a:cs typeface="Times New Roman" pitchFamily="18" charset="0"/>
              </a:rPr>
              <a:t> (blue arrows).  </a:t>
            </a:r>
            <a:r>
              <a:rPr lang="en-US" b="1" dirty="0" err="1">
                <a:solidFill>
                  <a:srgbClr val="660066"/>
                </a:solidFill>
                <a:latin typeface="Times New Roman" pitchFamily="18" charset="0"/>
                <a:cs typeface="Times New Roman" pitchFamily="18" charset="0"/>
              </a:rPr>
              <a:t>Canaliculi</a:t>
            </a:r>
            <a:r>
              <a:rPr lang="en-US" b="1" dirty="0">
                <a:solidFill>
                  <a:srgbClr val="660066"/>
                </a:solidFill>
                <a:latin typeface="Times New Roman" pitchFamily="18" charset="0"/>
                <a:cs typeface="Times New Roman" pitchFamily="18" charset="0"/>
              </a:rPr>
              <a:t> and lamellae are not visible.  The larger, irregular tunnels are </a:t>
            </a:r>
            <a:r>
              <a:rPr lang="en-US" b="1" dirty="0" err="1">
                <a:solidFill>
                  <a:srgbClr val="660066"/>
                </a:solidFill>
                <a:latin typeface="Times New Roman" pitchFamily="18" charset="0"/>
                <a:cs typeface="Times New Roman" pitchFamily="18" charset="0"/>
              </a:rPr>
              <a:t>resorption</a:t>
            </a:r>
            <a:r>
              <a:rPr lang="en-US" b="1" dirty="0">
                <a:solidFill>
                  <a:srgbClr val="660066"/>
                </a:solidFill>
                <a:latin typeface="Times New Roman" pitchFamily="18" charset="0"/>
                <a:cs typeface="Times New Roman" pitchFamily="18" charset="0"/>
              </a:rPr>
              <a:t> canals (R), which are features of bone remodeling that is beyond the scope of these modules.</a:t>
            </a:r>
          </a:p>
        </p:txBody>
      </p:sp>
      <p:cxnSp>
        <p:nvCxnSpPr>
          <p:cNvPr id="8" name="Straight Arrow Connector 7"/>
          <p:cNvCxnSpPr/>
          <p:nvPr/>
        </p:nvCxnSpPr>
        <p:spPr>
          <a:xfrm flipV="1">
            <a:off x="3604196" y="5413405"/>
            <a:ext cx="408504" cy="442018"/>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362217" y="4357083"/>
            <a:ext cx="282615" cy="369332"/>
          </a:xfrm>
          <a:prstGeom prst="rect">
            <a:avLst/>
          </a:prstGeom>
          <a:noFill/>
        </p:spPr>
        <p:txBody>
          <a:bodyPr wrap="square" rtlCol="0">
            <a:spAutoFit/>
          </a:bodyPr>
          <a:lstStyle/>
          <a:p>
            <a:r>
              <a:rPr lang="en-US" b="1" dirty="0"/>
              <a:t>X</a:t>
            </a:r>
          </a:p>
        </p:txBody>
      </p:sp>
      <p:sp>
        <p:nvSpPr>
          <p:cNvPr id="41" name="Rectangle 40"/>
          <p:cNvSpPr/>
          <p:nvPr/>
        </p:nvSpPr>
        <p:spPr>
          <a:xfrm>
            <a:off x="983427" y="3173615"/>
            <a:ext cx="323776" cy="366164"/>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H="1" flipV="1">
            <a:off x="1015277" y="3532244"/>
            <a:ext cx="1098674" cy="31379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983427" y="1936050"/>
            <a:ext cx="1130524" cy="12603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6937834" y="4901883"/>
            <a:ext cx="181309" cy="518115"/>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89048" y="4416885"/>
            <a:ext cx="282615" cy="369332"/>
          </a:xfrm>
          <a:prstGeom prst="rect">
            <a:avLst/>
          </a:prstGeom>
          <a:noFill/>
        </p:spPr>
        <p:txBody>
          <a:bodyPr wrap="square" rtlCol="0">
            <a:spAutoFit/>
          </a:bodyPr>
          <a:lstStyle/>
          <a:p>
            <a:r>
              <a:rPr lang="en-US" b="1" dirty="0"/>
              <a:t>X</a:t>
            </a:r>
          </a:p>
        </p:txBody>
      </p:sp>
      <p:sp>
        <p:nvSpPr>
          <p:cNvPr id="24" name="TextBox 23"/>
          <p:cNvSpPr txBox="1"/>
          <p:nvPr/>
        </p:nvSpPr>
        <p:spPr>
          <a:xfrm>
            <a:off x="4483671" y="2402265"/>
            <a:ext cx="768752" cy="646331"/>
          </a:xfrm>
          <a:prstGeom prst="rect">
            <a:avLst/>
          </a:prstGeom>
          <a:noFill/>
        </p:spPr>
        <p:txBody>
          <a:bodyPr wrap="square" rtlCol="0">
            <a:spAutoFit/>
          </a:bodyPr>
          <a:lstStyle/>
          <a:p>
            <a:r>
              <a:rPr lang="en-US" sz="3600" b="1" dirty="0"/>
              <a:t>R</a:t>
            </a:r>
          </a:p>
        </p:txBody>
      </p:sp>
      <p:sp>
        <p:nvSpPr>
          <p:cNvPr id="25" name="TextBox 24"/>
          <p:cNvSpPr txBox="1"/>
          <p:nvPr/>
        </p:nvSpPr>
        <p:spPr>
          <a:xfrm>
            <a:off x="7567683" y="2527283"/>
            <a:ext cx="768752" cy="646331"/>
          </a:xfrm>
          <a:prstGeom prst="rect">
            <a:avLst/>
          </a:prstGeom>
          <a:noFill/>
        </p:spPr>
        <p:txBody>
          <a:bodyPr wrap="square" rtlCol="0">
            <a:spAutoFit/>
          </a:bodyPr>
          <a:lstStyle/>
          <a:p>
            <a:r>
              <a:rPr lang="en-US" sz="3600" b="1" dirty="0"/>
              <a:t>R</a:t>
            </a:r>
          </a:p>
        </p:txBody>
      </p:sp>
      <p:sp>
        <p:nvSpPr>
          <p:cNvPr id="9" name="Freeform 8"/>
          <p:cNvSpPr/>
          <p:nvPr/>
        </p:nvSpPr>
        <p:spPr>
          <a:xfrm>
            <a:off x="3798053" y="3951316"/>
            <a:ext cx="1566427" cy="1413164"/>
          </a:xfrm>
          <a:custGeom>
            <a:avLst/>
            <a:gdLst>
              <a:gd name="connsiteX0" fmla="*/ 1527634 w 1566427"/>
              <a:gd name="connsiteY0" fmla="*/ 831273 h 1413164"/>
              <a:gd name="connsiteX1" fmla="*/ 1544260 w 1566427"/>
              <a:gd name="connsiteY1" fmla="*/ 803564 h 1413164"/>
              <a:gd name="connsiteX2" fmla="*/ 1555343 w 1566427"/>
              <a:gd name="connsiteY2" fmla="*/ 737062 h 1413164"/>
              <a:gd name="connsiteX3" fmla="*/ 1549802 w 1566427"/>
              <a:gd name="connsiteY3" fmla="*/ 653935 h 1413164"/>
              <a:gd name="connsiteX4" fmla="*/ 1538718 w 1566427"/>
              <a:gd name="connsiteY4" fmla="*/ 620684 h 1413164"/>
              <a:gd name="connsiteX5" fmla="*/ 1516551 w 1566427"/>
              <a:gd name="connsiteY5" fmla="*/ 543099 h 1413164"/>
              <a:gd name="connsiteX6" fmla="*/ 1511009 w 1566427"/>
              <a:gd name="connsiteY6" fmla="*/ 526473 h 1413164"/>
              <a:gd name="connsiteX7" fmla="*/ 1499925 w 1566427"/>
              <a:gd name="connsiteY7" fmla="*/ 509848 h 1413164"/>
              <a:gd name="connsiteX8" fmla="*/ 1483300 w 1566427"/>
              <a:gd name="connsiteY8" fmla="*/ 471055 h 1413164"/>
              <a:gd name="connsiteX9" fmla="*/ 1461132 w 1566427"/>
              <a:gd name="connsiteY9" fmla="*/ 437804 h 1413164"/>
              <a:gd name="connsiteX10" fmla="*/ 1450049 w 1566427"/>
              <a:gd name="connsiteY10" fmla="*/ 421179 h 1413164"/>
              <a:gd name="connsiteX11" fmla="*/ 1427882 w 1566427"/>
              <a:gd name="connsiteY11" fmla="*/ 382386 h 1413164"/>
              <a:gd name="connsiteX12" fmla="*/ 1416798 w 1566427"/>
              <a:gd name="connsiteY12" fmla="*/ 360219 h 1413164"/>
              <a:gd name="connsiteX13" fmla="*/ 1400172 w 1566427"/>
              <a:gd name="connsiteY13" fmla="*/ 343593 h 1413164"/>
              <a:gd name="connsiteX14" fmla="*/ 1372463 w 1566427"/>
              <a:gd name="connsiteY14" fmla="*/ 304800 h 1413164"/>
              <a:gd name="connsiteX15" fmla="*/ 1355838 w 1566427"/>
              <a:gd name="connsiteY15" fmla="*/ 271549 h 1413164"/>
              <a:gd name="connsiteX16" fmla="*/ 1339212 w 1566427"/>
              <a:gd name="connsiteY16" fmla="*/ 260466 h 1413164"/>
              <a:gd name="connsiteX17" fmla="*/ 1311503 w 1566427"/>
              <a:gd name="connsiteY17" fmla="*/ 221673 h 1413164"/>
              <a:gd name="connsiteX18" fmla="*/ 1289336 w 1566427"/>
              <a:gd name="connsiteY18" fmla="*/ 199506 h 1413164"/>
              <a:gd name="connsiteX19" fmla="*/ 1261627 w 1566427"/>
              <a:gd name="connsiteY19" fmla="*/ 166255 h 1413164"/>
              <a:gd name="connsiteX20" fmla="*/ 1245002 w 1566427"/>
              <a:gd name="connsiteY20" fmla="*/ 155171 h 1413164"/>
              <a:gd name="connsiteX21" fmla="*/ 1222834 w 1566427"/>
              <a:gd name="connsiteY21" fmla="*/ 133004 h 1413164"/>
              <a:gd name="connsiteX22" fmla="*/ 1200667 w 1566427"/>
              <a:gd name="connsiteY22" fmla="*/ 121920 h 1413164"/>
              <a:gd name="connsiteX23" fmla="*/ 1145249 w 1566427"/>
              <a:gd name="connsiteY23" fmla="*/ 88669 h 1413164"/>
              <a:gd name="connsiteX24" fmla="*/ 1111998 w 1566427"/>
              <a:gd name="connsiteY24" fmla="*/ 77586 h 1413164"/>
              <a:gd name="connsiteX25" fmla="*/ 1095372 w 1566427"/>
              <a:gd name="connsiteY25" fmla="*/ 72044 h 1413164"/>
              <a:gd name="connsiteX26" fmla="*/ 1078747 w 1566427"/>
              <a:gd name="connsiteY26" fmla="*/ 66502 h 1413164"/>
              <a:gd name="connsiteX27" fmla="*/ 1056580 w 1566427"/>
              <a:gd name="connsiteY27" fmla="*/ 60960 h 1413164"/>
              <a:gd name="connsiteX28" fmla="*/ 1028871 w 1566427"/>
              <a:gd name="connsiteY28" fmla="*/ 49877 h 1413164"/>
              <a:gd name="connsiteX29" fmla="*/ 978994 w 1566427"/>
              <a:gd name="connsiteY29" fmla="*/ 33251 h 1413164"/>
              <a:gd name="connsiteX30" fmla="*/ 940202 w 1566427"/>
              <a:gd name="connsiteY30" fmla="*/ 22168 h 1413164"/>
              <a:gd name="connsiteX31" fmla="*/ 868158 w 1566427"/>
              <a:gd name="connsiteY31" fmla="*/ 16626 h 1413164"/>
              <a:gd name="connsiteX32" fmla="*/ 823823 w 1566427"/>
              <a:gd name="connsiteY32" fmla="*/ 11084 h 1413164"/>
              <a:gd name="connsiteX33" fmla="*/ 796114 w 1566427"/>
              <a:gd name="connsiteY33" fmla="*/ 5542 h 1413164"/>
              <a:gd name="connsiteX34" fmla="*/ 663111 w 1566427"/>
              <a:gd name="connsiteY34" fmla="*/ 0 h 1413164"/>
              <a:gd name="connsiteX35" fmla="*/ 430354 w 1566427"/>
              <a:gd name="connsiteY35" fmla="*/ 5542 h 1413164"/>
              <a:gd name="connsiteX36" fmla="*/ 413729 w 1566427"/>
              <a:gd name="connsiteY36" fmla="*/ 11084 h 1413164"/>
              <a:gd name="connsiteX37" fmla="*/ 330602 w 1566427"/>
              <a:gd name="connsiteY37" fmla="*/ 33251 h 1413164"/>
              <a:gd name="connsiteX38" fmla="*/ 297351 w 1566427"/>
              <a:gd name="connsiteY38" fmla="*/ 44335 h 1413164"/>
              <a:gd name="connsiteX39" fmla="*/ 264100 w 1566427"/>
              <a:gd name="connsiteY39" fmla="*/ 66502 h 1413164"/>
              <a:gd name="connsiteX40" fmla="*/ 203140 w 1566427"/>
              <a:gd name="connsiteY40" fmla="*/ 110837 h 1413164"/>
              <a:gd name="connsiteX41" fmla="*/ 192056 w 1566427"/>
              <a:gd name="connsiteY41" fmla="*/ 127462 h 1413164"/>
              <a:gd name="connsiteX42" fmla="*/ 158805 w 1566427"/>
              <a:gd name="connsiteY42" fmla="*/ 155171 h 1413164"/>
              <a:gd name="connsiteX43" fmla="*/ 147722 w 1566427"/>
              <a:gd name="connsiteY43" fmla="*/ 171797 h 1413164"/>
              <a:gd name="connsiteX44" fmla="*/ 131096 w 1566427"/>
              <a:gd name="connsiteY44" fmla="*/ 193964 h 1413164"/>
              <a:gd name="connsiteX45" fmla="*/ 108929 w 1566427"/>
              <a:gd name="connsiteY45" fmla="*/ 232757 h 1413164"/>
              <a:gd name="connsiteX46" fmla="*/ 86762 w 1566427"/>
              <a:gd name="connsiteY46" fmla="*/ 266008 h 1413164"/>
              <a:gd name="connsiteX47" fmla="*/ 64594 w 1566427"/>
              <a:gd name="connsiteY47" fmla="*/ 299259 h 1413164"/>
              <a:gd name="connsiteX48" fmla="*/ 47969 w 1566427"/>
              <a:gd name="connsiteY48" fmla="*/ 338051 h 1413164"/>
              <a:gd name="connsiteX49" fmla="*/ 36885 w 1566427"/>
              <a:gd name="connsiteY49" fmla="*/ 371302 h 1413164"/>
              <a:gd name="connsiteX50" fmla="*/ 31343 w 1566427"/>
              <a:gd name="connsiteY50" fmla="*/ 387928 h 1413164"/>
              <a:gd name="connsiteX51" fmla="*/ 25802 w 1566427"/>
              <a:gd name="connsiteY51" fmla="*/ 421179 h 1413164"/>
              <a:gd name="connsiteX52" fmla="*/ 14718 w 1566427"/>
              <a:gd name="connsiteY52" fmla="*/ 459971 h 1413164"/>
              <a:gd name="connsiteX53" fmla="*/ 3634 w 1566427"/>
              <a:gd name="connsiteY53" fmla="*/ 565266 h 1413164"/>
              <a:gd name="connsiteX54" fmla="*/ 14718 w 1566427"/>
              <a:gd name="connsiteY54" fmla="*/ 809106 h 1413164"/>
              <a:gd name="connsiteX55" fmla="*/ 20260 w 1566427"/>
              <a:gd name="connsiteY55" fmla="*/ 825731 h 1413164"/>
              <a:gd name="connsiteX56" fmla="*/ 25802 w 1566427"/>
              <a:gd name="connsiteY56" fmla="*/ 853440 h 1413164"/>
              <a:gd name="connsiteX57" fmla="*/ 36885 w 1566427"/>
              <a:gd name="connsiteY57" fmla="*/ 903317 h 1413164"/>
              <a:gd name="connsiteX58" fmla="*/ 53511 w 1566427"/>
              <a:gd name="connsiteY58" fmla="*/ 958735 h 1413164"/>
              <a:gd name="connsiteX59" fmla="*/ 86762 w 1566427"/>
              <a:gd name="connsiteY59" fmla="*/ 1008611 h 1413164"/>
              <a:gd name="connsiteX60" fmla="*/ 114471 w 1566427"/>
              <a:gd name="connsiteY60" fmla="*/ 1058488 h 1413164"/>
              <a:gd name="connsiteX61" fmla="*/ 147722 w 1566427"/>
              <a:gd name="connsiteY61" fmla="*/ 1113906 h 1413164"/>
              <a:gd name="connsiteX62" fmla="*/ 175431 w 1566427"/>
              <a:gd name="connsiteY62" fmla="*/ 1136073 h 1413164"/>
              <a:gd name="connsiteX63" fmla="*/ 186514 w 1566427"/>
              <a:gd name="connsiteY63" fmla="*/ 1152699 h 1413164"/>
              <a:gd name="connsiteX64" fmla="*/ 203140 w 1566427"/>
              <a:gd name="connsiteY64" fmla="*/ 1169324 h 1413164"/>
              <a:gd name="connsiteX65" fmla="*/ 214223 w 1566427"/>
              <a:gd name="connsiteY65" fmla="*/ 1191491 h 1413164"/>
              <a:gd name="connsiteX66" fmla="*/ 230849 w 1566427"/>
              <a:gd name="connsiteY66" fmla="*/ 1202575 h 1413164"/>
              <a:gd name="connsiteX67" fmla="*/ 253016 w 1566427"/>
              <a:gd name="connsiteY67" fmla="*/ 1219200 h 1413164"/>
              <a:gd name="connsiteX68" fmla="*/ 286267 w 1566427"/>
              <a:gd name="connsiteY68" fmla="*/ 1252451 h 1413164"/>
              <a:gd name="connsiteX69" fmla="*/ 302892 w 1566427"/>
              <a:gd name="connsiteY69" fmla="*/ 1263535 h 1413164"/>
              <a:gd name="connsiteX70" fmla="*/ 319518 w 1566427"/>
              <a:gd name="connsiteY70" fmla="*/ 1280160 h 1413164"/>
              <a:gd name="connsiteX71" fmla="*/ 336143 w 1566427"/>
              <a:gd name="connsiteY71" fmla="*/ 1291244 h 1413164"/>
              <a:gd name="connsiteX72" fmla="*/ 358311 w 1566427"/>
              <a:gd name="connsiteY72" fmla="*/ 1307869 h 1413164"/>
              <a:gd name="connsiteX73" fmla="*/ 374936 w 1566427"/>
              <a:gd name="connsiteY73" fmla="*/ 1318953 h 1413164"/>
              <a:gd name="connsiteX74" fmla="*/ 408187 w 1566427"/>
              <a:gd name="connsiteY74" fmla="*/ 1346662 h 1413164"/>
              <a:gd name="connsiteX75" fmla="*/ 441438 w 1566427"/>
              <a:gd name="connsiteY75" fmla="*/ 1357746 h 1413164"/>
              <a:gd name="connsiteX76" fmla="*/ 458063 w 1566427"/>
              <a:gd name="connsiteY76" fmla="*/ 1368829 h 1413164"/>
              <a:gd name="connsiteX77" fmla="*/ 496856 w 1566427"/>
              <a:gd name="connsiteY77" fmla="*/ 1379913 h 1413164"/>
              <a:gd name="connsiteX78" fmla="*/ 541191 w 1566427"/>
              <a:gd name="connsiteY78" fmla="*/ 1396539 h 1413164"/>
              <a:gd name="connsiteX79" fmla="*/ 557816 w 1566427"/>
              <a:gd name="connsiteY79" fmla="*/ 1402080 h 1413164"/>
              <a:gd name="connsiteX80" fmla="*/ 635402 w 1566427"/>
              <a:gd name="connsiteY80" fmla="*/ 1413164 h 1413164"/>
              <a:gd name="connsiteX81" fmla="*/ 724071 w 1566427"/>
              <a:gd name="connsiteY81" fmla="*/ 1407622 h 1413164"/>
              <a:gd name="connsiteX82" fmla="*/ 768405 w 1566427"/>
              <a:gd name="connsiteY82" fmla="*/ 1396539 h 1413164"/>
              <a:gd name="connsiteX83" fmla="*/ 796114 w 1566427"/>
              <a:gd name="connsiteY83" fmla="*/ 1385455 h 1413164"/>
              <a:gd name="connsiteX84" fmla="*/ 845991 w 1566427"/>
              <a:gd name="connsiteY84" fmla="*/ 1379913 h 1413164"/>
              <a:gd name="connsiteX85" fmla="*/ 895867 w 1566427"/>
              <a:gd name="connsiteY85" fmla="*/ 1363288 h 1413164"/>
              <a:gd name="connsiteX86" fmla="*/ 912492 w 1566427"/>
              <a:gd name="connsiteY86" fmla="*/ 1357746 h 1413164"/>
              <a:gd name="connsiteX87" fmla="*/ 929118 w 1566427"/>
              <a:gd name="connsiteY87" fmla="*/ 1352204 h 1413164"/>
              <a:gd name="connsiteX88" fmla="*/ 945743 w 1566427"/>
              <a:gd name="connsiteY88" fmla="*/ 1341120 h 1413164"/>
              <a:gd name="connsiteX89" fmla="*/ 962369 w 1566427"/>
              <a:gd name="connsiteY89" fmla="*/ 1335579 h 1413164"/>
              <a:gd name="connsiteX90" fmla="*/ 984536 w 1566427"/>
              <a:gd name="connsiteY90" fmla="*/ 1324495 h 1413164"/>
              <a:gd name="connsiteX91" fmla="*/ 1001162 w 1566427"/>
              <a:gd name="connsiteY91" fmla="*/ 1313411 h 1413164"/>
              <a:gd name="connsiteX92" fmla="*/ 1034412 w 1566427"/>
              <a:gd name="connsiteY92" fmla="*/ 1302328 h 1413164"/>
              <a:gd name="connsiteX93" fmla="*/ 1062122 w 1566427"/>
              <a:gd name="connsiteY93" fmla="*/ 1291244 h 1413164"/>
              <a:gd name="connsiteX94" fmla="*/ 1078747 w 1566427"/>
              <a:gd name="connsiteY94" fmla="*/ 1285702 h 1413164"/>
              <a:gd name="connsiteX95" fmla="*/ 1100914 w 1566427"/>
              <a:gd name="connsiteY95" fmla="*/ 1274619 h 1413164"/>
              <a:gd name="connsiteX96" fmla="*/ 1117540 w 1566427"/>
              <a:gd name="connsiteY96" fmla="*/ 1263535 h 1413164"/>
              <a:gd name="connsiteX97" fmla="*/ 1150791 w 1566427"/>
              <a:gd name="connsiteY97" fmla="*/ 1252451 h 1413164"/>
              <a:gd name="connsiteX98" fmla="*/ 1184042 w 1566427"/>
              <a:gd name="connsiteY98" fmla="*/ 1230284 h 1413164"/>
              <a:gd name="connsiteX99" fmla="*/ 1217292 w 1566427"/>
              <a:gd name="connsiteY99" fmla="*/ 1213659 h 1413164"/>
              <a:gd name="connsiteX100" fmla="*/ 1233918 w 1566427"/>
              <a:gd name="connsiteY100" fmla="*/ 1197033 h 1413164"/>
              <a:gd name="connsiteX101" fmla="*/ 1267169 w 1566427"/>
              <a:gd name="connsiteY101" fmla="*/ 1174866 h 1413164"/>
              <a:gd name="connsiteX102" fmla="*/ 1294878 w 1566427"/>
              <a:gd name="connsiteY102" fmla="*/ 1147157 h 1413164"/>
              <a:gd name="connsiteX103" fmla="*/ 1305962 w 1566427"/>
              <a:gd name="connsiteY103" fmla="*/ 1130531 h 1413164"/>
              <a:gd name="connsiteX104" fmla="*/ 1339212 w 1566427"/>
              <a:gd name="connsiteY104" fmla="*/ 1119448 h 1413164"/>
              <a:gd name="connsiteX105" fmla="*/ 1350296 w 1566427"/>
              <a:gd name="connsiteY105" fmla="*/ 1102822 h 1413164"/>
              <a:gd name="connsiteX106" fmla="*/ 1383547 w 1566427"/>
              <a:gd name="connsiteY106" fmla="*/ 1069571 h 1413164"/>
              <a:gd name="connsiteX107" fmla="*/ 1405714 w 1566427"/>
              <a:gd name="connsiteY107" fmla="*/ 1036320 h 1413164"/>
              <a:gd name="connsiteX108" fmla="*/ 1416798 w 1566427"/>
              <a:gd name="connsiteY108" fmla="*/ 1019695 h 1413164"/>
              <a:gd name="connsiteX109" fmla="*/ 1444507 w 1566427"/>
              <a:gd name="connsiteY109" fmla="*/ 986444 h 1413164"/>
              <a:gd name="connsiteX110" fmla="*/ 1461132 w 1566427"/>
              <a:gd name="connsiteY110" fmla="*/ 969819 h 1413164"/>
              <a:gd name="connsiteX111" fmla="*/ 1483300 w 1566427"/>
              <a:gd name="connsiteY111" fmla="*/ 936568 h 1413164"/>
              <a:gd name="connsiteX112" fmla="*/ 1499925 w 1566427"/>
              <a:gd name="connsiteY112" fmla="*/ 919942 h 1413164"/>
              <a:gd name="connsiteX113" fmla="*/ 1527634 w 1566427"/>
              <a:gd name="connsiteY113" fmla="*/ 870066 h 1413164"/>
              <a:gd name="connsiteX114" fmla="*/ 1549802 w 1566427"/>
              <a:gd name="connsiteY114" fmla="*/ 831273 h 1413164"/>
              <a:gd name="connsiteX115" fmla="*/ 1566427 w 1566427"/>
              <a:gd name="connsiteY115" fmla="*/ 786939 h 14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66427" h="1413164">
                <a:moveTo>
                  <a:pt x="1527634" y="831273"/>
                </a:moveTo>
                <a:cubicBezTo>
                  <a:pt x="1533176" y="822037"/>
                  <a:pt x="1539443" y="813198"/>
                  <a:pt x="1544260" y="803564"/>
                </a:cubicBezTo>
                <a:cubicBezTo>
                  <a:pt x="1553545" y="784995"/>
                  <a:pt x="1553587" y="752868"/>
                  <a:pt x="1555343" y="737062"/>
                </a:cubicBezTo>
                <a:cubicBezTo>
                  <a:pt x="1553496" y="709353"/>
                  <a:pt x="1553729" y="681426"/>
                  <a:pt x="1549802" y="653935"/>
                </a:cubicBezTo>
                <a:cubicBezTo>
                  <a:pt x="1548150" y="642369"/>
                  <a:pt x="1541552" y="632018"/>
                  <a:pt x="1538718" y="620684"/>
                </a:cubicBezTo>
                <a:cubicBezTo>
                  <a:pt x="1524801" y="565018"/>
                  <a:pt x="1532451" y="590799"/>
                  <a:pt x="1516551" y="543099"/>
                </a:cubicBezTo>
                <a:cubicBezTo>
                  <a:pt x="1514704" y="537557"/>
                  <a:pt x="1514250" y="531334"/>
                  <a:pt x="1511009" y="526473"/>
                </a:cubicBezTo>
                <a:lnTo>
                  <a:pt x="1499925" y="509848"/>
                </a:lnTo>
                <a:cubicBezTo>
                  <a:pt x="1494192" y="492650"/>
                  <a:pt x="1493571" y="488173"/>
                  <a:pt x="1483300" y="471055"/>
                </a:cubicBezTo>
                <a:cubicBezTo>
                  <a:pt x="1476446" y="459632"/>
                  <a:pt x="1468521" y="448888"/>
                  <a:pt x="1461132" y="437804"/>
                </a:cubicBezTo>
                <a:cubicBezTo>
                  <a:pt x="1457438" y="432262"/>
                  <a:pt x="1453028" y="427136"/>
                  <a:pt x="1450049" y="421179"/>
                </a:cubicBezTo>
                <a:cubicBezTo>
                  <a:pt x="1416560" y="354200"/>
                  <a:pt x="1459209" y="437208"/>
                  <a:pt x="1427882" y="382386"/>
                </a:cubicBezTo>
                <a:cubicBezTo>
                  <a:pt x="1423783" y="375213"/>
                  <a:pt x="1421600" y="366941"/>
                  <a:pt x="1416798" y="360219"/>
                </a:cubicBezTo>
                <a:cubicBezTo>
                  <a:pt x="1412242" y="353841"/>
                  <a:pt x="1405273" y="349544"/>
                  <a:pt x="1400172" y="343593"/>
                </a:cubicBezTo>
                <a:cubicBezTo>
                  <a:pt x="1389862" y="331565"/>
                  <a:pt x="1381234" y="317957"/>
                  <a:pt x="1372463" y="304800"/>
                </a:cubicBezTo>
                <a:cubicBezTo>
                  <a:pt x="1367956" y="291278"/>
                  <a:pt x="1366582" y="282292"/>
                  <a:pt x="1355838" y="271549"/>
                </a:cubicBezTo>
                <a:cubicBezTo>
                  <a:pt x="1351128" y="266839"/>
                  <a:pt x="1344754" y="264160"/>
                  <a:pt x="1339212" y="260466"/>
                </a:cubicBezTo>
                <a:cubicBezTo>
                  <a:pt x="1330932" y="248045"/>
                  <a:pt x="1321134" y="232679"/>
                  <a:pt x="1311503" y="221673"/>
                </a:cubicBezTo>
                <a:cubicBezTo>
                  <a:pt x="1304622" y="213809"/>
                  <a:pt x="1296137" y="207440"/>
                  <a:pt x="1289336" y="199506"/>
                </a:cubicBezTo>
                <a:cubicBezTo>
                  <a:pt x="1267538" y="174075"/>
                  <a:pt x="1290453" y="190277"/>
                  <a:pt x="1261627" y="166255"/>
                </a:cubicBezTo>
                <a:cubicBezTo>
                  <a:pt x="1256510" y="161991"/>
                  <a:pt x="1250059" y="159506"/>
                  <a:pt x="1245002" y="155171"/>
                </a:cubicBezTo>
                <a:cubicBezTo>
                  <a:pt x="1237068" y="148370"/>
                  <a:pt x="1231194" y="139274"/>
                  <a:pt x="1222834" y="133004"/>
                </a:cubicBezTo>
                <a:cubicBezTo>
                  <a:pt x="1216225" y="128047"/>
                  <a:pt x="1207751" y="126170"/>
                  <a:pt x="1200667" y="121920"/>
                </a:cubicBezTo>
                <a:cubicBezTo>
                  <a:pt x="1174654" y="106312"/>
                  <a:pt x="1170579" y="98801"/>
                  <a:pt x="1145249" y="88669"/>
                </a:cubicBezTo>
                <a:cubicBezTo>
                  <a:pt x="1134401" y="84330"/>
                  <a:pt x="1123082" y="81280"/>
                  <a:pt x="1111998" y="77586"/>
                </a:cubicBezTo>
                <a:lnTo>
                  <a:pt x="1095372" y="72044"/>
                </a:lnTo>
                <a:cubicBezTo>
                  <a:pt x="1089830" y="70197"/>
                  <a:pt x="1084414" y="67919"/>
                  <a:pt x="1078747" y="66502"/>
                </a:cubicBezTo>
                <a:cubicBezTo>
                  <a:pt x="1071358" y="64655"/>
                  <a:pt x="1063806" y="63368"/>
                  <a:pt x="1056580" y="60960"/>
                </a:cubicBezTo>
                <a:cubicBezTo>
                  <a:pt x="1047143" y="57814"/>
                  <a:pt x="1038239" y="53223"/>
                  <a:pt x="1028871" y="49877"/>
                </a:cubicBezTo>
                <a:cubicBezTo>
                  <a:pt x="1012367" y="43983"/>
                  <a:pt x="995620" y="38793"/>
                  <a:pt x="978994" y="33251"/>
                </a:cubicBezTo>
                <a:cubicBezTo>
                  <a:pt x="968238" y="29666"/>
                  <a:pt x="950962" y="23434"/>
                  <a:pt x="940202" y="22168"/>
                </a:cubicBezTo>
                <a:cubicBezTo>
                  <a:pt x="916281" y="19354"/>
                  <a:pt x="892135" y="18910"/>
                  <a:pt x="868158" y="16626"/>
                </a:cubicBezTo>
                <a:cubicBezTo>
                  <a:pt x="853332" y="15214"/>
                  <a:pt x="838543" y="13349"/>
                  <a:pt x="823823" y="11084"/>
                </a:cubicBezTo>
                <a:cubicBezTo>
                  <a:pt x="814513" y="9652"/>
                  <a:pt x="805511" y="6190"/>
                  <a:pt x="796114" y="5542"/>
                </a:cubicBezTo>
                <a:cubicBezTo>
                  <a:pt x="751846" y="2489"/>
                  <a:pt x="707445" y="1847"/>
                  <a:pt x="663111" y="0"/>
                </a:cubicBezTo>
                <a:cubicBezTo>
                  <a:pt x="585525" y="1847"/>
                  <a:pt x="507885" y="2096"/>
                  <a:pt x="430354" y="5542"/>
                </a:cubicBezTo>
                <a:cubicBezTo>
                  <a:pt x="424518" y="5801"/>
                  <a:pt x="419396" y="9667"/>
                  <a:pt x="413729" y="11084"/>
                </a:cubicBezTo>
                <a:cubicBezTo>
                  <a:pt x="332017" y="31513"/>
                  <a:pt x="394024" y="12111"/>
                  <a:pt x="330602" y="33251"/>
                </a:cubicBezTo>
                <a:cubicBezTo>
                  <a:pt x="330601" y="33251"/>
                  <a:pt x="297352" y="44334"/>
                  <a:pt x="297351" y="44335"/>
                </a:cubicBezTo>
                <a:cubicBezTo>
                  <a:pt x="286267" y="51724"/>
                  <a:pt x="274757" y="58510"/>
                  <a:pt x="264100" y="66502"/>
                </a:cubicBezTo>
                <a:cubicBezTo>
                  <a:pt x="214437" y="103749"/>
                  <a:pt x="235135" y="89506"/>
                  <a:pt x="203140" y="110837"/>
                </a:cubicBezTo>
                <a:cubicBezTo>
                  <a:pt x="199445" y="116379"/>
                  <a:pt x="196766" y="122752"/>
                  <a:pt x="192056" y="127462"/>
                </a:cubicBezTo>
                <a:cubicBezTo>
                  <a:pt x="148477" y="171041"/>
                  <a:pt x="204185" y="100715"/>
                  <a:pt x="158805" y="155171"/>
                </a:cubicBezTo>
                <a:cubicBezTo>
                  <a:pt x="154541" y="160288"/>
                  <a:pt x="151593" y="166377"/>
                  <a:pt x="147722" y="171797"/>
                </a:cubicBezTo>
                <a:cubicBezTo>
                  <a:pt x="142353" y="179313"/>
                  <a:pt x="136465" y="186448"/>
                  <a:pt x="131096" y="193964"/>
                </a:cubicBezTo>
                <a:cubicBezTo>
                  <a:pt x="107132" y="227511"/>
                  <a:pt x="133282" y="192168"/>
                  <a:pt x="108929" y="232757"/>
                </a:cubicBezTo>
                <a:cubicBezTo>
                  <a:pt x="102076" y="244180"/>
                  <a:pt x="90975" y="253371"/>
                  <a:pt x="86762" y="266008"/>
                </a:cubicBezTo>
                <a:cubicBezTo>
                  <a:pt x="78741" y="290068"/>
                  <a:pt x="85351" y="278502"/>
                  <a:pt x="64594" y="299259"/>
                </a:cubicBezTo>
                <a:cubicBezTo>
                  <a:pt x="49934" y="357897"/>
                  <a:pt x="69838" y="288846"/>
                  <a:pt x="47969" y="338051"/>
                </a:cubicBezTo>
                <a:cubicBezTo>
                  <a:pt x="43224" y="348727"/>
                  <a:pt x="40580" y="360218"/>
                  <a:pt x="36885" y="371302"/>
                </a:cubicBezTo>
                <a:lnTo>
                  <a:pt x="31343" y="387928"/>
                </a:lnTo>
                <a:cubicBezTo>
                  <a:pt x="29496" y="399012"/>
                  <a:pt x="28006" y="410161"/>
                  <a:pt x="25802" y="421179"/>
                </a:cubicBezTo>
                <a:cubicBezTo>
                  <a:pt x="22323" y="438573"/>
                  <a:pt x="19999" y="444127"/>
                  <a:pt x="14718" y="459971"/>
                </a:cubicBezTo>
                <a:cubicBezTo>
                  <a:pt x="13722" y="468931"/>
                  <a:pt x="3520" y="559090"/>
                  <a:pt x="3634" y="565266"/>
                </a:cubicBezTo>
                <a:cubicBezTo>
                  <a:pt x="5141" y="646616"/>
                  <a:pt x="-11013" y="731918"/>
                  <a:pt x="14718" y="809106"/>
                </a:cubicBezTo>
                <a:cubicBezTo>
                  <a:pt x="16565" y="814648"/>
                  <a:pt x="18843" y="820064"/>
                  <a:pt x="20260" y="825731"/>
                </a:cubicBezTo>
                <a:cubicBezTo>
                  <a:pt x="22545" y="834869"/>
                  <a:pt x="24117" y="844173"/>
                  <a:pt x="25802" y="853440"/>
                </a:cubicBezTo>
                <a:cubicBezTo>
                  <a:pt x="38302" y="922194"/>
                  <a:pt x="24671" y="860569"/>
                  <a:pt x="36885" y="903317"/>
                </a:cubicBezTo>
                <a:cubicBezTo>
                  <a:pt x="43069" y="924961"/>
                  <a:pt x="43380" y="936447"/>
                  <a:pt x="53511" y="958735"/>
                </a:cubicBezTo>
                <a:cubicBezTo>
                  <a:pt x="61735" y="976827"/>
                  <a:pt x="74952" y="992865"/>
                  <a:pt x="86762" y="1008611"/>
                </a:cubicBezTo>
                <a:cubicBezTo>
                  <a:pt x="102085" y="1054588"/>
                  <a:pt x="76361" y="982264"/>
                  <a:pt x="114471" y="1058488"/>
                </a:cubicBezTo>
                <a:cubicBezTo>
                  <a:pt x="121835" y="1073217"/>
                  <a:pt x="136574" y="1104988"/>
                  <a:pt x="147722" y="1113906"/>
                </a:cubicBezTo>
                <a:cubicBezTo>
                  <a:pt x="156958" y="1121295"/>
                  <a:pt x="167067" y="1127709"/>
                  <a:pt x="175431" y="1136073"/>
                </a:cubicBezTo>
                <a:cubicBezTo>
                  <a:pt x="180141" y="1140783"/>
                  <a:pt x="182250" y="1147582"/>
                  <a:pt x="186514" y="1152699"/>
                </a:cubicBezTo>
                <a:cubicBezTo>
                  <a:pt x="191531" y="1158720"/>
                  <a:pt x="197598" y="1163782"/>
                  <a:pt x="203140" y="1169324"/>
                </a:cubicBezTo>
                <a:cubicBezTo>
                  <a:pt x="206834" y="1176713"/>
                  <a:pt x="208934" y="1185145"/>
                  <a:pt x="214223" y="1191491"/>
                </a:cubicBezTo>
                <a:cubicBezTo>
                  <a:pt x="218487" y="1196608"/>
                  <a:pt x="225429" y="1198704"/>
                  <a:pt x="230849" y="1202575"/>
                </a:cubicBezTo>
                <a:cubicBezTo>
                  <a:pt x="238365" y="1207943"/>
                  <a:pt x="246151" y="1213021"/>
                  <a:pt x="253016" y="1219200"/>
                </a:cubicBezTo>
                <a:cubicBezTo>
                  <a:pt x="264667" y="1229686"/>
                  <a:pt x="273225" y="1243756"/>
                  <a:pt x="286267" y="1252451"/>
                </a:cubicBezTo>
                <a:cubicBezTo>
                  <a:pt x="291809" y="1256146"/>
                  <a:pt x="297775" y="1259271"/>
                  <a:pt x="302892" y="1263535"/>
                </a:cubicBezTo>
                <a:cubicBezTo>
                  <a:pt x="308913" y="1268552"/>
                  <a:pt x="313497" y="1275143"/>
                  <a:pt x="319518" y="1280160"/>
                </a:cubicBezTo>
                <a:cubicBezTo>
                  <a:pt x="324635" y="1284424"/>
                  <a:pt x="330723" y="1287373"/>
                  <a:pt x="336143" y="1291244"/>
                </a:cubicBezTo>
                <a:cubicBezTo>
                  <a:pt x="343659" y="1296613"/>
                  <a:pt x="350795" y="1302500"/>
                  <a:pt x="358311" y="1307869"/>
                </a:cubicBezTo>
                <a:cubicBezTo>
                  <a:pt x="363731" y="1311740"/>
                  <a:pt x="369819" y="1314689"/>
                  <a:pt x="374936" y="1318953"/>
                </a:cubicBezTo>
                <a:cubicBezTo>
                  <a:pt x="389851" y="1331382"/>
                  <a:pt x="390497" y="1338800"/>
                  <a:pt x="408187" y="1346662"/>
                </a:cubicBezTo>
                <a:cubicBezTo>
                  <a:pt x="418863" y="1351407"/>
                  <a:pt x="431717" y="1351265"/>
                  <a:pt x="441438" y="1357746"/>
                </a:cubicBezTo>
                <a:cubicBezTo>
                  <a:pt x="446980" y="1361440"/>
                  <a:pt x="452106" y="1365851"/>
                  <a:pt x="458063" y="1368829"/>
                </a:cubicBezTo>
                <a:cubicBezTo>
                  <a:pt x="466013" y="1372804"/>
                  <a:pt x="489754" y="1378137"/>
                  <a:pt x="496856" y="1379913"/>
                </a:cubicBezTo>
                <a:cubicBezTo>
                  <a:pt x="524224" y="1398158"/>
                  <a:pt x="502843" y="1386953"/>
                  <a:pt x="541191" y="1396539"/>
                </a:cubicBezTo>
                <a:cubicBezTo>
                  <a:pt x="546858" y="1397956"/>
                  <a:pt x="552114" y="1400813"/>
                  <a:pt x="557816" y="1402080"/>
                </a:cubicBezTo>
                <a:cubicBezTo>
                  <a:pt x="578366" y="1406647"/>
                  <a:pt x="616223" y="1410767"/>
                  <a:pt x="635402" y="1413164"/>
                </a:cubicBezTo>
                <a:cubicBezTo>
                  <a:pt x="664958" y="1411317"/>
                  <a:pt x="694590" y="1410430"/>
                  <a:pt x="724071" y="1407622"/>
                </a:cubicBezTo>
                <a:cubicBezTo>
                  <a:pt x="738842" y="1406215"/>
                  <a:pt x="754420" y="1401783"/>
                  <a:pt x="768405" y="1396539"/>
                </a:cubicBezTo>
                <a:cubicBezTo>
                  <a:pt x="777720" y="1393046"/>
                  <a:pt x="786387" y="1387539"/>
                  <a:pt x="796114" y="1385455"/>
                </a:cubicBezTo>
                <a:cubicBezTo>
                  <a:pt x="812471" y="1381950"/>
                  <a:pt x="829365" y="1381760"/>
                  <a:pt x="845991" y="1379913"/>
                </a:cubicBezTo>
                <a:lnTo>
                  <a:pt x="895867" y="1363288"/>
                </a:lnTo>
                <a:lnTo>
                  <a:pt x="912492" y="1357746"/>
                </a:lnTo>
                <a:lnTo>
                  <a:pt x="929118" y="1352204"/>
                </a:lnTo>
                <a:cubicBezTo>
                  <a:pt x="934660" y="1348509"/>
                  <a:pt x="939786" y="1344099"/>
                  <a:pt x="945743" y="1341120"/>
                </a:cubicBezTo>
                <a:cubicBezTo>
                  <a:pt x="950968" y="1338508"/>
                  <a:pt x="957000" y="1337880"/>
                  <a:pt x="962369" y="1335579"/>
                </a:cubicBezTo>
                <a:cubicBezTo>
                  <a:pt x="969962" y="1332325"/>
                  <a:pt x="977363" y="1328594"/>
                  <a:pt x="984536" y="1324495"/>
                </a:cubicBezTo>
                <a:cubicBezTo>
                  <a:pt x="990319" y="1321190"/>
                  <a:pt x="995075" y="1316116"/>
                  <a:pt x="1001162" y="1313411"/>
                </a:cubicBezTo>
                <a:cubicBezTo>
                  <a:pt x="1011838" y="1308666"/>
                  <a:pt x="1023433" y="1306320"/>
                  <a:pt x="1034412" y="1302328"/>
                </a:cubicBezTo>
                <a:cubicBezTo>
                  <a:pt x="1043761" y="1298928"/>
                  <a:pt x="1052807" y="1294737"/>
                  <a:pt x="1062122" y="1291244"/>
                </a:cubicBezTo>
                <a:cubicBezTo>
                  <a:pt x="1067592" y="1289193"/>
                  <a:pt x="1073378" y="1288003"/>
                  <a:pt x="1078747" y="1285702"/>
                </a:cubicBezTo>
                <a:cubicBezTo>
                  <a:pt x="1086340" y="1282448"/>
                  <a:pt x="1093741" y="1278718"/>
                  <a:pt x="1100914" y="1274619"/>
                </a:cubicBezTo>
                <a:cubicBezTo>
                  <a:pt x="1106697" y="1271314"/>
                  <a:pt x="1111453" y="1266240"/>
                  <a:pt x="1117540" y="1263535"/>
                </a:cubicBezTo>
                <a:cubicBezTo>
                  <a:pt x="1128216" y="1258790"/>
                  <a:pt x="1141070" y="1258932"/>
                  <a:pt x="1150791" y="1252451"/>
                </a:cubicBezTo>
                <a:cubicBezTo>
                  <a:pt x="1161875" y="1245062"/>
                  <a:pt x="1171405" y="1234497"/>
                  <a:pt x="1184042" y="1230284"/>
                </a:cubicBezTo>
                <a:cubicBezTo>
                  <a:pt x="1200703" y="1224730"/>
                  <a:pt x="1202969" y="1225594"/>
                  <a:pt x="1217292" y="1213659"/>
                </a:cubicBezTo>
                <a:cubicBezTo>
                  <a:pt x="1223313" y="1208642"/>
                  <a:pt x="1227731" y="1201845"/>
                  <a:pt x="1233918" y="1197033"/>
                </a:cubicBezTo>
                <a:cubicBezTo>
                  <a:pt x="1244433" y="1188855"/>
                  <a:pt x="1267169" y="1174866"/>
                  <a:pt x="1267169" y="1174866"/>
                </a:cubicBezTo>
                <a:cubicBezTo>
                  <a:pt x="1296721" y="1130534"/>
                  <a:pt x="1257935" y="1184098"/>
                  <a:pt x="1294878" y="1147157"/>
                </a:cubicBezTo>
                <a:cubicBezTo>
                  <a:pt x="1299588" y="1142447"/>
                  <a:pt x="1300314" y="1134061"/>
                  <a:pt x="1305962" y="1130531"/>
                </a:cubicBezTo>
                <a:cubicBezTo>
                  <a:pt x="1315869" y="1124339"/>
                  <a:pt x="1339212" y="1119448"/>
                  <a:pt x="1339212" y="1119448"/>
                </a:cubicBezTo>
                <a:cubicBezTo>
                  <a:pt x="1342907" y="1113906"/>
                  <a:pt x="1345871" y="1107800"/>
                  <a:pt x="1350296" y="1102822"/>
                </a:cubicBezTo>
                <a:cubicBezTo>
                  <a:pt x="1360710" y="1091107"/>
                  <a:pt x="1374852" y="1082613"/>
                  <a:pt x="1383547" y="1069571"/>
                </a:cubicBezTo>
                <a:lnTo>
                  <a:pt x="1405714" y="1036320"/>
                </a:lnTo>
                <a:cubicBezTo>
                  <a:pt x="1409409" y="1030778"/>
                  <a:pt x="1412089" y="1024405"/>
                  <a:pt x="1416798" y="1019695"/>
                </a:cubicBezTo>
                <a:cubicBezTo>
                  <a:pt x="1465377" y="971113"/>
                  <a:pt x="1405923" y="1032744"/>
                  <a:pt x="1444507" y="986444"/>
                </a:cubicBezTo>
                <a:cubicBezTo>
                  <a:pt x="1449524" y="980423"/>
                  <a:pt x="1456320" y="976005"/>
                  <a:pt x="1461132" y="969819"/>
                </a:cubicBezTo>
                <a:cubicBezTo>
                  <a:pt x="1469310" y="959304"/>
                  <a:pt x="1473881" y="945988"/>
                  <a:pt x="1483300" y="936568"/>
                </a:cubicBezTo>
                <a:cubicBezTo>
                  <a:pt x="1488842" y="931026"/>
                  <a:pt x="1495113" y="926128"/>
                  <a:pt x="1499925" y="919942"/>
                </a:cubicBezTo>
                <a:cubicBezTo>
                  <a:pt x="1548853" y="857033"/>
                  <a:pt x="1507565" y="910202"/>
                  <a:pt x="1527634" y="870066"/>
                </a:cubicBezTo>
                <a:cubicBezTo>
                  <a:pt x="1547624" y="830088"/>
                  <a:pt x="1530377" y="879835"/>
                  <a:pt x="1549802" y="831273"/>
                </a:cubicBezTo>
                <a:cubicBezTo>
                  <a:pt x="1574579" y="769330"/>
                  <a:pt x="1551280" y="817230"/>
                  <a:pt x="1566427" y="786939"/>
                </a:cubicBezTo>
              </a:path>
            </a:pathLst>
          </a:cu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96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3048000" y="2487006"/>
            <a:ext cx="39624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compact bone – SL41</a:t>
            </a:r>
            <a:endParaRPr lang="en-US" dirty="0">
              <a:latin typeface="Calibri" pitchFamily="34" charset="0"/>
            </a:endParaRPr>
          </a:p>
        </p:txBody>
      </p:sp>
      <p:sp>
        <p:nvSpPr>
          <p:cNvPr id="37891" name="TextBox 4"/>
          <p:cNvSpPr txBox="1">
            <a:spLocks noChangeArrowheads="1"/>
          </p:cNvSpPr>
          <p:nvPr/>
        </p:nvSpPr>
        <p:spPr bwMode="auto">
          <a:xfrm>
            <a:off x="1949666" y="5396805"/>
            <a:ext cx="4495800" cy="1384995"/>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041</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Osteon</a:t>
            </a:r>
          </a:p>
          <a:p>
            <a:pPr lvl="2" eaLnBrk="0" hangingPunct="0">
              <a:buFontTx/>
              <a:buChar char="•"/>
            </a:pPr>
            <a:r>
              <a:rPr lang="en-US" sz="1200" b="1" dirty="0">
                <a:solidFill>
                  <a:srgbClr val="002060"/>
                </a:solidFill>
                <a:latin typeface="Georgia" pitchFamily="18" charset="0"/>
                <a:ea typeface="Times" pitchFamily="18" charset="0"/>
                <a:cs typeface="Arial" charset="0"/>
              </a:rPr>
              <a:t>Central (</a:t>
            </a:r>
            <a:r>
              <a:rPr lang="en-US" sz="1200" b="1" dirty="0" err="1">
                <a:solidFill>
                  <a:srgbClr val="002060"/>
                </a:solidFill>
                <a:latin typeface="Georgia" pitchFamily="18" charset="0"/>
                <a:ea typeface="Times" pitchFamily="18" charset="0"/>
                <a:cs typeface="Arial" charset="0"/>
              </a:rPr>
              <a:t>Haversian</a:t>
            </a:r>
            <a:r>
              <a:rPr lang="en-US" sz="1200" b="1" dirty="0">
                <a:solidFill>
                  <a:srgbClr val="002060"/>
                </a:solidFill>
                <a:latin typeface="Georgia" pitchFamily="18" charset="0"/>
                <a:ea typeface="Times" pitchFamily="18" charset="0"/>
                <a:cs typeface="Arial" charset="0"/>
              </a:rPr>
              <a:t>) canal</a:t>
            </a:r>
          </a:p>
          <a:p>
            <a:pPr lvl="2" eaLnBrk="0" hangingPunct="0">
              <a:buFontTx/>
              <a:buChar char="•"/>
            </a:pPr>
            <a:r>
              <a:rPr lang="en-US" sz="1200" b="1" dirty="0">
                <a:solidFill>
                  <a:srgbClr val="002060"/>
                </a:solidFill>
                <a:latin typeface="Georgia" pitchFamily="18" charset="0"/>
                <a:ea typeface="Times" pitchFamily="18" charset="0"/>
                <a:cs typeface="Arial" charset="0"/>
              </a:rPr>
              <a:t>Osteocytes within lacuna</a:t>
            </a:r>
          </a:p>
          <a:p>
            <a:pPr lvl="2" eaLnBrk="0" hangingPunct="0">
              <a:buFontTx/>
              <a:buChar char="•"/>
            </a:pPr>
            <a:r>
              <a:rPr lang="en-US" sz="1200" b="1" dirty="0">
                <a:solidFill>
                  <a:srgbClr val="002060"/>
                </a:solidFill>
                <a:latin typeface="Georgia" pitchFamily="18" charset="0"/>
                <a:ea typeface="Times" pitchFamily="18" charset="0"/>
                <a:cs typeface="Arial" charset="0"/>
              </a:rPr>
              <a:t>(</a:t>
            </a:r>
            <a:r>
              <a:rPr lang="en-US" sz="1200" b="1" dirty="0" err="1">
                <a:solidFill>
                  <a:srgbClr val="002060"/>
                </a:solidFill>
                <a:latin typeface="Georgia" pitchFamily="18" charset="0"/>
                <a:ea typeface="Times" pitchFamily="18" charset="0"/>
                <a:cs typeface="Arial" charset="0"/>
              </a:rPr>
              <a:t>Resorption</a:t>
            </a:r>
            <a:r>
              <a:rPr lang="en-US" sz="1200" b="1" dirty="0">
                <a:solidFill>
                  <a:srgbClr val="002060"/>
                </a:solidFill>
                <a:latin typeface="Georgia" pitchFamily="18" charset="0"/>
                <a:ea typeface="Times" pitchFamily="18" charset="0"/>
                <a:cs typeface="Arial" charset="0"/>
              </a:rPr>
              <a:t> canals)</a:t>
            </a:r>
          </a:p>
        </p:txBody>
      </p:sp>
      <p:sp>
        <p:nvSpPr>
          <p:cNvPr id="5" name="Rectangle 4"/>
          <p:cNvSpPr/>
          <p:nvPr/>
        </p:nvSpPr>
        <p:spPr>
          <a:xfrm>
            <a:off x="656950" y="39469"/>
            <a:ext cx="7653442"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Organization of bone – compact bone</a:t>
            </a:r>
          </a:p>
        </p:txBody>
      </p:sp>
    </p:spTree>
    <p:extLst>
      <p:ext uri="{BB962C8B-B14F-4D97-AF65-F5344CB8AC3E}">
        <p14:creationId xmlns:p14="http://schemas.microsoft.com/office/powerpoint/2010/main" val="474749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5595" y="39469"/>
            <a:ext cx="8676158"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Organization of bone – Volkmann’s Canals</a:t>
            </a:r>
          </a:p>
        </p:txBody>
      </p:sp>
      <p:sp>
        <p:nvSpPr>
          <p:cNvPr id="15" name="TextBox 2"/>
          <p:cNvSpPr txBox="1">
            <a:spLocks noChangeArrowheads="1"/>
          </p:cNvSpPr>
          <p:nvPr/>
        </p:nvSpPr>
        <p:spPr bwMode="auto">
          <a:xfrm>
            <a:off x="28222" y="639175"/>
            <a:ext cx="9115778" cy="1477328"/>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As we mentioned, osteons, and thus </a:t>
            </a:r>
            <a:r>
              <a:rPr lang="en-US" b="1" dirty="0" err="1">
                <a:solidFill>
                  <a:srgbClr val="660066"/>
                </a:solidFill>
                <a:latin typeface="Times New Roman" pitchFamily="18" charset="0"/>
                <a:cs typeface="Times New Roman" pitchFamily="18" charset="0"/>
              </a:rPr>
              <a:t>Haversian</a:t>
            </a:r>
            <a:r>
              <a:rPr lang="en-US" b="1" dirty="0">
                <a:solidFill>
                  <a:srgbClr val="660066"/>
                </a:solidFill>
                <a:latin typeface="Times New Roman" pitchFamily="18" charset="0"/>
                <a:cs typeface="Times New Roman" pitchFamily="18" charset="0"/>
              </a:rPr>
              <a:t> canals, run parallel to the long axis of the bone.  These, and the vessels within them, are connected to each other, and to the outside tissue and marrow cavity, by </a:t>
            </a:r>
            <a:r>
              <a:rPr lang="en-US" b="1" dirty="0">
                <a:solidFill>
                  <a:srgbClr val="0070C0"/>
                </a:solidFill>
                <a:latin typeface="Times New Roman" pitchFamily="18" charset="0"/>
                <a:cs typeface="Times New Roman" pitchFamily="18" charset="0"/>
              </a:rPr>
              <a:t>Volkmann’s</a:t>
            </a:r>
            <a:r>
              <a:rPr lang="en-US" b="1" dirty="0">
                <a:solidFill>
                  <a:srgbClr val="660066"/>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perforating</a:t>
            </a:r>
            <a:r>
              <a:rPr lang="en-US" b="1" dirty="0">
                <a:solidFill>
                  <a:srgbClr val="660066"/>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canals</a:t>
            </a:r>
            <a:r>
              <a:rPr lang="en-US" b="1" dirty="0">
                <a:solidFill>
                  <a:srgbClr val="660066"/>
                </a:solidFill>
                <a:latin typeface="Times New Roman" pitchFamily="18" charset="0"/>
                <a:cs typeface="Times New Roman" pitchFamily="18" charset="0"/>
              </a:rPr>
              <a:t>, which run perpendicular to the long axis of the bone.  These are difficult to find; one such canal is indicated by the red arrow in the image to the right.</a:t>
            </a:r>
          </a:p>
        </p:txBody>
      </p:sp>
      <p:pic>
        <p:nvPicPr>
          <p:cNvPr id="26" name="Picture 1" descr="Slide6.JPG"/>
          <p:cNvPicPr>
            <a:picLocks noChangeAspect="1"/>
          </p:cNvPicPr>
          <p:nvPr/>
        </p:nvPicPr>
        <p:blipFill rotWithShape="1">
          <a:blip r:embed="rId3">
            <a:extLst>
              <a:ext uri="{28A0092B-C50C-407E-A947-70E740481C1C}">
                <a14:useLocalDpi xmlns:a14="http://schemas.microsoft.com/office/drawing/2010/main" val="0"/>
              </a:ext>
            </a:extLst>
          </a:blip>
          <a:srcRect l="40671" t="9343" r="304" b="-467"/>
          <a:stretch/>
        </p:blipFill>
        <p:spPr bwMode="auto">
          <a:xfrm>
            <a:off x="28223" y="2063495"/>
            <a:ext cx="4420564" cy="479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2063495"/>
            <a:ext cx="4648200" cy="4556760"/>
          </a:xfrm>
          <a:prstGeom prst="rect">
            <a:avLst/>
          </a:prstGeom>
        </p:spPr>
      </p:pic>
      <p:cxnSp>
        <p:nvCxnSpPr>
          <p:cNvPr id="28" name="Straight Arrow Connector 27"/>
          <p:cNvCxnSpPr/>
          <p:nvPr/>
        </p:nvCxnSpPr>
        <p:spPr>
          <a:xfrm flipH="1">
            <a:off x="6705726" y="3289300"/>
            <a:ext cx="558674" cy="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981200" y="6324600"/>
            <a:ext cx="838200" cy="519647"/>
          </a:xfrm>
          <a:prstGeom prst="rect">
            <a:avLst/>
          </a:prstGeom>
          <a:noFill/>
          <a:ln w="57150">
            <a:solidFill>
              <a:srgbClr val="BA5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3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Box 2"/>
          <p:cNvSpPr txBox="1">
            <a:spLocks noChangeArrowheads="1"/>
          </p:cNvSpPr>
          <p:nvPr/>
        </p:nvSpPr>
        <p:spPr bwMode="auto">
          <a:xfrm>
            <a:off x="2987675" y="762000"/>
            <a:ext cx="5969035" cy="3139321"/>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Long bones such as this femur have a </a:t>
            </a:r>
            <a:r>
              <a:rPr lang="en-US" b="1" dirty="0">
                <a:solidFill>
                  <a:srgbClr val="BA52AB"/>
                </a:solidFill>
                <a:latin typeface="Times New Roman" pitchFamily="18" charset="0"/>
                <a:cs typeface="Times New Roman" pitchFamily="18" charset="0"/>
              </a:rPr>
              <a:t>diaphysis</a:t>
            </a:r>
            <a:r>
              <a:rPr lang="en-US" b="1" dirty="0">
                <a:solidFill>
                  <a:srgbClr val="660066"/>
                </a:solidFill>
                <a:latin typeface="Times New Roman" pitchFamily="18" charset="0"/>
                <a:cs typeface="Times New Roman" pitchFamily="18" charset="0"/>
              </a:rPr>
              <a:t> (shaft) and an </a:t>
            </a:r>
            <a:r>
              <a:rPr lang="en-US" b="1" dirty="0">
                <a:solidFill>
                  <a:srgbClr val="BA52AB"/>
                </a:solidFill>
                <a:latin typeface="Times New Roman" pitchFamily="18" charset="0"/>
                <a:cs typeface="Times New Roman" pitchFamily="18" charset="0"/>
              </a:rPr>
              <a:t>epiphysis </a:t>
            </a:r>
            <a:r>
              <a:rPr lang="en-US" b="1" dirty="0">
                <a:solidFill>
                  <a:srgbClr val="660066"/>
                </a:solidFill>
                <a:latin typeface="Times New Roman" pitchFamily="18" charset="0"/>
                <a:cs typeface="Times New Roman" pitchFamily="18" charset="0"/>
              </a:rPr>
              <a:t>(head) at each end.</a:t>
            </a:r>
          </a:p>
          <a:p>
            <a:r>
              <a:rPr lang="en-US" b="1" dirty="0">
                <a:solidFill>
                  <a:srgbClr val="660066"/>
                </a:solidFill>
                <a:latin typeface="Times New Roman" pitchFamily="18" charset="0"/>
                <a:cs typeface="Times New Roman" pitchFamily="18" charset="0"/>
              </a:rPr>
              <a:t>When bones are sectioned as shown here, one can see a space in the center of the diaphysis called the </a:t>
            </a:r>
            <a:r>
              <a:rPr lang="en-US" b="1" dirty="0">
                <a:solidFill>
                  <a:srgbClr val="BA52AB"/>
                </a:solidFill>
                <a:latin typeface="Times New Roman" pitchFamily="18" charset="0"/>
                <a:cs typeface="Times New Roman" pitchFamily="18" charset="0"/>
              </a:rPr>
              <a:t>marrow (medullary) cavity</a:t>
            </a:r>
            <a:r>
              <a:rPr lang="en-US" b="1" dirty="0">
                <a:solidFill>
                  <a:srgbClr val="660066"/>
                </a:solidFill>
                <a:latin typeface="Times New Roman" pitchFamily="18" charset="0"/>
                <a:cs typeface="Times New Roman" pitchFamily="18" charset="0"/>
              </a:rPr>
              <a:t>, which would house red or yellow bone marrow.  The outer portion of the entire bone is solid osseous tissue; this region is referred to as </a:t>
            </a:r>
            <a:r>
              <a:rPr lang="en-US" b="1" dirty="0">
                <a:solidFill>
                  <a:srgbClr val="BA52AB"/>
                </a:solidFill>
                <a:latin typeface="Times New Roman" pitchFamily="18" charset="0"/>
                <a:cs typeface="Times New Roman" pitchFamily="18" charset="0"/>
              </a:rPr>
              <a:t>compact bone</a:t>
            </a:r>
            <a:r>
              <a:rPr lang="en-US" b="1" dirty="0">
                <a:solidFill>
                  <a:srgbClr val="660066"/>
                </a:solidFill>
                <a:latin typeface="Times New Roman" pitchFamily="18" charset="0"/>
                <a:cs typeface="Times New Roman" pitchFamily="18" charset="0"/>
              </a:rPr>
              <a:t>.  In the center of the epiphyses, and adjacent to the marrow cavity, is </a:t>
            </a:r>
            <a:r>
              <a:rPr lang="en-US" b="1" dirty="0">
                <a:solidFill>
                  <a:srgbClr val="BA52AB"/>
                </a:solidFill>
                <a:latin typeface="Times New Roman" pitchFamily="18" charset="0"/>
                <a:cs typeface="Times New Roman" pitchFamily="18" charset="0"/>
              </a:rPr>
              <a:t>spongy (</a:t>
            </a:r>
            <a:r>
              <a:rPr lang="en-US" b="1" dirty="0" err="1">
                <a:solidFill>
                  <a:srgbClr val="BA52AB"/>
                </a:solidFill>
                <a:latin typeface="Times New Roman" pitchFamily="18" charset="0"/>
                <a:cs typeface="Times New Roman" pitchFamily="18" charset="0"/>
              </a:rPr>
              <a:t>cancellous</a:t>
            </a:r>
            <a:r>
              <a:rPr lang="en-US" b="1" dirty="0">
                <a:solidFill>
                  <a:srgbClr val="BA52AB"/>
                </a:solidFill>
                <a:latin typeface="Times New Roman" pitchFamily="18" charset="0"/>
                <a:cs typeface="Times New Roman" pitchFamily="18" charset="0"/>
              </a:rPr>
              <a:t>) bone</a:t>
            </a:r>
            <a:r>
              <a:rPr lang="en-US" b="1" dirty="0">
                <a:solidFill>
                  <a:srgbClr val="660066"/>
                </a:solidFill>
                <a:latin typeface="Times New Roman" pitchFamily="18" charset="0"/>
                <a:cs typeface="Times New Roman" pitchFamily="18" charset="0"/>
              </a:rPr>
              <a:t>, which consist of spicules of osseous tissue with spaces between them which, in the living, are also filled by red or yellow marrow.  </a:t>
            </a:r>
          </a:p>
        </p:txBody>
      </p:sp>
      <p:sp>
        <p:nvSpPr>
          <p:cNvPr id="6" name="TextBox 2"/>
          <p:cNvSpPr txBox="1">
            <a:spLocks noChangeArrowheads="1"/>
          </p:cNvSpPr>
          <p:nvPr/>
        </p:nvSpPr>
        <p:spPr bwMode="auto">
          <a:xfrm>
            <a:off x="2967578" y="4038600"/>
            <a:ext cx="5969035" cy="923330"/>
          </a:xfrm>
          <a:prstGeom prst="rect">
            <a:avLst/>
          </a:prstGeom>
          <a:noFill/>
          <a:ln w="9525">
            <a:noFill/>
            <a:miter lim="800000"/>
            <a:headEnd/>
            <a:tailEnd/>
          </a:ln>
        </p:spPr>
        <p:txBody>
          <a:bodyPr wrap="square">
            <a:spAutoFit/>
          </a:bodyPr>
          <a:lstStyle/>
          <a:p>
            <a:r>
              <a:rPr lang="en-US" b="1" dirty="0">
                <a:solidFill>
                  <a:srgbClr val="C00000"/>
                </a:solidFill>
                <a:latin typeface="Tempus Sans ITC" pitchFamily="82" charset="0"/>
                <a:cs typeface="Times New Roman" pitchFamily="18" charset="0"/>
              </a:rPr>
              <a:t>If you are at all fuzzy about this, we have sectioned bones in the anatomy labs, and encourage you to go down and see one for yourself.</a:t>
            </a:r>
          </a:p>
        </p:txBody>
      </p:sp>
      <p:pic>
        <p:nvPicPr>
          <p:cNvPr id="9" name="Picture 3" descr="Slid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58018"/>
            <a:ext cx="2530475"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2968416" y="5294404"/>
            <a:ext cx="5969035" cy="1200329"/>
          </a:xfrm>
          <a:prstGeom prst="rect">
            <a:avLst/>
          </a:prstGeom>
          <a:noFill/>
          <a:ln w="9525">
            <a:noFill/>
            <a:miter lim="800000"/>
            <a:headEnd/>
            <a:tailEnd/>
          </a:ln>
        </p:spPr>
        <p:txBody>
          <a:bodyPr wrap="square">
            <a:spAutoFit/>
          </a:bodyPr>
          <a:lstStyle/>
          <a:p>
            <a:r>
              <a:rPr lang="en-US" b="1" dirty="0">
                <a:solidFill>
                  <a:srgbClr val="002060"/>
                </a:solidFill>
                <a:latin typeface="Tempus Sans ITC" pitchFamily="82" charset="0"/>
                <a:cs typeface="Times New Roman" pitchFamily="18" charset="0"/>
              </a:rPr>
              <a:t>This image is a dried bone, and, therefore, is showing only the extracellular matrix of the osseous tissue of the bone.  The cells, as well as the other connective tissues, blood vessels, adipose, marrow, are gone.</a:t>
            </a:r>
          </a:p>
        </p:txBody>
      </p:sp>
      <p:sp>
        <p:nvSpPr>
          <p:cNvPr id="11" name="Rectangle 10"/>
          <p:cNvSpPr/>
          <p:nvPr/>
        </p:nvSpPr>
        <p:spPr>
          <a:xfrm>
            <a:off x="3806637" y="39469"/>
            <a:ext cx="1354025"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BA52AB"/>
                </a:solidFill>
                <a:effectLst>
                  <a:reflection blurRad="12700" stA="50000" endPos="50000" dist="5000" dir="5400000" sy="-100000" rotWithShape="0"/>
                </a:effectLst>
                <a:latin typeface="+mn-lt"/>
              </a:rPr>
              <a:t>Bones</a:t>
            </a:r>
          </a:p>
        </p:txBody>
      </p:sp>
    </p:spTree>
    <p:extLst>
      <p:ext uri="{BB962C8B-B14F-4D97-AF65-F5344CB8AC3E}">
        <p14:creationId xmlns:p14="http://schemas.microsoft.com/office/powerpoint/2010/main" val="618440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848083" y="2395348"/>
            <a:ext cx="4438434"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Volkmann’s canal – SL38</a:t>
            </a:r>
            <a:endParaRPr lang="en-US" dirty="0">
              <a:latin typeface="Calibri" pitchFamily="34" charset="0"/>
            </a:endParaRPr>
          </a:p>
        </p:txBody>
      </p:sp>
      <p:sp>
        <p:nvSpPr>
          <p:cNvPr id="37891" name="TextBox 4"/>
          <p:cNvSpPr txBox="1">
            <a:spLocks noChangeArrowheads="1"/>
          </p:cNvSpPr>
          <p:nvPr/>
        </p:nvSpPr>
        <p:spPr bwMode="auto">
          <a:xfrm>
            <a:off x="2133600" y="5790842"/>
            <a:ext cx="4495800" cy="830997"/>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038</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Volkmann’s canal</a:t>
            </a:r>
          </a:p>
        </p:txBody>
      </p:sp>
      <p:sp>
        <p:nvSpPr>
          <p:cNvPr id="5" name="Rectangle 4"/>
          <p:cNvSpPr/>
          <p:nvPr/>
        </p:nvSpPr>
        <p:spPr>
          <a:xfrm>
            <a:off x="145595" y="39469"/>
            <a:ext cx="8676158"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Organization of bone – </a:t>
            </a:r>
            <a:r>
              <a:rPr lang="en-US" sz="3200" b="1" cap="all" dirty="0" err="1">
                <a:ln w="0"/>
                <a:solidFill>
                  <a:srgbClr val="7030A0"/>
                </a:solidFill>
                <a:effectLst>
                  <a:reflection blurRad="12700" stA="50000" endPos="50000" dist="5000" dir="5400000" sy="-100000" rotWithShape="0"/>
                </a:effectLst>
                <a:latin typeface="+mn-lt"/>
              </a:rPr>
              <a:t>volkmann’s</a:t>
            </a:r>
            <a:r>
              <a:rPr lang="en-US" sz="3200" b="1" cap="all" dirty="0">
                <a:ln w="0"/>
                <a:solidFill>
                  <a:srgbClr val="7030A0"/>
                </a:solidFill>
                <a:effectLst>
                  <a:reflection blurRad="12700" stA="50000" endPos="50000" dist="5000" dir="5400000" sy="-100000" rotWithShape="0"/>
                </a:effectLst>
                <a:latin typeface="+mn-lt"/>
              </a:rPr>
              <a:t> canals</a:t>
            </a:r>
          </a:p>
        </p:txBody>
      </p:sp>
      <p:sp>
        <p:nvSpPr>
          <p:cNvPr id="2" name="TextBox 1"/>
          <p:cNvSpPr txBox="1"/>
          <p:nvPr/>
        </p:nvSpPr>
        <p:spPr>
          <a:xfrm>
            <a:off x="5067300" y="3810000"/>
            <a:ext cx="3733800" cy="923330"/>
          </a:xfrm>
          <a:prstGeom prst="rect">
            <a:avLst/>
          </a:prstGeom>
          <a:noFill/>
        </p:spPr>
        <p:txBody>
          <a:bodyPr wrap="square" rtlCol="0">
            <a:spAutoFit/>
          </a:bodyPr>
          <a:lstStyle/>
          <a:p>
            <a:r>
              <a:rPr lang="en-US" b="1" dirty="0">
                <a:solidFill>
                  <a:srgbClr val="0070C0"/>
                </a:solidFill>
                <a:latin typeface="Tempus Sans ITC" pitchFamily="82" charset="0"/>
              </a:rPr>
              <a:t>You can find Volkmann’s canal candidates on all your slides, but do not grow old looking for them.</a:t>
            </a:r>
          </a:p>
        </p:txBody>
      </p:sp>
    </p:spTree>
    <p:extLst>
      <p:ext uri="{BB962C8B-B14F-4D97-AF65-F5344CB8AC3E}">
        <p14:creationId xmlns:p14="http://schemas.microsoft.com/office/powerpoint/2010/main" val="3611740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hc-webdata\com\LabManuals\MA\VLM\Lab8\SL41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344" y="1889538"/>
            <a:ext cx="6545256" cy="4908942"/>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ahc-webdata\com\LabManuals\MA\VLM\Lab8\SL41S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4" y="1936050"/>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3203" y="39469"/>
            <a:ext cx="9053761"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2800" b="1" cap="all" dirty="0">
                <a:ln w="0"/>
                <a:solidFill>
                  <a:srgbClr val="7030A0"/>
                </a:solidFill>
                <a:effectLst>
                  <a:reflection blurRad="12700" stA="50000" endPos="50000" dist="5000" dir="5400000" sy="-100000" rotWithShape="0"/>
                </a:effectLst>
                <a:latin typeface="+mn-lt"/>
              </a:rPr>
              <a:t>Organization of bone – </a:t>
            </a:r>
            <a:r>
              <a:rPr lang="en-US" sz="2800" b="1" cap="all" dirty="0" err="1">
                <a:ln w="0"/>
                <a:solidFill>
                  <a:srgbClr val="7030A0"/>
                </a:solidFill>
                <a:effectLst>
                  <a:reflection blurRad="12700" stA="50000" endPos="50000" dist="5000" dir="5400000" sy="-100000" rotWithShape="0"/>
                </a:effectLst>
                <a:latin typeface="+mn-lt"/>
              </a:rPr>
              <a:t>periosteum</a:t>
            </a:r>
            <a:r>
              <a:rPr lang="en-US" sz="2800" b="1" cap="all" dirty="0">
                <a:ln w="0"/>
                <a:solidFill>
                  <a:srgbClr val="7030A0"/>
                </a:solidFill>
                <a:effectLst>
                  <a:reflection blurRad="12700" stA="50000" endPos="50000" dist="5000" dir="5400000" sy="-100000" rotWithShape="0"/>
                </a:effectLst>
                <a:latin typeface="+mn-lt"/>
              </a:rPr>
              <a:t> and </a:t>
            </a:r>
            <a:r>
              <a:rPr lang="en-US" sz="2800" b="1" cap="all" dirty="0" err="1">
                <a:ln w="0"/>
                <a:solidFill>
                  <a:srgbClr val="7030A0"/>
                </a:solidFill>
                <a:effectLst>
                  <a:reflection blurRad="12700" stA="50000" endPos="50000" dist="5000" dir="5400000" sy="-100000" rotWithShape="0"/>
                </a:effectLst>
                <a:latin typeface="+mn-lt"/>
              </a:rPr>
              <a:t>endosteum</a:t>
            </a:r>
            <a:endParaRPr lang="en-US" sz="2800" b="1" cap="all" dirty="0">
              <a:ln w="0"/>
              <a:solidFill>
                <a:srgbClr val="7030A0"/>
              </a:solidFill>
              <a:effectLst>
                <a:reflection blurRad="12700" stA="50000" endPos="50000" dist="5000" dir="5400000" sy="-100000" rotWithShape="0"/>
              </a:effectLst>
              <a:latin typeface="+mn-lt"/>
            </a:endParaRPr>
          </a:p>
        </p:txBody>
      </p:sp>
      <p:sp>
        <p:nvSpPr>
          <p:cNvPr id="15" name="TextBox 2"/>
          <p:cNvSpPr txBox="1">
            <a:spLocks noChangeArrowheads="1"/>
          </p:cNvSpPr>
          <p:nvPr/>
        </p:nvSpPr>
        <p:spPr bwMode="auto">
          <a:xfrm>
            <a:off x="28222" y="639175"/>
            <a:ext cx="9115778" cy="1200329"/>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We mentioned that bone, like cartilage, contains a surrounding layer, which for bone is called the </a:t>
            </a:r>
            <a:r>
              <a:rPr lang="en-US" b="1" dirty="0" err="1">
                <a:solidFill>
                  <a:srgbClr val="0070C0"/>
                </a:solidFill>
                <a:latin typeface="Times New Roman" pitchFamily="18" charset="0"/>
                <a:cs typeface="Times New Roman" pitchFamily="18" charset="0"/>
              </a:rPr>
              <a:t>periosteum</a:t>
            </a:r>
            <a:r>
              <a:rPr lang="en-US" b="1" dirty="0">
                <a:solidFill>
                  <a:srgbClr val="660066"/>
                </a:solidFill>
                <a:latin typeface="Times New Roman" pitchFamily="18" charset="0"/>
                <a:cs typeface="Times New Roman" pitchFamily="18" charset="0"/>
              </a:rPr>
              <a:t>.  This </a:t>
            </a:r>
            <a:r>
              <a:rPr lang="en-US" b="1" dirty="0" err="1">
                <a:solidFill>
                  <a:srgbClr val="660066"/>
                </a:solidFill>
                <a:latin typeface="Times New Roman" pitchFamily="18" charset="0"/>
                <a:cs typeface="Times New Roman" pitchFamily="18" charset="0"/>
              </a:rPr>
              <a:t>periosteum</a:t>
            </a:r>
            <a:r>
              <a:rPr lang="en-US" b="1" dirty="0">
                <a:solidFill>
                  <a:srgbClr val="660066"/>
                </a:solidFill>
                <a:latin typeface="Times New Roman" pitchFamily="18" charset="0"/>
                <a:cs typeface="Times New Roman" pitchFamily="18" charset="0"/>
              </a:rPr>
              <a:t> is well-developed, with an obvious cellular (black bracket) and fibrous (blue bracket) regions.  There is also an </a:t>
            </a:r>
            <a:r>
              <a:rPr lang="en-US" b="1" dirty="0" err="1">
                <a:solidFill>
                  <a:srgbClr val="0070C0"/>
                </a:solidFill>
                <a:latin typeface="Times New Roman" pitchFamily="18" charset="0"/>
                <a:cs typeface="Times New Roman" pitchFamily="18" charset="0"/>
              </a:rPr>
              <a:t>endosteum</a:t>
            </a:r>
            <a:r>
              <a:rPr lang="en-US" b="1" dirty="0">
                <a:solidFill>
                  <a:srgbClr val="660066"/>
                </a:solidFill>
                <a:latin typeface="Times New Roman" pitchFamily="18" charset="0"/>
                <a:cs typeface="Times New Roman" pitchFamily="18" charset="0"/>
              </a:rPr>
              <a:t> along the inner lining of the bone, adjacent to the marrow cavity.</a:t>
            </a:r>
          </a:p>
        </p:txBody>
      </p:sp>
      <p:sp>
        <p:nvSpPr>
          <p:cNvPr id="41" name="Rectangle 40"/>
          <p:cNvSpPr/>
          <p:nvPr/>
        </p:nvSpPr>
        <p:spPr>
          <a:xfrm>
            <a:off x="495062" y="2211385"/>
            <a:ext cx="323776" cy="366164"/>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H="1" flipV="1">
            <a:off x="495062" y="2577549"/>
            <a:ext cx="1951282" cy="422093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818838" y="1936050"/>
            <a:ext cx="1627506" cy="27533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ight Brace 5"/>
          <p:cNvSpPr/>
          <p:nvPr/>
        </p:nvSpPr>
        <p:spPr>
          <a:xfrm rot="7794361">
            <a:off x="3480584" y="5391076"/>
            <a:ext cx="391958" cy="675697"/>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e 21"/>
          <p:cNvSpPr/>
          <p:nvPr/>
        </p:nvSpPr>
        <p:spPr>
          <a:xfrm rot="7794361">
            <a:off x="2941641" y="3910502"/>
            <a:ext cx="422230" cy="1488669"/>
          </a:xfrm>
          <a:prstGeom prst="rightBrace">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1131775" y="2650395"/>
            <a:ext cx="677856" cy="400110"/>
          </a:xfrm>
          <a:prstGeom prst="rect">
            <a:avLst/>
          </a:prstGeom>
          <a:noFill/>
        </p:spPr>
        <p:txBody>
          <a:bodyPr wrap="square" rtlCol="0">
            <a:spAutoFit/>
          </a:bodyPr>
          <a:lstStyle/>
          <a:p>
            <a:r>
              <a:rPr lang="en-US" sz="1000" b="1" dirty="0"/>
              <a:t>Marrow cavity</a:t>
            </a:r>
          </a:p>
        </p:txBody>
      </p:sp>
    </p:spTree>
    <p:extLst>
      <p:ext uri="{BB962C8B-B14F-4D97-AF65-F5344CB8AC3E}">
        <p14:creationId xmlns:p14="http://schemas.microsoft.com/office/powerpoint/2010/main" val="2896648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495766" y="2336800"/>
            <a:ext cx="4438434"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a:t>
            </a:r>
            <a:r>
              <a:rPr lang="en-US" dirty="0" err="1">
                <a:latin typeface="Calibri" pitchFamily="34" charset="0"/>
                <a:hlinkClick r:id="rId3"/>
              </a:rPr>
              <a:t>periosteum</a:t>
            </a:r>
            <a:r>
              <a:rPr lang="en-US" dirty="0">
                <a:latin typeface="Calibri" pitchFamily="34" charset="0"/>
                <a:hlinkClick r:id="rId3"/>
              </a:rPr>
              <a:t> and </a:t>
            </a:r>
            <a:r>
              <a:rPr lang="en-US" dirty="0" err="1">
                <a:latin typeface="Calibri" pitchFamily="34" charset="0"/>
                <a:hlinkClick r:id="rId3"/>
              </a:rPr>
              <a:t>endosteum</a:t>
            </a:r>
            <a:r>
              <a:rPr lang="en-US" dirty="0">
                <a:latin typeface="Calibri" pitchFamily="34" charset="0"/>
                <a:hlinkClick r:id="rId3"/>
              </a:rPr>
              <a:t> – SL41</a:t>
            </a:r>
            <a:endParaRPr lang="en-US" dirty="0">
              <a:latin typeface="Calibri" pitchFamily="34" charset="0"/>
            </a:endParaRPr>
          </a:p>
        </p:txBody>
      </p:sp>
      <p:sp>
        <p:nvSpPr>
          <p:cNvPr id="37891" name="TextBox 4"/>
          <p:cNvSpPr txBox="1">
            <a:spLocks noChangeArrowheads="1"/>
          </p:cNvSpPr>
          <p:nvPr/>
        </p:nvSpPr>
        <p:spPr bwMode="auto">
          <a:xfrm>
            <a:off x="2133600" y="5790842"/>
            <a:ext cx="4495800" cy="1015663"/>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041</a:t>
            </a:r>
            <a:endParaRPr lang="en-US" u="sng" dirty="0"/>
          </a:p>
          <a:p>
            <a:r>
              <a:rPr lang="en-US" b="1" dirty="0">
                <a:latin typeface="Calibri" pitchFamily="34" charset="0"/>
              </a:rPr>
              <a:t>Be able to identify:</a:t>
            </a:r>
          </a:p>
          <a:p>
            <a:pPr lvl="1" eaLnBrk="0" hangingPunct="0">
              <a:buFontTx/>
              <a:buChar char="•"/>
            </a:pPr>
            <a:r>
              <a:rPr lang="en-US" sz="1200" b="1" dirty="0" err="1">
                <a:solidFill>
                  <a:srgbClr val="002060"/>
                </a:solidFill>
                <a:latin typeface="Georgia" pitchFamily="18" charset="0"/>
                <a:ea typeface="Times" pitchFamily="18" charset="0"/>
                <a:cs typeface="Arial" charset="0"/>
              </a:rPr>
              <a:t>Periosteum</a:t>
            </a:r>
            <a:endParaRPr lang="en-US" sz="1200" b="1" dirty="0">
              <a:solidFill>
                <a:srgbClr val="002060"/>
              </a:solidFill>
              <a:latin typeface="Georgia" pitchFamily="18" charset="0"/>
              <a:ea typeface="Times" pitchFamily="18" charset="0"/>
              <a:cs typeface="Arial" charset="0"/>
            </a:endParaRPr>
          </a:p>
          <a:p>
            <a:pPr lvl="1" eaLnBrk="0" hangingPunct="0">
              <a:buFontTx/>
              <a:buChar char="•"/>
            </a:pPr>
            <a:r>
              <a:rPr lang="en-US" sz="1200" b="1" dirty="0" err="1">
                <a:solidFill>
                  <a:srgbClr val="002060"/>
                </a:solidFill>
                <a:latin typeface="Georgia" pitchFamily="18" charset="0"/>
                <a:ea typeface="Times" pitchFamily="18" charset="0"/>
                <a:cs typeface="Arial" charset="0"/>
              </a:rPr>
              <a:t>Endosteum</a:t>
            </a:r>
            <a:endParaRPr lang="en-US" sz="1200" b="1" dirty="0">
              <a:solidFill>
                <a:srgbClr val="002060"/>
              </a:solidFill>
              <a:latin typeface="Georgia" pitchFamily="18" charset="0"/>
              <a:ea typeface="Times" pitchFamily="18" charset="0"/>
              <a:cs typeface="Arial" charset="0"/>
            </a:endParaRPr>
          </a:p>
        </p:txBody>
      </p:sp>
      <p:sp>
        <p:nvSpPr>
          <p:cNvPr id="6" name="Rectangle 5"/>
          <p:cNvSpPr/>
          <p:nvPr/>
        </p:nvSpPr>
        <p:spPr>
          <a:xfrm>
            <a:off x="-43203" y="39469"/>
            <a:ext cx="9053761"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2800" b="1" cap="all" dirty="0">
                <a:ln w="0"/>
                <a:solidFill>
                  <a:srgbClr val="7030A0"/>
                </a:solidFill>
                <a:effectLst>
                  <a:reflection blurRad="12700" stA="50000" endPos="50000" dist="5000" dir="5400000" sy="-100000" rotWithShape="0"/>
                </a:effectLst>
                <a:latin typeface="+mn-lt"/>
              </a:rPr>
              <a:t>Organization of bone – </a:t>
            </a:r>
            <a:r>
              <a:rPr lang="en-US" sz="2800" b="1" cap="all" dirty="0" err="1">
                <a:ln w="0"/>
                <a:solidFill>
                  <a:srgbClr val="7030A0"/>
                </a:solidFill>
                <a:effectLst>
                  <a:reflection blurRad="12700" stA="50000" endPos="50000" dist="5000" dir="5400000" sy="-100000" rotWithShape="0"/>
                </a:effectLst>
                <a:latin typeface="+mn-lt"/>
              </a:rPr>
              <a:t>periosteum</a:t>
            </a:r>
            <a:r>
              <a:rPr lang="en-US" sz="2800" b="1" cap="all" dirty="0">
                <a:ln w="0"/>
                <a:solidFill>
                  <a:srgbClr val="7030A0"/>
                </a:solidFill>
                <a:effectLst>
                  <a:reflection blurRad="12700" stA="50000" endPos="50000" dist="5000" dir="5400000" sy="-100000" rotWithShape="0"/>
                </a:effectLst>
                <a:latin typeface="+mn-lt"/>
              </a:rPr>
              <a:t> and </a:t>
            </a:r>
            <a:r>
              <a:rPr lang="en-US" sz="2800" b="1" cap="all" dirty="0" err="1">
                <a:ln w="0"/>
                <a:solidFill>
                  <a:srgbClr val="7030A0"/>
                </a:solidFill>
                <a:effectLst>
                  <a:reflection blurRad="12700" stA="50000" endPos="50000" dist="5000" dir="5400000" sy="-100000" rotWithShape="0"/>
                </a:effectLst>
                <a:latin typeface="+mn-lt"/>
              </a:rPr>
              <a:t>endosteum</a:t>
            </a:r>
            <a:endParaRPr lang="en-US" sz="2800" b="1" cap="all" dirty="0">
              <a:ln w="0"/>
              <a:solidFill>
                <a:srgbClr val="7030A0"/>
              </a:solidFill>
              <a:effectLst>
                <a:reflection blurRad="12700" stA="50000" endPos="50000" dist="5000" dir="5400000" sy="-100000" rotWithShape="0"/>
              </a:effectLst>
              <a:latin typeface="+mn-lt"/>
            </a:endParaRPr>
          </a:p>
        </p:txBody>
      </p:sp>
    </p:spTree>
    <p:extLst>
      <p:ext uri="{BB962C8B-B14F-4D97-AF65-F5344CB8AC3E}">
        <p14:creationId xmlns:p14="http://schemas.microsoft.com/office/powerpoint/2010/main" val="2993207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0"/>
            <a:ext cx="8610600" cy="7017306"/>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The next set of slides is a quiz for this module.  You should review the structures covered in </a:t>
            </a:r>
            <a:r>
              <a:rPr lang="en-US" b="1">
                <a:solidFill>
                  <a:srgbClr val="002060"/>
                </a:solidFill>
                <a:latin typeface="Helvetica" pitchFamily="34" charset="0"/>
                <a:cs typeface="Times New Roman" pitchFamily="18" charset="0"/>
              </a:rPr>
              <a:t>this module </a:t>
            </a:r>
            <a:r>
              <a:rPr lang="en-US" b="1" dirty="0">
                <a:solidFill>
                  <a:srgbClr val="002060"/>
                </a:solidFill>
                <a:latin typeface="Helvetica" pitchFamily="34" charset="0"/>
                <a:cs typeface="Times New Roman" pitchFamily="18" charset="0"/>
              </a:rPr>
              <a:t>and try to visualize each of these in light and electron micrographs.</a:t>
            </a:r>
            <a:endParaRPr lang="en-US" sz="900" b="1" dirty="0">
              <a:solidFill>
                <a:srgbClr val="002060"/>
              </a:solidFill>
            </a:endParaRPr>
          </a:p>
          <a:p>
            <a:pPr>
              <a:tabLst>
                <a:tab pos="457200" algn="l"/>
              </a:tabLst>
            </a:pPr>
            <a:r>
              <a:rPr lang="en-US" sz="1200" dirty="0">
                <a:solidFill>
                  <a:srgbClr val="002060"/>
                </a:solidFill>
                <a:latin typeface="Georgia" pitchFamily="18" charset="0"/>
              </a:rPr>
              <a:t> </a:t>
            </a:r>
            <a:endParaRPr lang="en-US" sz="800" dirty="0">
              <a:solidFill>
                <a:srgbClr val="002060"/>
              </a:solidFill>
              <a:latin typeface="Georgia" pitchFamily="18" charset="0"/>
            </a:endParaRPr>
          </a:p>
          <a:p>
            <a:pPr marL="171450" lvl="0" indent="-171450">
              <a:buFont typeface="Arial" pitchFamily="34" charset="0"/>
              <a:buChar char="•"/>
            </a:pPr>
            <a:r>
              <a:rPr lang="en-US" sz="1200" b="1" dirty="0">
                <a:solidFill>
                  <a:srgbClr val="002060"/>
                </a:solidFill>
                <a:latin typeface="Georgia" pitchFamily="18" charset="0"/>
              </a:rPr>
              <a:t>Distinguish, at the light microscope level, each of the following::</a:t>
            </a:r>
          </a:p>
          <a:p>
            <a:pPr marL="692150" lvl="2" indent="-234950">
              <a:buFont typeface="Arial" pitchFamily="34" charset="0"/>
              <a:buChar char="•"/>
            </a:pPr>
            <a:endParaRPr lang="en-US" sz="1200" dirty="0">
              <a:solidFill>
                <a:srgbClr val="002060"/>
              </a:solidFill>
              <a:latin typeface="Georgia" pitchFamily="18" charset="0"/>
            </a:endParaRPr>
          </a:p>
          <a:p>
            <a:pPr marL="742950" lvl="7" indent="-280988">
              <a:buFont typeface="Arial" pitchFamily="34" charset="0"/>
              <a:buChar char="•"/>
            </a:pPr>
            <a:r>
              <a:rPr lang="en-US" sz="1200" dirty="0">
                <a:solidFill>
                  <a:srgbClr val="002060"/>
                </a:solidFill>
                <a:latin typeface="Georgia" pitchFamily="18" charset="0"/>
              </a:rPr>
              <a:t> Bone at the level of an organ</a:t>
            </a:r>
          </a:p>
          <a:p>
            <a:pPr marL="1200150" lvl="8" indent="-280988">
              <a:buFont typeface="Arial" pitchFamily="34" charset="0"/>
              <a:buChar char="•"/>
            </a:pPr>
            <a:r>
              <a:rPr lang="en-US" sz="1200" dirty="0">
                <a:solidFill>
                  <a:srgbClr val="002060"/>
                </a:solidFill>
                <a:latin typeface="Georgia" pitchFamily="18" charset="0"/>
              </a:rPr>
              <a:t>Diaphysis</a:t>
            </a:r>
          </a:p>
          <a:p>
            <a:pPr marL="1200150" lvl="8" indent="-280988">
              <a:buFont typeface="Arial" pitchFamily="34" charset="0"/>
              <a:buChar char="•"/>
            </a:pPr>
            <a:r>
              <a:rPr lang="en-US" sz="1200" dirty="0">
                <a:solidFill>
                  <a:srgbClr val="002060"/>
                </a:solidFill>
                <a:latin typeface="Georgia" pitchFamily="18" charset="0"/>
              </a:rPr>
              <a:t>Epiphysis</a:t>
            </a:r>
          </a:p>
          <a:p>
            <a:pPr marL="1200150" lvl="8" indent="-280988">
              <a:buFont typeface="Arial" pitchFamily="34" charset="0"/>
              <a:buChar char="•"/>
            </a:pPr>
            <a:r>
              <a:rPr lang="en-US" sz="1200" dirty="0" err="1">
                <a:solidFill>
                  <a:srgbClr val="002060"/>
                </a:solidFill>
                <a:latin typeface="Georgia" pitchFamily="18" charset="0"/>
              </a:rPr>
              <a:t>Endosteum</a:t>
            </a:r>
            <a:endParaRPr lang="en-US" sz="1200" dirty="0">
              <a:solidFill>
                <a:srgbClr val="002060"/>
              </a:solidFill>
              <a:latin typeface="Georgia" pitchFamily="18" charset="0"/>
            </a:endParaRPr>
          </a:p>
          <a:p>
            <a:pPr marL="1200150" lvl="8" indent="-280988">
              <a:buFont typeface="Arial" pitchFamily="34" charset="0"/>
              <a:buChar char="•"/>
            </a:pPr>
            <a:r>
              <a:rPr lang="en-US" sz="1200" dirty="0" err="1">
                <a:solidFill>
                  <a:srgbClr val="002060"/>
                </a:solidFill>
                <a:latin typeface="Georgia" pitchFamily="18" charset="0"/>
              </a:rPr>
              <a:t>Periosteum</a:t>
            </a:r>
            <a:endParaRPr lang="en-US" sz="1200" dirty="0">
              <a:solidFill>
                <a:srgbClr val="002060"/>
              </a:solidFill>
              <a:latin typeface="Georgia" pitchFamily="18" charset="0"/>
            </a:endParaRPr>
          </a:p>
          <a:p>
            <a:pPr marL="692150" lvl="2" indent="-234950">
              <a:buFont typeface="Arial" pitchFamily="34" charset="0"/>
              <a:buChar char="•"/>
            </a:pPr>
            <a:r>
              <a:rPr lang="en-US" sz="1200" dirty="0">
                <a:solidFill>
                  <a:srgbClr val="002060"/>
                </a:solidFill>
                <a:latin typeface="Georgia" pitchFamily="18" charset="0"/>
              </a:rPr>
              <a:t>Cells of bone</a:t>
            </a:r>
          </a:p>
          <a:p>
            <a:pPr marL="1149350" lvl="3" indent="-234950">
              <a:buFont typeface="Arial" pitchFamily="34" charset="0"/>
              <a:buChar char="•"/>
            </a:pPr>
            <a:r>
              <a:rPr lang="en-US" sz="1200" dirty="0">
                <a:solidFill>
                  <a:srgbClr val="002060"/>
                </a:solidFill>
                <a:latin typeface="Georgia" pitchFamily="18" charset="0"/>
              </a:rPr>
              <a:t>Osteoblasts</a:t>
            </a:r>
          </a:p>
          <a:p>
            <a:pPr marL="1149350" lvl="3" indent="-234950">
              <a:buFont typeface="Arial" pitchFamily="34" charset="0"/>
              <a:buChar char="•"/>
            </a:pPr>
            <a:r>
              <a:rPr lang="en-US" sz="1200" dirty="0">
                <a:solidFill>
                  <a:srgbClr val="002060"/>
                </a:solidFill>
                <a:latin typeface="Georgia" pitchFamily="18" charset="0"/>
              </a:rPr>
              <a:t>Osteocytes</a:t>
            </a:r>
          </a:p>
          <a:p>
            <a:pPr marL="1149350" lvl="3" indent="-234950">
              <a:buFont typeface="Arial" pitchFamily="34" charset="0"/>
              <a:buChar char="•"/>
            </a:pPr>
            <a:r>
              <a:rPr lang="en-US" sz="1200" dirty="0">
                <a:solidFill>
                  <a:srgbClr val="002060"/>
                </a:solidFill>
                <a:latin typeface="Georgia" pitchFamily="18" charset="0"/>
              </a:rPr>
              <a:t>Osteoclasts</a:t>
            </a:r>
          </a:p>
          <a:p>
            <a:pPr marL="742950" lvl="6" indent="-280988">
              <a:buFont typeface="Arial" pitchFamily="34" charset="0"/>
              <a:buChar char="•"/>
            </a:pPr>
            <a:r>
              <a:rPr lang="en-US" sz="1200" dirty="0" err="1">
                <a:solidFill>
                  <a:srgbClr val="002060"/>
                </a:solidFill>
                <a:latin typeface="Georgia" pitchFamily="18" charset="0"/>
              </a:rPr>
              <a:t>Cancellous</a:t>
            </a:r>
            <a:r>
              <a:rPr lang="en-US" sz="1200" dirty="0">
                <a:solidFill>
                  <a:srgbClr val="002060"/>
                </a:solidFill>
                <a:latin typeface="Georgia" pitchFamily="18" charset="0"/>
              </a:rPr>
              <a:t> (spongy) bone</a:t>
            </a:r>
          </a:p>
          <a:p>
            <a:pPr marL="1200150" lvl="7" indent="-280988">
              <a:buFont typeface="Arial" pitchFamily="34" charset="0"/>
              <a:buChar char="•"/>
            </a:pPr>
            <a:r>
              <a:rPr lang="en-US" sz="1200" dirty="0">
                <a:solidFill>
                  <a:srgbClr val="002060"/>
                </a:solidFill>
                <a:latin typeface="Georgia" pitchFamily="18" charset="0"/>
              </a:rPr>
              <a:t>Includes Lacunae (with osteocytes), </a:t>
            </a:r>
            <a:r>
              <a:rPr lang="en-US" sz="1200" dirty="0" err="1">
                <a:solidFill>
                  <a:srgbClr val="002060"/>
                </a:solidFill>
                <a:latin typeface="Georgia" pitchFamily="18" charset="0"/>
              </a:rPr>
              <a:t>canaliculi</a:t>
            </a:r>
            <a:endParaRPr lang="en-US" sz="1200" dirty="0">
              <a:solidFill>
                <a:srgbClr val="002060"/>
              </a:solidFill>
              <a:latin typeface="Georgia" pitchFamily="18" charset="0"/>
            </a:endParaRPr>
          </a:p>
          <a:p>
            <a:pPr marL="742950" lvl="3" indent="-280988">
              <a:buFont typeface="Arial" pitchFamily="34" charset="0"/>
              <a:buChar char="•"/>
            </a:pPr>
            <a:r>
              <a:rPr lang="en-US" sz="1200" dirty="0">
                <a:solidFill>
                  <a:srgbClr val="002060"/>
                </a:solidFill>
                <a:latin typeface="Georgia" pitchFamily="18" charset="0"/>
              </a:rPr>
              <a:t>Compact bone</a:t>
            </a:r>
          </a:p>
          <a:p>
            <a:pPr marL="1200150" lvl="4" indent="-280988">
              <a:buFont typeface="Arial" pitchFamily="34" charset="0"/>
              <a:buChar char="•"/>
            </a:pPr>
            <a:r>
              <a:rPr lang="en-US" sz="1200" dirty="0" err="1">
                <a:solidFill>
                  <a:srgbClr val="002060"/>
                </a:solidFill>
                <a:latin typeface="Georgia" pitchFamily="18" charset="0"/>
              </a:rPr>
              <a:t>Haversian</a:t>
            </a:r>
            <a:r>
              <a:rPr lang="en-US" sz="1200" dirty="0">
                <a:solidFill>
                  <a:srgbClr val="002060"/>
                </a:solidFill>
                <a:latin typeface="Georgia" pitchFamily="18" charset="0"/>
              </a:rPr>
              <a:t> system (osteons)</a:t>
            </a:r>
          </a:p>
          <a:p>
            <a:pPr marL="1657350" lvl="5" indent="-280988">
              <a:buFont typeface="Arial" pitchFamily="34" charset="0"/>
              <a:buChar char="•"/>
            </a:pPr>
            <a:r>
              <a:rPr lang="en-US" sz="1200" dirty="0" err="1">
                <a:solidFill>
                  <a:srgbClr val="002060"/>
                </a:solidFill>
                <a:latin typeface="Georgia" pitchFamily="18" charset="0"/>
              </a:rPr>
              <a:t>Haversian</a:t>
            </a:r>
            <a:r>
              <a:rPr lang="en-US" sz="1200" dirty="0">
                <a:solidFill>
                  <a:srgbClr val="002060"/>
                </a:solidFill>
                <a:latin typeface="Georgia" pitchFamily="18" charset="0"/>
              </a:rPr>
              <a:t> canal</a:t>
            </a:r>
          </a:p>
          <a:p>
            <a:pPr marL="1657350" lvl="5" indent="-280988">
              <a:buFont typeface="Arial" pitchFamily="34" charset="0"/>
              <a:buChar char="•"/>
            </a:pPr>
            <a:r>
              <a:rPr lang="en-US" sz="1200" dirty="0">
                <a:solidFill>
                  <a:srgbClr val="002060"/>
                </a:solidFill>
                <a:latin typeface="Georgia" pitchFamily="18" charset="0"/>
              </a:rPr>
              <a:t>Lacunae (with osteocytes)</a:t>
            </a:r>
          </a:p>
          <a:p>
            <a:pPr marL="1657350" lvl="5" indent="-280988">
              <a:buFont typeface="Arial" pitchFamily="34" charset="0"/>
              <a:buChar char="•"/>
            </a:pPr>
            <a:r>
              <a:rPr lang="en-US" sz="1200" dirty="0" err="1">
                <a:solidFill>
                  <a:srgbClr val="002060"/>
                </a:solidFill>
                <a:latin typeface="Georgia" pitchFamily="18" charset="0"/>
              </a:rPr>
              <a:t>Canaliculi</a:t>
            </a:r>
            <a:endParaRPr lang="en-US" sz="1200" dirty="0">
              <a:solidFill>
                <a:srgbClr val="002060"/>
              </a:solidFill>
              <a:latin typeface="Georgia" pitchFamily="18" charset="0"/>
            </a:endParaRPr>
          </a:p>
          <a:p>
            <a:pPr marL="1652588" lvl="8" indent="-276225">
              <a:buFont typeface="Arial" pitchFamily="34" charset="0"/>
              <a:buChar char="•"/>
            </a:pPr>
            <a:r>
              <a:rPr lang="en-US" sz="1200" dirty="0">
                <a:solidFill>
                  <a:srgbClr val="002060"/>
                </a:solidFill>
                <a:latin typeface="Georgia" pitchFamily="18" charset="0"/>
              </a:rPr>
              <a:t>(</a:t>
            </a:r>
            <a:r>
              <a:rPr lang="en-US" sz="1200" dirty="0" err="1">
                <a:solidFill>
                  <a:srgbClr val="002060"/>
                </a:solidFill>
                <a:latin typeface="Georgia" pitchFamily="18" charset="0"/>
              </a:rPr>
              <a:t>Resorption</a:t>
            </a:r>
            <a:r>
              <a:rPr lang="en-US" sz="1200" dirty="0">
                <a:solidFill>
                  <a:srgbClr val="002060"/>
                </a:solidFill>
                <a:latin typeface="Georgia" pitchFamily="18" charset="0"/>
              </a:rPr>
              <a:t> canals)</a:t>
            </a:r>
          </a:p>
          <a:p>
            <a:pPr marL="1652588" lvl="8" indent="-276225">
              <a:buFont typeface="Arial" pitchFamily="34" charset="0"/>
              <a:buChar char="•"/>
            </a:pPr>
            <a:r>
              <a:rPr lang="en-US" sz="1200" dirty="0">
                <a:solidFill>
                  <a:srgbClr val="002060"/>
                </a:solidFill>
                <a:latin typeface="Georgia" pitchFamily="18" charset="0"/>
              </a:rPr>
              <a:t>(Volkmann’s canals)</a:t>
            </a:r>
          </a:p>
          <a:p>
            <a:pPr marL="1195388" lvl="5" indent="-280988">
              <a:buFont typeface="Arial" pitchFamily="34" charset="0"/>
              <a:buChar char="•"/>
            </a:pPr>
            <a:r>
              <a:rPr lang="en-US" sz="1200" dirty="0">
                <a:solidFill>
                  <a:srgbClr val="002060"/>
                </a:solidFill>
                <a:latin typeface="Georgia" pitchFamily="18" charset="0"/>
              </a:rPr>
              <a:t>Lamellae</a:t>
            </a:r>
          </a:p>
          <a:p>
            <a:pPr marL="1652588" lvl="6" indent="-280988">
              <a:buFont typeface="Arial" pitchFamily="34" charset="0"/>
              <a:buChar char="•"/>
            </a:pPr>
            <a:r>
              <a:rPr lang="en-US" sz="1200" dirty="0">
                <a:solidFill>
                  <a:srgbClr val="002060"/>
                </a:solidFill>
                <a:latin typeface="Georgia" pitchFamily="18" charset="0"/>
              </a:rPr>
              <a:t>Concentric </a:t>
            </a:r>
          </a:p>
          <a:p>
            <a:pPr marL="1652588" lvl="6" indent="-280988">
              <a:buFont typeface="Arial" pitchFamily="34" charset="0"/>
              <a:buChar char="•"/>
            </a:pPr>
            <a:r>
              <a:rPr lang="en-US" sz="1200" dirty="0">
                <a:solidFill>
                  <a:srgbClr val="002060"/>
                </a:solidFill>
                <a:latin typeface="Georgia" pitchFamily="18" charset="0"/>
              </a:rPr>
              <a:t>Interstitial</a:t>
            </a:r>
          </a:p>
          <a:p>
            <a:pPr marL="1652588" lvl="6" indent="-280988">
              <a:buFont typeface="Arial" pitchFamily="34" charset="0"/>
              <a:buChar char="•"/>
            </a:pPr>
            <a:r>
              <a:rPr lang="en-US" sz="1200" dirty="0">
                <a:solidFill>
                  <a:srgbClr val="002060"/>
                </a:solidFill>
                <a:latin typeface="Georgia" pitchFamily="18" charset="0"/>
              </a:rPr>
              <a:t>(Outer Circumferential)</a:t>
            </a:r>
          </a:p>
          <a:p>
            <a:pPr marL="1652588" lvl="6" indent="-280988">
              <a:buFont typeface="Arial" pitchFamily="34" charset="0"/>
              <a:buChar char="•"/>
            </a:pPr>
            <a:r>
              <a:rPr lang="en-US" sz="1200" dirty="0">
                <a:solidFill>
                  <a:srgbClr val="002060"/>
                </a:solidFill>
                <a:latin typeface="Georgia" pitchFamily="18" charset="0"/>
              </a:rPr>
              <a:t>(Inner Circumferential)</a:t>
            </a:r>
          </a:p>
          <a:p>
            <a:pPr marL="919162" lvl="7"/>
            <a:endParaRPr lang="en-US" sz="1200" dirty="0">
              <a:solidFill>
                <a:srgbClr val="002060"/>
              </a:solidFill>
              <a:latin typeface="Georgia" pitchFamily="18" charset="0"/>
            </a:endParaRPr>
          </a:p>
          <a:p>
            <a:pPr marL="171450" lvl="0" indent="-171450">
              <a:buFont typeface="Arial" pitchFamily="34" charset="0"/>
              <a:buChar char="•"/>
            </a:pPr>
            <a:r>
              <a:rPr lang="en-US" sz="1200" b="1" dirty="0">
                <a:solidFill>
                  <a:srgbClr val="002060"/>
                </a:solidFill>
                <a:latin typeface="Georgia" pitchFamily="18" charset="0"/>
              </a:rPr>
              <a:t>Distinguish, at the electron microscope level, each of the following::</a:t>
            </a:r>
          </a:p>
          <a:p>
            <a:pPr marL="692150" lvl="2" indent="-234950">
              <a:buFont typeface="Arial" pitchFamily="34" charset="0"/>
              <a:buChar char="•"/>
            </a:pPr>
            <a:endParaRPr lang="en-US" sz="1200" dirty="0">
              <a:solidFill>
                <a:srgbClr val="002060"/>
              </a:solidFill>
              <a:latin typeface="Georgia" pitchFamily="18" charset="0"/>
            </a:endParaRPr>
          </a:p>
          <a:p>
            <a:pPr marL="742950" lvl="7" indent="-280988">
              <a:buFont typeface="Arial" pitchFamily="34" charset="0"/>
              <a:buChar char="•"/>
            </a:pPr>
            <a:r>
              <a:rPr lang="en-US" sz="1200" dirty="0">
                <a:solidFill>
                  <a:srgbClr val="002060"/>
                </a:solidFill>
                <a:latin typeface="Georgia" pitchFamily="18" charset="0"/>
              </a:rPr>
              <a:t>Osteoblasts</a:t>
            </a:r>
          </a:p>
          <a:p>
            <a:pPr marL="742950" lvl="7" indent="-280988">
              <a:buFont typeface="Arial" pitchFamily="34" charset="0"/>
              <a:buChar char="•"/>
            </a:pPr>
            <a:r>
              <a:rPr lang="en-US" sz="1200" dirty="0">
                <a:solidFill>
                  <a:srgbClr val="002060"/>
                </a:solidFill>
                <a:latin typeface="Georgia" pitchFamily="18" charset="0"/>
              </a:rPr>
              <a:t>Osteoclasts </a:t>
            </a:r>
          </a:p>
          <a:p>
            <a:pPr marL="742950" lvl="7" indent="-280988">
              <a:buFont typeface="Arial" pitchFamily="34" charset="0"/>
              <a:buChar char="•"/>
            </a:pPr>
            <a:r>
              <a:rPr lang="en-US" sz="1200" dirty="0">
                <a:solidFill>
                  <a:srgbClr val="002060"/>
                </a:solidFill>
                <a:latin typeface="Georgia" pitchFamily="18" charset="0"/>
              </a:rPr>
              <a:t>Bone</a:t>
            </a:r>
          </a:p>
        </p:txBody>
      </p:sp>
    </p:spTree>
    <p:extLst>
      <p:ext uri="{BB962C8B-B14F-4D97-AF65-F5344CB8AC3E}">
        <p14:creationId xmlns:p14="http://schemas.microsoft.com/office/powerpoint/2010/main" val="3826388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812" y="1284803"/>
            <a:ext cx="7419975" cy="5425067"/>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477049"/>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structures indicated by the arrows. (advance slide for answer)</a:t>
            </a:r>
          </a:p>
        </p:txBody>
      </p:sp>
      <p:sp>
        <p:nvSpPr>
          <p:cNvPr id="15" name="Rectangle 14"/>
          <p:cNvSpPr/>
          <p:nvPr/>
        </p:nvSpPr>
        <p:spPr>
          <a:xfrm>
            <a:off x="2514600" y="26670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err="1">
                <a:ln w="11430"/>
                <a:solidFill>
                  <a:srgbClr val="C00000"/>
                </a:solidFill>
                <a:effectLst>
                  <a:outerShdw blurRad="50800" dist="39000" dir="5460000" algn="tl">
                    <a:srgbClr val="000000">
                      <a:alpha val="38000"/>
                    </a:srgbClr>
                  </a:outerShdw>
                </a:effectLst>
                <a:latin typeface="+mn-lt"/>
              </a:rPr>
              <a:t>canaliculi</a:t>
            </a:r>
            <a:endParaRPr lang="en-US" sz="3600" b="1" dirty="0">
              <a:ln w="11430"/>
              <a:solidFill>
                <a:srgbClr val="C00000"/>
              </a:solidFill>
              <a:effectLst>
                <a:outerShdw blurRad="50800" dist="39000" dir="5460000" algn="tl">
                  <a:srgbClr val="000000">
                    <a:alpha val="38000"/>
                  </a:srgbClr>
                </a:outerShdw>
              </a:effectLst>
              <a:latin typeface="+mn-lt"/>
            </a:endParaRPr>
          </a:p>
        </p:txBody>
      </p:sp>
      <p:cxnSp>
        <p:nvCxnSpPr>
          <p:cNvPr id="10" name="Straight Arrow Connector 9"/>
          <p:cNvCxnSpPr/>
          <p:nvPr/>
        </p:nvCxnSpPr>
        <p:spPr>
          <a:xfrm flipH="1">
            <a:off x="2880983" y="1839310"/>
            <a:ext cx="566410" cy="262281"/>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390292" y="4289967"/>
            <a:ext cx="199694" cy="450199"/>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47696" y="5528441"/>
            <a:ext cx="601023" cy="6113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92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1308046"/>
            <a:ext cx="7543800" cy="519112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477049"/>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 (advance slide for answer)</a:t>
            </a:r>
          </a:p>
        </p:txBody>
      </p:sp>
      <p:sp>
        <p:nvSpPr>
          <p:cNvPr id="15" name="Rectangle 14"/>
          <p:cNvSpPr/>
          <p:nvPr/>
        </p:nvSpPr>
        <p:spPr>
          <a:xfrm>
            <a:off x="2324283" y="16002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osteon</a:t>
            </a:r>
          </a:p>
        </p:txBody>
      </p:sp>
      <p:sp>
        <p:nvSpPr>
          <p:cNvPr id="4" name="Freeform 3"/>
          <p:cNvSpPr/>
          <p:nvPr/>
        </p:nvSpPr>
        <p:spPr>
          <a:xfrm>
            <a:off x="2081048" y="2438400"/>
            <a:ext cx="3552497" cy="2364828"/>
          </a:xfrm>
          <a:custGeom>
            <a:avLst/>
            <a:gdLst>
              <a:gd name="connsiteX0" fmla="*/ 1397876 w 3552497"/>
              <a:gd name="connsiteY0" fmla="*/ 21021 h 2364828"/>
              <a:gd name="connsiteX1" fmla="*/ 1303283 w 3552497"/>
              <a:gd name="connsiteY1" fmla="*/ 42041 h 2364828"/>
              <a:gd name="connsiteX2" fmla="*/ 1261242 w 3552497"/>
              <a:gd name="connsiteY2" fmla="*/ 63062 h 2364828"/>
              <a:gd name="connsiteX3" fmla="*/ 1082566 w 3552497"/>
              <a:gd name="connsiteY3" fmla="*/ 105103 h 2364828"/>
              <a:gd name="connsiteX4" fmla="*/ 966952 w 3552497"/>
              <a:gd name="connsiteY4" fmla="*/ 115614 h 2364828"/>
              <a:gd name="connsiteX5" fmla="*/ 924911 w 3552497"/>
              <a:gd name="connsiteY5" fmla="*/ 126124 h 2364828"/>
              <a:gd name="connsiteX6" fmla="*/ 872359 w 3552497"/>
              <a:gd name="connsiteY6" fmla="*/ 136634 h 2364828"/>
              <a:gd name="connsiteX7" fmla="*/ 840828 w 3552497"/>
              <a:gd name="connsiteY7" fmla="*/ 147145 h 2364828"/>
              <a:gd name="connsiteX8" fmla="*/ 798786 w 3552497"/>
              <a:gd name="connsiteY8" fmla="*/ 157655 h 2364828"/>
              <a:gd name="connsiteX9" fmla="*/ 735724 w 3552497"/>
              <a:gd name="connsiteY9" fmla="*/ 178676 h 2364828"/>
              <a:gd name="connsiteX10" fmla="*/ 704193 w 3552497"/>
              <a:gd name="connsiteY10" fmla="*/ 210207 h 2364828"/>
              <a:gd name="connsiteX11" fmla="*/ 651642 w 3552497"/>
              <a:gd name="connsiteY11" fmla="*/ 231228 h 2364828"/>
              <a:gd name="connsiteX12" fmla="*/ 620111 w 3552497"/>
              <a:gd name="connsiteY12" fmla="*/ 252248 h 2364828"/>
              <a:gd name="connsiteX13" fmla="*/ 567559 w 3552497"/>
              <a:gd name="connsiteY13" fmla="*/ 315310 h 2364828"/>
              <a:gd name="connsiteX14" fmla="*/ 536028 w 3552497"/>
              <a:gd name="connsiteY14" fmla="*/ 325821 h 2364828"/>
              <a:gd name="connsiteX15" fmla="*/ 451945 w 3552497"/>
              <a:gd name="connsiteY15" fmla="*/ 399393 h 2364828"/>
              <a:gd name="connsiteX16" fmla="*/ 430924 w 3552497"/>
              <a:gd name="connsiteY16" fmla="*/ 430924 h 2364828"/>
              <a:gd name="connsiteX17" fmla="*/ 367862 w 3552497"/>
              <a:gd name="connsiteY17" fmla="*/ 493986 h 2364828"/>
              <a:gd name="connsiteX18" fmla="*/ 336331 w 3552497"/>
              <a:gd name="connsiteY18" fmla="*/ 525517 h 2364828"/>
              <a:gd name="connsiteX19" fmla="*/ 294290 w 3552497"/>
              <a:gd name="connsiteY19" fmla="*/ 557048 h 2364828"/>
              <a:gd name="connsiteX20" fmla="*/ 231228 w 3552497"/>
              <a:gd name="connsiteY20" fmla="*/ 609600 h 2364828"/>
              <a:gd name="connsiteX21" fmla="*/ 178676 w 3552497"/>
              <a:gd name="connsiteY21" fmla="*/ 683172 h 2364828"/>
              <a:gd name="connsiteX22" fmla="*/ 157655 w 3552497"/>
              <a:gd name="connsiteY22" fmla="*/ 714703 h 2364828"/>
              <a:gd name="connsiteX23" fmla="*/ 115614 w 3552497"/>
              <a:gd name="connsiteY23" fmla="*/ 798786 h 2364828"/>
              <a:gd name="connsiteX24" fmla="*/ 94593 w 3552497"/>
              <a:gd name="connsiteY24" fmla="*/ 861848 h 2364828"/>
              <a:gd name="connsiteX25" fmla="*/ 84083 w 3552497"/>
              <a:gd name="connsiteY25" fmla="*/ 903890 h 2364828"/>
              <a:gd name="connsiteX26" fmla="*/ 63062 w 3552497"/>
              <a:gd name="connsiteY26" fmla="*/ 966952 h 2364828"/>
              <a:gd name="connsiteX27" fmla="*/ 52552 w 3552497"/>
              <a:gd name="connsiteY27" fmla="*/ 998483 h 2364828"/>
              <a:gd name="connsiteX28" fmla="*/ 42042 w 3552497"/>
              <a:gd name="connsiteY28" fmla="*/ 1051034 h 2364828"/>
              <a:gd name="connsiteX29" fmla="*/ 10511 w 3552497"/>
              <a:gd name="connsiteY29" fmla="*/ 1166648 h 2364828"/>
              <a:gd name="connsiteX30" fmla="*/ 0 w 3552497"/>
              <a:gd name="connsiteY30" fmla="*/ 1250731 h 2364828"/>
              <a:gd name="connsiteX31" fmla="*/ 10511 w 3552497"/>
              <a:gd name="connsiteY31" fmla="*/ 1597572 h 2364828"/>
              <a:gd name="connsiteX32" fmla="*/ 21021 w 3552497"/>
              <a:gd name="connsiteY32" fmla="*/ 1629103 h 2364828"/>
              <a:gd name="connsiteX33" fmla="*/ 52552 w 3552497"/>
              <a:gd name="connsiteY33" fmla="*/ 1744717 h 2364828"/>
              <a:gd name="connsiteX34" fmla="*/ 73573 w 3552497"/>
              <a:gd name="connsiteY34" fmla="*/ 1776248 h 2364828"/>
              <a:gd name="connsiteX35" fmla="*/ 94593 w 3552497"/>
              <a:gd name="connsiteY35" fmla="*/ 1839310 h 2364828"/>
              <a:gd name="connsiteX36" fmla="*/ 147145 w 3552497"/>
              <a:gd name="connsiteY36" fmla="*/ 1902372 h 2364828"/>
              <a:gd name="connsiteX37" fmla="*/ 168166 w 3552497"/>
              <a:gd name="connsiteY37" fmla="*/ 1933903 h 2364828"/>
              <a:gd name="connsiteX38" fmla="*/ 199697 w 3552497"/>
              <a:gd name="connsiteY38" fmla="*/ 1954924 h 2364828"/>
              <a:gd name="connsiteX39" fmla="*/ 283780 w 3552497"/>
              <a:gd name="connsiteY39" fmla="*/ 2007476 h 2364828"/>
              <a:gd name="connsiteX40" fmla="*/ 346842 w 3552497"/>
              <a:gd name="connsiteY40" fmla="*/ 2049517 h 2364828"/>
              <a:gd name="connsiteX41" fmla="*/ 378373 w 3552497"/>
              <a:gd name="connsiteY41" fmla="*/ 2070538 h 2364828"/>
              <a:gd name="connsiteX42" fmla="*/ 451945 w 3552497"/>
              <a:gd name="connsiteY42" fmla="*/ 2081048 h 2364828"/>
              <a:gd name="connsiteX43" fmla="*/ 483476 w 3552497"/>
              <a:gd name="connsiteY43" fmla="*/ 2091559 h 2364828"/>
              <a:gd name="connsiteX44" fmla="*/ 525518 w 3552497"/>
              <a:gd name="connsiteY44" fmla="*/ 2102069 h 2364828"/>
              <a:gd name="connsiteX45" fmla="*/ 588580 w 3552497"/>
              <a:gd name="connsiteY45" fmla="*/ 2133600 h 2364828"/>
              <a:gd name="connsiteX46" fmla="*/ 777766 w 3552497"/>
              <a:gd name="connsiteY46" fmla="*/ 2175641 h 2364828"/>
              <a:gd name="connsiteX47" fmla="*/ 819807 w 3552497"/>
              <a:gd name="connsiteY47" fmla="*/ 2186152 h 2364828"/>
              <a:gd name="connsiteX48" fmla="*/ 851338 w 3552497"/>
              <a:gd name="connsiteY48" fmla="*/ 2196662 h 2364828"/>
              <a:gd name="connsiteX49" fmla="*/ 935421 w 3552497"/>
              <a:gd name="connsiteY49" fmla="*/ 2217683 h 2364828"/>
              <a:gd name="connsiteX50" fmla="*/ 998483 w 3552497"/>
              <a:gd name="connsiteY50" fmla="*/ 2228193 h 2364828"/>
              <a:gd name="connsiteX51" fmla="*/ 1040524 w 3552497"/>
              <a:gd name="connsiteY51" fmla="*/ 2238703 h 2364828"/>
              <a:gd name="connsiteX52" fmla="*/ 1103586 w 3552497"/>
              <a:gd name="connsiteY52" fmla="*/ 2249214 h 2364828"/>
              <a:gd name="connsiteX53" fmla="*/ 1135118 w 3552497"/>
              <a:gd name="connsiteY53" fmla="*/ 2259724 h 2364828"/>
              <a:gd name="connsiteX54" fmla="*/ 1187669 w 3552497"/>
              <a:gd name="connsiteY54" fmla="*/ 2270234 h 2364828"/>
              <a:gd name="connsiteX55" fmla="*/ 1219200 w 3552497"/>
              <a:gd name="connsiteY55" fmla="*/ 2280745 h 2364828"/>
              <a:gd name="connsiteX56" fmla="*/ 1261242 w 3552497"/>
              <a:gd name="connsiteY56" fmla="*/ 2291255 h 2364828"/>
              <a:gd name="connsiteX57" fmla="*/ 1366345 w 3552497"/>
              <a:gd name="connsiteY57" fmla="*/ 2322786 h 2364828"/>
              <a:gd name="connsiteX58" fmla="*/ 1397876 w 3552497"/>
              <a:gd name="connsiteY58" fmla="*/ 2333297 h 2364828"/>
              <a:gd name="connsiteX59" fmla="*/ 1471449 w 3552497"/>
              <a:gd name="connsiteY59" fmla="*/ 2343807 h 2364828"/>
              <a:gd name="connsiteX60" fmla="*/ 1723697 w 3552497"/>
              <a:gd name="connsiteY60" fmla="*/ 2364828 h 2364828"/>
              <a:gd name="connsiteX61" fmla="*/ 2291255 w 3552497"/>
              <a:gd name="connsiteY61" fmla="*/ 2354317 h 2364828"/>
              <a:gd name="connsiteX62" fmla="*/ 2375338 w 3552497"/>
              <a:gd name="connsiteY62" fmla="*/ 2343807 h 2364828"/>
              <a:gd name="connsiteX63" fmla="*/ 2501462 w 3552497"/>
              <a:gd name="connsiteY63" fmla="*/ 2333297 h 2364828"/>
              <a:gd name="connsiteX64" fmla="*/ 2554014 w 3552497"/>
              <a:gd name="connsiteY64" fmla="*/ 2322786 h 2364828"/>
              <a:gd name="connsiteX65" fmla="*/ 2617076 w 3552497"/>
              <a:gd name="connsiteY65" fmla="*/ 2312276 h 2364828"/>
              <a:gd name="connsiteX66" fmla="*/ 2701159 w 3552497"/>
              <a:gd name="connsiteY66" fmla="*/ 2291255 h 2364828"/>
              <a:gd name="connsiteX67" fmla="*/ 2795752 w 3552497"/>
              <a:gd name="connsiteY67" fmla="*/ 2270234 h 2364828"/>
              <a:gd name="connsiteX68" fmla="*/ 2900855 w 3552497"/>
              <a:gd name="connsiteY68" fmla="*/ 2228193 h 2364828"/>
              <a:gd name="connsiteX69" fmla="*/ 2974428 w 3552497"/>
              <a:gd name="connsiteY69" fmla="*/ 2207172 h 2364828"/>
              <a:gd name="connsiteX70" fmla="*/ 3005959 w 3552497"/>
              <a:gd name="connsiteY70" fmla="*/ 2186152 h 2364828"/>
              <a:gd name="connsiteX71" fmla="*/ 3090042 w 3552497"/>
              <a:gd name="connsiteY71" fmla="*/ 2165131 h 2364828"/>
              <a:gd name="connsiteX72" fmla="*/ 3121573 w 3552497"/>
              <a:gd name="connsiteY72" fmla="*/ 2144110 h 2364828"/>
              <a:gd name="connsiteX73" fmla="*/ 3153104 w 3552497"/>
              <a:gd name="connsiteY73" fmla="*/ 2133600 h 2364828"/>
              <a:gd name="connsiteX74" fmla="*/ 3216166 w 3552497"/>
              <a:gd name="connsiteY74" fmla="*/ 2091559 h 2364828"/>
              <a:gd name="connsiteX75" fmla="*/ 3279228 w 3552497"/>
              <a:gd name="connsiteY75" fmla="*/ 2060028 h 2364828"/>
              <a:gd name="connsiteX76" fmla="*/ 3289738 w 3552497"/>
              <a:gd name="connsiteY76" fmla="*/ 2028497 h 2364828"/>
              <a:gd name="connsiteX77" fmla="*/ 3321269 w 3552497"/>
              <a:gd name="connsiteY77" fmla="*/ 2007476 h 2364828"/>
              <a:gd name="connsiteX78" fmla="*/ 3342290 w 3552497"/>
              <a:gd name="connsiteY78" fmla="*/ 1975945 h 2364828"/>
              <a:gd name="connsiteX79" fmla="*/ 3394842 w 3552497"/>
              <a:gd name="connsiteY79" fmla="*/ 1881352 h 2364828"/>
              <a:gd name="connsiteX80" fmla="*/ 3415862 w 3552497"/>
              <a:gd name="connsiteY80" fmla="*/ 1849821 h 2364828"/>
              <a:gd name="connsiteX81" fmla="*/ 3436883 w 3552497"/>
              <a:gd name="connsiteY81" fmla="*/ 1786759 h 2364828"/>
              <a:gd name="connsiteX82" fmla="*/ 3457904 w 3552497"/>
              <a:gd name="connsiteY82" fmla="*/ 1692166 h 2364828"/>
              <a:gd name="connsiteX83" fmla="*/ 3478924 w 3552497"/>
              <a:gd name="connsiteY83" fmla="*/ 1650124 h 2364828"/>
              <a:gd name="connsiteX84" fmla="*/ 3489435 w 3552497"/>
              <a:gd name="connsiteY84" fmla="*/ 1597572 h 2364828"/>
              <a:gd name="connsiteX85" fmla="*/ 3499945 w 3552497"/>
              <a:gd name="connsiteY85" fmla="*/ 1524000 h 2364828"/>
              <a:gd name="connsiteX86" fmla="*/ 3510455 w 3552497"/>
              <a:gd name="connsiteY86" fmla="*/ 1481959 h 2364828"/>
              <a:gd name="connsiteX87" fmla="*/ 3541986 w 3552497"/>
              <a:gd name="connsiteY87" fmla="*/ 1334814 h 2364828"/>
              <a:gd name="connsiteX88" fmla="*/ 3552497 w 3552497"/>
              <a:gd name="connsiteY88" fmla="*/ 1198179 h 2364828"/>
              <a:gd name="connsiteX89" fmla="*/ 3541986 w 3552497"/>
              <a:gd name="connsiteY89" fmla="*/ 861848 h 2364828"/>
              <a:gd name="connsiteX90" fmla="*/ 3531476 w 3552497"/>
              <a:gd name="connsiteY90" fmla="*/ 819807 h 2364828"/>
              <a:gd name="connsiteX91" fmla="*/ 3510455 w 3552497"/>
              <a:gd name="connsiteY91" fmla="*/ 746234 h 2364828"/>
              <a:gd name="connsiteX92" fmla="*/ 3468414 w 3552497"/>
              <a:gd name="connsiteY92" fmla="*/ 599090 h 2364828"/>
              <a:gd name="connsiteX93" fmla="*/ 3447393 w 3552497"/>
              <a:gd name="connsiteY93" fmla="*/ 567559 h 2364828"/>
              <a:gd name="connsiteX94" fmla="*/ 3373821 w 3552497"/>
              <a:gd name="connsiteY94" fmla="*/ 472966 h 2364828"/>
              <a:gd name="connsiteX95" fmla="*/ 3300249 w 3552497"/>
              <a:gd name="connsiteY95" fmla="*/ 420414 h 2364828"/>
              <a:gd name="connsiteX96" fmla="*/ 3258207 w 3552497"/>
              <a:gd name="connsiteY96" fmla="*/ 399393 h 2364828"/>
              <a:gd name="connsiteX97" fmla="*/ 3226676 w 3552497"/>
              <a:gd name="connsiteY97" fmla="*/ 378372 h 2364828"/>
              <a:gd name="connsiteX98" fmla="*/ 3184635 w 3552497"/>
              <a:gd name="connsiteY98" fmla="*/ 367862 h 2364828"/>
              <a:gd name="connsiteX99" fmla="*/ 3153104 w 3552497"/>
              <a:gd name="connsiteY99" fmla="*/ 357352 h 2364828"/>
              <a:gd name="connsiteX100" fmla="*/ 3121573 w 3552497"/>
              <a:gd name="connsiteY100" fmla="*/ 336331 h 2364828"/>
              <a:gd name="connsiteX101" fmla="*/ 3048000 w 3552497"/>
              <a:gd name="connsiteY101" fmla="*/ 304800 h 2364828"/>
              <a:gd name="connsiteX102" fmla="*/ 3016469 w 3552497"/>
              <a:gd name="connsiteY102" fmla="*/ 283779 h 2364828"/>
              <a:gd name="connsiteX103" fmla="*/ 2974428 w 3552497"/>
              <a:gd name="connsiteY103" fmla="*/ 273269 h 2364828"/>
              <a:gd name="connsiteX104" fmla="*/ 2942897 w 3552497"/>
              <a:gd name="connsiteY104" fmla="*/ 262759 h 2364828"/>
              <a:gd name="connsiteX105" fmla="*/ 2890345 w 3552497"/>
              <a:gd name="connsiteY105" fmla="*/ 241738 h 2364828"/>
              <a:gd name="connsiteX106" fmla="*/ 2827283 w 3552497"/>
              <a:gd name="connsiteY106" fmla="*/ 220717 h 2364828"/>
              <a:gd name="connsiteX107" fmla="*/ 2785242 w 3552497"/>
              <a:gd name="connsiteY107" fmla="*/ 199697 h 2364828"/>
              <a:gd name="connsiteX108" fmla="*/ 2669628 w 3552497"/>
              <a:gd name="connsiteY108" fmla="*/ 178676 h 2364828"/>
              <a:gd name="connsiteX109" fmla="*/ 2606566 w 3552497"/>
              <a:gd name="connsiteY109" fmla="*/ 157655 h 2364828"/>
              <a:gd name="connsiteX110" fmla="*/ 2575035 w 3552497"/>
              <a:gd name="connsiteY110" fmla="*/ 147145 h 2364828"/>
              <a:gd name="connsiteX111" fmla="*/ 2480442 w 3552497"/>
              <a:gd name="connsiteY111" fmla="*/ 126124 h 2364828"/>
              <a:gd name="connsiteX112" fmla="*/ 2448911 w 3552497"/>
              <a:gd name="connsiteY112" fmla="*/ 115614 h 2364828"/>
              <a:gd name="connsiteX113" fmla="*/ 2291255 w 3552497"/>
              <a:gd name="connsiteY113" fmla="*/ 84083 h 2364828"/>
              <a:gd name="connsiteX114" fmla="*/ 2238704 w 3552497"/>
              <a:gd name="connsiteY114" fmla="*/ 73572 h 2364828"/>
              <a:gd name="connsiteX115" fmla="*/ 2154621 w 3552497"/>
              <a:gd name="connsiteY115" fmla="*/ 52552 h 2364828"/>
              <a:gd name="connsiteX116" fmla="*/ 2091559 w 3552497"/>
              <a:gd name="connsiteY116" fmla="*/ 42041 h 2364828"/>
              <a:gd name="connsiteX117" fmla="*/ 2028497 w 3552497"/>
              <a:gd name="connsiteY117" fmla="*/ 21021 h 2364828"/>
              <a:gd name="connsiteX118" fmla="*/ 1818290 w 3552497"/>
              <a:gd name="connsiteY118" fmla="*/ 0 h 2364828"/>
              <a:gd name="connsiteX119" fmla="*/ 1397876 w 3552497"/>
              <a:gd name="connsiteY119" fmla="*/ 21021 h 236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552497" h="2364828">
                <a:moveTo>
                  <a:pt x="1397876" y="21021"/>
                </a:moveTo>
                <a:cubicBezTo>
                  <a:pt x="1312041" y="28028"/>
                  <a:pt x="1336212" y="27929"/>
                  <a:pt x="1303283" y="42041"/>
                </a:cubicBezTo>
                <a:cubicBezTo>
                  <a:pt x="1288882" y="48213"/>
                  <a:pt x="1276197" y="58389"/>
                  <a:pt x="1261242" y="63062"/>
                </a:cubicBezTo>
                <a:cubicBezTo>
                  <a:pt x="1257821" y="64131"/>
                  <a:pt x="1119885" y="100438"/>
                  <a:pt x="1082566" y="105103"/>
                </a:cubicBezTo>
                <a:cubicBezTo>
                  <a:pt x="1044168" y="109903"/>
                  <a:pt x="1005490" y="112110"/>
                  <a:pt x="966952" y="115614"/>
                </a:cubicBezTo>
                <a:cubicBezTo>
                  <a:pt x="952938" y="119117"/>
                  <a:pt x="939012" y="122991"/>
                  <a:pt x="924911" y="126124"/>
                </a:cubicBezTo>
                <a:cubicBezTo>
                  <a:pt x="907472" y="129999"/>
                  <a:pt x="889690" y="132301"/>
                  <a:pt x="872359" y="136634"/>
                </a:cubicBezTo>
                <a:cubicBezTo>
                  <a:pt x="861611" y="139321"/>
                  <a:pt x="851481" y="144101"/>
                  <a:pt x="840828" y="147145"/>
                </a:cubicBezTo>
                <a:cubicBezTo>
                  <a:pt x="826939" y="151113"/>
                  <a:pt x="812622" y="153504"/>
                  <a:pt x="798786" y="157655"/>
                </a:cubicBezTo>
                <a:cubicBezTo>
                  <a:pt x="777563" y="164022"/>
                  <a:pt x="735724" y="178676"/>
                  <a:pt x="735724" y="178676"/>
                </a:cubicBezTo>
                <a:cubicBezTo>
                  <a:pt x="725214" y="189186"/>
                  <a:pt x="716797" y="202329"/>
                  <a:pt x="704193" y="210207"/>
                </a:cubicBezTo>
                <a:cubicBezTo>
                  <a:pt x="688194" y="220206"/>
                  <a:pt x="668517" y="222791"/>
                  <a:pt x="651642" y="231228"/>
                </a:cubicBezTo>
                <a:cubicBezTo>
                  <a:pt x="640344" y="236877"/>
                  <a:pt x="630621" y="245241"/>
                  <a:pt x="620111" y="252248"/>
                </a:cubicBezTo>
                <a:cubicBezTo>
                  <a:pt x="604600" y="275514"/>
                  <a:pt x="591837" y="299125"/>
                  <a:pt x="567559" y="315310"/>
                </a:cubicBezTo>
                <a:cubicBezTo>
                  <a:pt x="558341" y="321456"/>
                  <a:pt x="546538" y="322317"/>
                  <a:pt x="536028" y="325821"/>
                </a:cubicBezTo>
                <a:cubicBezTo>
                  <a:pt x="497374" y="354811"/>
                  <a:pt x="484603" y="361293"/>
                  <a:pt x="451945" y="399393"/>
                </a:cubicBezTo>
                <a:cubicBezTo>
                  <a:pt x="443724" y="408984"/>
                  <a:pt x="439316" y="421483"/>
                  <a:pt x="430924" y="430924"/>
                </a:cubicBezTo>
                <a:cubicBezTo>
                  <a:pt x="411174" y="453143"/>
                  <a:pt x="388883" y="472965"/>
                  <a:pt x="367862" y="493986"/>
                </a:cubicBezTo>
                <a:cubicBezTo>
                  <a:pt x="357352" y="504496"/>
                  <a:pt x="348222" y="516599"/>
                  <a:pt x="336331" y="525517"/>
                </a:cubicBezTo>
                <a:cubicBezTo>
                  <a:pt x="322317" y="536027"/>
                  <a:pt x="307590" y="545648"/>
                  <a:pt x="294290" y="557048"/>
                </a:cubicBezTo>
                <a:cubicBezTo>
                  <a:pt x="223479" y="617743"/>
                  <a:pt x="300917" y="563140"/>
                  <a:pt x="231228" y="609600"/>
                </a:cubicBezTo>
                <a:cubicBezTo>
                  <a:pt x="181688" y="683909"/>
                  <a:pt x="243860" y="591915"/>
                  <a:pt x="178676" y="683172"/>
                </a:cubicBezTo>
                <a:cubicBezTo>
                  <a:pt x="171334" y="693451"/>
                  <a:pt x="163304" y="703405"/>
                  <a:pt x="157655" y="714703"/>
                </a:cubicBezTo>
                <a:cubicBezTo>
                  <a:pt x="106231" y="817552"/>
                  <a:pt x="164316" y="725734"/>
                  <a:pt x="115614" y="798786"/>
                </a:cubicBezTo>
                <a:cubicBezTo>
                  <a:pt x="108607" y="819807"/>
                  <a:pt x="99967" y="840352"/>
                  <a:pt x="94593" y="861848"/>
                </a:cubicBezTo>
                <a:cubicBezTo>
                  <a:pt x="91090" y="875862"/>
                  <a:pt x="88234" y="890054"/>
                  <a:pt x="84083" y="903890"/>
                </a:cubicBezTo>
                <a:cubicBezTo>
                  <a:pt x="77716" y="925113"/>
                  <a:pt x="70069" y="945931"/>
                  <a:pt x="63062" y="966952"/>
                </a:cubicBezTo>
                <a:cubicBezTo>
                  <a:pt x="59559" y="977462"/>
                  <a:pt x="54725" y="987619"/>
                  <a:pt x="52552" y="998483"/>
                </a:cubicBezTo>
                <a:cubicBezTo>
                  <a:pt x="49049" y="1016000"/>
                  <a:pt x="46375" y="1033703"/>
                  <a:pt x="42042" y="1051034"/>
                </a:cubicBezTo>
                <a:cubicBezTo>
                  <a:pt x="26574" y="1112906"/>
                  <a:pt x="23322" y="1064170"/>
                  <a:pt x="10511" y="1166648"/>
                </a:cubicBezTo>
                <a:lnTo>
                  <a:pt x="0" y="1250731"/>
                </a:lnTo>
                <a:cubicBezTo>
                  <a:pt x="3504" y="1366345"/>
                  <a:pt x="4095" y="1482083"/>
                  <a:pt x="10511" y="1597572"/>
                </a:cubicBezTo>
                <a:cubicBezTo>
                  <a:pt x="11126" y="1608634"/>
                  <a:pt x="18334" y="1618355"/>
                  <a:pt x="21021" y="1629103"/>
                </a:cubicBezTo>
                <a:cubicBezTo>
                  <a:pt x="28918" y="1660692"/>
                  <a:pt x="34512" y="1717658"/>
                  <a:pt x="52552" y="1744717"/>
                </a:cubicBezTo>
                <a:lnTo>
                  <a:pt x="73573" y="1776248"/>
                </a:lnTo>
                <a:cubicBezTo>
                  <a:pt x="80580" y="1797269"/>
                  <a:pt x="82302" y="1820874"/>
                  <a:pt x="94593" y="1839310"/>
                </a:cubicBezTo>
                <a:cubicBezTo>
                  <a:pt x="146784" y="1917596"/>
                  <a:pt x="79706" y="1821446"/>
                  <a:pt x="147145" y="1902372"/>
                </a:cubicBezTo>
                <a:cubicBezTo>
                  <a:pt x="155232" y="1912076"/>
                  <a:pt x="159234" y="1924971"/>
                  <a:pt x="168166" y="1933903"/>
                </a:cubicBezTo>
                <a:cubicBezTo>
                  <a:pt x="177098" y="1942835"/>
                  <a:pt x="189592" y="1947345"/>
                  <a:pt x="199697" y="1954924"/>
                </a:cubicBezTo>
                <a:cubicBezTo>
                  <a:pt x="268244" y="2006335"/>
                  <a:pt x="227340" y="1988663"/>
                  <a:pt x="283780" y="2007476"/>
                </a:cubicBezTo>
                <a:cubicBezTo>
                  <a:pt x="343554" y="2067250"/>
                  <a:pt x="285998" y="2019095"/>
                  <a:pt x="346842" y="2049517"/>
                </a:cubicBezTo>
                <a:cubicBezTo>
                  <a:pt x="358140" y="2055166"/>
                  <a:pt x="366274" y="2066908"/>
                  <a:pt x="378373" y="2070538"/>
                </a:cubicBezTo>
                <a:cubicBezTo>
                  <a:pt x="402101" y="2077656"/>
                  <a:pt x="427421" y="2077545"/>
                  <a:pt x="451945" y="2081048"/>
                </a:cubicBezTo>
                <a:cubicBezTo>
                  <a:pt x="462455" y="2084552"/>
                  <a:pt x="472823" y="2088515"/>
                  <a:pt x="483476" y="2091559"/>
                </a:cubicBezTo>
                <a:cubicBezTo>
                  <a:pt x="497365" y="2095527"/>
                  <a:pt x="512241" y="2096379"/>
                  <a:pt x="525518" y="2102069"/>
                </a:cubicBezTo>
                <a:cubicBezTo>
                  <a:pt x="609237" y="2137948"/>
                  <a:pt x="507378" y="2111454"/>
                  <a:pt x="588580" y="2133600"/>
                </a:cubicBezTo>
                <a:cubicBezTo>
                  <a:pt x="826175" y="2198399"/>
                  <a:pt x="497349" y="2105532"/>
                  <a:pt x="777766" y="2175641"/>
                </a:cubicBezTo>
                <a:cubicBezTo>
                  <a:pt x="791780" y="2179145"/>
                  <a:pt x="805918" y="2182184"/>
                  <a:pt x="819807" y="2186152"/>
                </a:cubicBezTo>
                <a:cubicBezTo>
                  <a:pt x="830460" y="2189196"/>
                  <a:pt x="840650" y="2193747"/>
                  <a:pt x="851338" y="2196662"/>
                </a:cubicBezTo>
                <a:cubicBezTo>
                  <a:pt x="879210" y="2204264"/>
                  <a:pt x="907172" y="2211630"/>
                  <a:pt x="935421" y="2217683"/>
                </a:cubicBezTo>
                <a:cubicBezTo>
                  <a:pt x="956259" y="2222148"/>
                  <a:pt x="977586" y="2224014"/>
                  <a:pt x="998483" y="2228193"/>
                </a:cubicBezTo>
                <a:cubicBezTo>
                  <a:pt x="1012647" y="2231026"/>
                  <a:pt x="1026360" y="2235870"/>
                  <a:pt x="1040524" y="2238703"/>
                </a:cubicBezTo>
                <a:cubicBezTo>
                  <a:pt x="1061421" y="2242882"/>
                  <a:pt x="1082783" y="2244591"/>
                  <a:pt x="1103586" y="2249214"/>
                </a:cubicBezTo>
                <a:cubicBezTo>
                  <a:pt x="1114401" y="2251617"/>
                  <a:pt x="1124370" y="2257037"/>
                  <a:pt x="1135118" y="2259724"/>
                </a:cubicBezTo>
                <a:cubicBezTo>
                  <a:pt x="1152449" y="2264056"/>
                  <a:pt x="1170339" y="2265901"/>
                  <a:pt x="1187669" y="2270234"/>
                </a:cubicBezTo>
                <a:cubicBezTo>
                  <a:pt x="1198417" y="2272921"/>
                  <a:pt x="1208547" y="2277701"/>
                  <a:pt x="1219200" y="2280745"/>
                </a:cubicBezTo>
                <a:cubicBezTo>
                  <a:pt x="1233089" y="2284713"/>
                  <a:pt x="1247228" y="2287752"/>
                  <a:pt x="1261242" y="2291255"/>
                </a:cubicBezTo>
                <a:cubicBezTo>
                  <a:pt x="1318760" y="2329601"/>
                  <a:pt x="1269727" y="2303462"/>
                  <a:pt x="1366345" y="2322786"/>
                </a:cubicBezTo>
                <a:cubicBezTo>
                  <a:pt x="1377209" y="2324959"/>
                  <a:pt x="1387012" y="2331124"/>
                  <a:pt x="1397876" y="2333297"/>
                </a:cubicBezTo>
                <a:cubicBezTo>
                  <a:pt x="1422168" y="2338155"/>
                  <a:pt x="1446867" y="2340734"/>
                  <a:pt x="1471449" y="2343807"/>
                </a:cubicBezTo>
                <a:cubicBezTo>
                  <a:pt x="1583400" y="2357800"/>
                  <a:pt x="1592473" y="2356079"/>
                  <a:pt x="1723697" y="2364828"/>
                </a:cubicBezTo>
                <a:lnTo>
                  <a:pt x="2291255" y="2354317"/>
                </a:lnTo>
                <a:cubicBezTo>
                  <a:pt x="2319486" y="2353406"/>
                  <a:pt x="2347232" y="2346617"/>
                  <a:pt x="2375338" y="2343807"/>
                </a:cubicBezTo>
                <a:cubicBezTo>
                  <a:pt x="2417316" y="2339609"/>
                  <a:pt x="2459421" y="2336800"/>
                  <a:pt x="2501462" y="2333297"/>
                </a:cubicBezTo>
                <a:lnTo>
                  <a:pt x="2554014" y="2322786"/>
                </a:lnTo>
                <a:cubicBezTo>
                  <a:pt x="2574981" y="2318974"/>
                  <a:pt x="2596238" y="2316741"/>
                  <a:pt x="2617076" y="2312276"/>
                </a:cubicBezTo>
                <a:cubicBezTo>
                  <a:pt x="2645325" y="2306223"/>
                  <a:pt x="2672830" y="2296921"/>
                  <a:pt x="2701159" y="2291255"/>
                </a:cubicBezTo>
                <a:cubicBezTo>
                  <a:pt x="2715438" y="2288399"/>
                  <a:pt x="2778781" y="2276598"/>
                  <a:pt x="2795752" y="2270234"/>
                </a:cubicBezTo>
                <a:cubicBezTo>
                  <a:pt x="2882719" y="2237621"/>
                  <a:pt x="2787421" y="2256550"/>
                  <a:pt x="2900855" y="2228193"/>
                </a:cubicBezTo>
                <a:cubicBezTo>
                  <a:pt x="2914332" y="2224824"/>
                  <a:pt x="2959344" y="2214714"/>
                  <a:pt x="2974428" y="2207172"/>
                </a:cubicBezTo>
                <a:cubicBezTo>
                  <a:pt x="2985726" y="2201523"/>
                  <a:pt x="2994661" y="2191801"/>
                  <a:pt x="3005959" y="2186152"/>
                </a:cubicBezTo>
                <a:cubicBezTo>
                  <a:pt x="3027509" y="2175377"/>
                  <a:pt x="3070047" y="2169130"/>
                  <a:pt x="3090042" y="2165131"/>
                </a:cubicBezTo>
                <a:cubicBezTo>
                  <a:pt x="3100552" y="2158124"/>
                  <a:pt x="3110275" y="2149759"/>
                  <a:pt x="3121573" y="2144110"/>
                </a:cubicBezTo>
                <a:cubicBezTo>
                  <a:pt x="3131482" y="2139155"/>
                  <a:pt x="3143419" y="2138980"/>
                  <a:pt x="3153104" y="2133600"/>
                </a:cubicBezTo>
                <a:cubicBezTo>
                  <a:pt x="3175188" y="2121331"/>
                  <a:pt x="3192199" y="2099549"/>
                  <a:pt x="3216166" y="2091559"/>
                </a:cubicBezTo>
                <a:cubicBezTo>
                  <a:pt x="3259680" y="2077053"/>
                  <a:pt x="3238479" y="2087193"/>
                  <a:pt x="3279228" y="2060028"/>
                </a:cubicBezTo>
                <a:cubicBezTo>
                  <a:pt x="3282731" y="2049518"/>
                  <a:pt x="3282817" y="2037148"/>
                  <a:pt x="3289738" y="2028497"/>
                </a:cubicBezTo>
                <a:cubicBezTo>
                  <a:pt x="3297629" y="2018633"/>
                  <a:pt x="3312337" y="2016408"/>
                  <a:pt x="3321269" y="2007476"/>
                </a:cubicBezTo>
                <a:cubicBezTo>
                  <a:pt x="3330201" y="1998544"/>
                  <a:pt x="3335283" y="1986455"/>
                  <a:pt x="3342290" y="1975945"/>
                </a:cubicBezTo>
                <a:cubicBezTo>
                  <a:pt x="3360789" y="1920446"/>
                  <a:pt x="3346654" y="1953634"/>
                  <a:pt x="3394842" y="1881352"/>
                </a:cubicBezTo>
                <a:cubicBezTo>
                  <a:pt x="3401849" y="1870842"/>
                  <a:pt x="3411867" y="1861804"/>
                  <a:pt x="3415862" y="1849821"/>
                </a:cubicBezTo>
                <a:cubicBezTo>
                  <a:pt x="3422869" y="1828800"/>
                  <a:pt x="3432538" y="1808487"/>
                  <a:pt x="3436883" y="1786759"/>
                </a:cubicBezTo>
                <a:cubicBezTo>
                  <a:pt x="3439739" y="1772479"/>
                  <a:pt x="3451540" y="1709137"/>
                  <a:pt x="3457904" y="1692166"/>
                </a:cubicBezTo>
                <a:cubicBezTo>
                  <a:pt x="3463405" y="1677496"/>
                  <a:pt x="3471917" y="1664138"/>
                  <a:pt x="3478924" y="1650124"/>
                </a:cubicBezTo>
                <a:cubicBezTo>
                  <a:pt x="3482428" y="1632607"/>
                  <a:pt x="3486498" y="1615193"/>
                  <a:pt x="3489435" y="1597572"/>
                </a:cubicBezTo>
                <a:cubicBezTo>
                  <a:pt x="3493508" y="1573136"/>
                  <a:pt x="3495514" y="1548373"/>
                  <a:pt x="3499945" y="1524000"/>
                </a:cubicBezTo>
                <a:cubicBezTo>
                  <a:pt x="3502529" y="1509788"/>
                  <a:pt x="3507207" y="1496034"/>
                  <a:pt x="3510455" y="1481959"/>
                </a:cubicBezTo>
                <a:cubicBezTo>
                  <a:pt x="3529131" y="1401028"/>
                  <a:pt x="3528582" y="1401838"/>
                  <a:pt x="3541986" y="1334814"/>
                </a:cubicBezTo>
                <a:cubicBezTo>
                  <a:pt x="3545490" y="1289269"/>
                  <a:pt x="3552497" y="1243859"/>
                  <a:pt x="3552497" y="1198179"/>
                </a:cubicBezTo>
                <a:cubicBezTo>
                  <a:pt x="3552497" y="1086014"/>
                  <a:pt x="3548208" y="973840"/>
                  <a:pt x="3541986" y="861848"/>
                </a:cubicBezTo>
                <a:cubicBezTo>
                  <a:pt x="3541185" y="847425"/>
                  <a:pt x="3535444" y="833696"/>
                  <a:pt x="3531476" y="819807"/>
                </a:cubicBezTo>
                <a:cubicBezTo>
                  <a:pt x="3513921" y="758363"/>
                  <a:pt x="3526883" y="820158"/>
                  <a:pt x="3510455" y="746234"/>
                </a:cubicBezTo>
                <a:cubicBezTo>
                  <a:pt x="3500580" y="701797"/>
                  <a:pt x="3492286" y="634897"/>
                  <a:pt x="3468414" y="599090"/>
                </a:cubicBezTo>
                <a:cubicBezTo>
                  <a:pt x="3461407" y="588580"/>
                  <a:pt x="3454972" y="577665"/>
                  <a:pt x="3447393" y="567559"/>
                </a:cubicBezTo>
                <a:cubicBezTo>
                  <a:pt x="3423426" y="535603"/>
                  <a:pt x="3409549" y="490830"/>
                  <a:pt x="3373821" y="472966"/>
                </a:cubicBezTo>
                <a:cubicBezTo>
                  <a:pt x="3258595" y="415352"/>
                  <a:pt x="3399676" y="491433"/>
                  <a:pt x="3300249" y="420414"/>
                </a:cubicBezTo>
                <a:cubicBezTo>
                  <a:pt x="3287499" y="411307"/>
                  <a:pt x="3271811" y="407167"/>
                  <a:pt x="3258207" y="399393"/>
                </a:cubicBezTo>
                <a:cubicBezTo>
                  <a:pt x="3247239" y="393126"/>
                  <a:pt x="3238287" y="383348"/>
                  <a:pt x="3226676" y="378372"/>
                </a:cubicBezTo>
                <a:cubicBezTo>
                  <a:pt x="3213399" y="372682"/>
                  <a:pt x="3198524" y="371830"/>
                  <a:pt x="3184635" y="367862"/>
                </a:cubicBezTo>
                <a:cubicBezTo>
                  <a:pt x="3173982" y="364818"/>
                  <a:pt x="3163614" y="360855"/>
                  <a:pt x="3153104" y="357352"/>
                </a:cubicBezTo>
                <a:cubicBezTo>
                  <a:pt x="3142594" y="350345"/>
                  <a:pt x="3132871" y="341980"/>
                  <a:pt x="3121573" y="336331"/>
                </a:cubicBezTo>
                <a:cubicBezTo>
                  <a:pt x="3003656" y="277372"/>
                  <a:pt x="3201100" y="392287"/>
                  <a:pt x="3048000" y="304800"/>
                </a:cubicBezTo>
                <a:cubicBezTo>
                  <a:pt x="3037032" y="298533"/>
                  <a:pt x="3028080" y="288755"/>
                  <a:pt x="3016469" y="283779"/>
                </a:cubicBezTo>
                <a:cubicBezTo>
                  <a:pt x="3003192" y="278089"/>
                  <a:pt x="2988317" y="277237"/>
                  <a:pt x="2974428" y="273269"/>
                </a:cubicBezTo>
                <a:cubicBezTo>
                  <a:pt x="2963775" y="270225"/>
                  <a:pt x="2953270" y="266649"/>
                  <a:pt x="2942897" y="262759"/>
                </a:cubicBezTo>
                <a:cubicBezTo>
                  <a:pt x="2925231" y="256134"/>
                  <a:pt x="2908076" y="248186"/>
                  <a:pt x="2890345" y="241738"/>
                </a:cubicBezTo>
                <a:cubicBezTo>
                  <a:pt x="2869521" y="234166"/>
                  <a:pt x="2847102" y="230626"/>
                  <a:pt x="2827283" y="220717"/>
                </a:cubicBezTo>
                <a:cubicBezTo>
                  <a:pt x="2813269" y="213710"/>
                  <a:pt x="2800106" y="204652"/>
                  <a:pt x="2785242" y="199697"/>
                </a:cubicBezTo>
                <a:cubicBezTo>
                  <a:pt x="2761662" y="191837"/>
                  <a:pt x="2690822" y="183975"/>
                  <a:pt x="2669628" y="178676"/>
                </a:cubicBezTo>
                <a:cubicBezTo>
                  <a:pt x="2648132" y="173302"/>
                  <a:pt x="2627587" y="164662"/>
                  <a:pt x="2606566" y="157655"/>
                </a:cubicBezTo>
                <a:cubicBezTo>
                  <a:pt x="2596056" y="154152"/>
                  <a:pt x="2585899" y="149318"/>
                  <a:pt x="2575035" y="147145"/>
                </a:cubicBezTo>
                <a:cubicBezTo>
                  <a:pt x="2538918" y="139921"/>
                  <a:pt x="2515071" y="136018"/>
                  <a:pt x="2480442" y="126124"/>
                </a:cubicBezTo>
                <a:cubicBezTo>
                  <a:pt x="2469789" y="123080"/>
                  <a:pt x="2459706" y="118105"/>
                  <a:pt x="2448911" y="115614"/>
                </a:cubicBezTo>
                <a:cubicBezTo>
                  <a:pt x="2448854" y="115601"/>
                  <a:pt x="2317560" y="89344"/>
                  <a:pt x="2291255" y="84083"/>
                </a:cubicBezTo>
                <a:cubicBezTo>
                  <a:pt x="2273738" y="80580"/>
                  <a:pt x="2256035" y="77905"/>
                  <a:pt x="2238704" y="73572"/>
                </a:cubicBezTo>
                <a:cubicBezTo>
                  <a:pt x="2210676" y="66565"/>
                  <a:pt x="2183118" y="57302"/>
                  <a:pt x="2154621" y="52552"/>
                </a:cubicBezTo>
                <a:cubicBezTo>
                  <a:pt x="2133600" y="49048"/>
                  <a:pt x="2112233" y="47210"/>
                  <a:pt x="2091559" y="42041"/>
                </a:cubicBezTo>
                <a:cubicBezTo>
                  <a:pt x="2070063" y="36667"/>
                  <a:pt x="2050545" y="23226"/>
                  <a:pt x="2028497" y="21021"/>
                </a:cubicBezTo>
                <a:lnTo>
                  <a:pt x="1818290" y="0"/>
                </a:lnTo>
                <a:cubicBezTo>
                  <a:pt x="1432918" y="11010"/>
                  <a:pt x="1483711" y="14014"/>
                  <a:pt x="1397876" y="21021"/>
                </a:cubicBezTo>
                <a:close/>
              </a:path>
            </a:pathLst>
          </a:cu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21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47" y="1066800"/>
            <a:ext cx="7143750" cy="5489778"/>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477049"/>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regions. (advance slide for answer)</a:t>
            </a:r>
          </a:p>
        </p:txBody>
      </p:sp>
      <p:sp>
        <p:nvSpPr>
          <p:cNvPr id="15" name="Rectangle 14"/>
          <p:cNvSpPr/>
          <p:nvPr/>
        </p:nvSpPr>
        <p:spPr>
          <a:xfrm>
            <a:off x="2962787" y="1384186"/>
            <a:ext cx="3066025"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Interstitial lamella</a:t>
            </a:r>
          </a:p>
        </p:txBody>
      </p:sp>
      <p:sp>
        <p:nvSpPr>
          <p:cNvPr id="18" name="Freeform 17"/>
          <p:cNvSpPr/>
          <p:nvPr/>
        </p:nvSpPr>
        <p:spPr>
          <a:xfrm>
            <a:off x="3405056" y="2957104"/>
            <a:ext cx="1145923" cy="1430413"/>
          </a:xfrm>
          <a:custGeom>
            <a:avLst/>
            <a:gdLst>
              <a:gd name="connsiteX0" fmla="*/ 998778 w 1145923"/>
              <a:gd name="connsiteY0" fmla="*/ 1167654 h 1430413"/>
              <a:gd name="connsiteX1" fmla="*/ 1051330 w 1145923"/>
              <a:gd name="connsiteY1" fmla="*/ 1125613 h 1430413"/>
              <a:gd name="connsiteX2" fmla="*/ 1082861 w 1145923"/>
              <a:gd name="connsiteY2" fmla="*/ 1094082 h 1430413"/>
              <a:gd name="connsiteX3" fmla="*/ 1145923 w 1145923"/>
              <a:gd name="connsiteY3" fmla="*/ 1041530 h 1430413"/>
              <a:gd name="connsiteX4" fmla="*/ 1103882 w 1145923"/>
              <a:gd name="connsiteY4" fmla="*/ 999489 h 1430413"/>
              <a:gd name="connsiteX5" fmla="*/ 1072351 w 1145923"/>
              <a:gd name="connsiteY5" fmla="*/ 967958 h 1430413"/>
              <a:gd name="connsiteX6" fmla="*/ 998778 w 1145923"/>
              <a:gd name="connsiteY6" fmla="*/ 936427 h 1430413"/>
              <a:gd name="connsiteX7" fmla="*/ 935716 w 1145923"/>
              <a:gd name="connsiteY7" fmla="*/ 894385 h 1430413"/>
              <a:gd name="connsiteX8" fmla="*/ 904185 w 1145923"/>
              <a:gd name="connsiteY8" fmla="*/ 873365 h 1430413"/>
              <a:gd name="connsiteX9" fmla="*/ 851634 w 1145923"/>
              <a:gd name="connsiteY9" fmla="*/ 831323 h 1430413"/>
              <a:gd name="connsiteX10" fmla="*/ 830613 w 1145923"/>
              <a:gd name="connsiteY10" fmla="*/ 799792 h 1430413"/>
              <a:gd name="connsiteX11" fmla="*/ 767551 w 1145923"/>
              <a:gd name="connsiteY11" fmla="*/ 768261 h 1430413"/>
              <a:gd name="connsiteX12" fmla="*/ 704489 w 1145923"/>
              <a:gd name="connsiteY12" fmla="*/ 726220 h 1430413"/>
              <a:gd name="connsiteX13" fmla="*/ 693978 w 1145923"/>
              <a:gd name="connsiteY13" fmla="*/ 684179 h 1430413"/>
              <a:gd name="connsiteX14" fmla="*/ 641427 w 1145923"/>
              <a:gd name="connsiteY14" fmla="*/ 516013 h 1430413"/>
              <a:gd name="connsiteX15" fmla="*/ 630916 w 1145923"/>
              <a:gd name="connsiteY15" fmla="*/ 442441 h 1430413"/>
              <a:gd name="connsiteX16" fmla="*/ 630916 w 1145923"/>
              <a:gd name="connsiteY16" fmla="*/ 221723 h 1430413"/>
              <a:gd name="connsiteX17" fmla="*/ 599385 w 1145923"/>
              <a:gd name="connsiteY17" fmla="*/ 200703 h 1430413"/>
              <a:gd name="connsiteX18" fmla="*/ 546834 w 1145923"/>
              <a:gd name="connsiteY18" fmla="*/ 148151 h 1430413"/>
              <a:gd name="connsiteX19" fmla="*/ 525813 w 1145923"/>
              <a:gd name="connsiteY19" fmla="*/ 116620 h 1430413"/>
              <a:gd name="connsiteX20" fmla="*/ 462751 w 1145923"/>
              <a:gd name="connsiteY20" fmla="*/ 74579 h 1430413"/>
              <a:gd name="connsiteX21" fmla="*/ 431220 w 1145923"/>
              <a:gd name="connsiteY21" fmla="*/ 43048 h 1430413"/>
              <a:gd name="connsiteX22" fmla="*/ 389178 w 1145923"/>
              <a:gd name="connsiteY22" fmla="*/ 32537 h 1430413"/>
              <a:gd name="connsiteX23" fmla="*/ 357647 w 1145923"/>
              <a:gd name="connsiteY23" fmla="*/ 22027 h 1430413"/>
              <a:gd name="connsiteX24" fmla="*/ 326116 w 1145923"/>
              <a:gd name="connsiteY24" fmla="*/ 1006 h 1430413"/>
              <a:gd name="connsiteX25" fmla="*/ 336627 w 1145923"/>
              <a:gd name="connsiteY25" fmla="*/ 32537 h 1430413"/>
              <a:gd name="connsiteX26" fmla="*/ 368158 w 1145923"/>
              <a:gd name="connsiteY26" fmla="*/ 95599 h 1430413"/>
              <a:gd name="connsiteX27" fmla="*/ 347137 w 1145923"/>
              <a:gd name="connsiteY27" fmla="*/ 232234 h 1430413"/>
              <a:gd name="connsiteX28" fmla="*/ 336627 w 1145923"/>
              <a:gd name="connsiteY28" fmla="*/ 274275 h 1430413"/>
              <a:gd name="connsiteX29" fmla="*/ 305096 w 1145923"/>
              <a:gd name="connsiteY29" fmla="*/ 295296 h 1430413"/>
              <a:gd name="connsiteX30" fmla="*/ 284075 w 1145923"/>
              <a:gd name="connsiteY30" fmla="*/ 326827 h 1430413"/>
              <a:gd name="connsiteX31" fmla="*/ 210503 w 1145923"/>
              <a:gd name="connsiteY31" fmla="*/ 368868 h 1430413"/>
              <a:gd name="connsiteX32" fmla="*/ 147441 w 1145923"/>
              <a:gd name="connsiteY32" fmla="*/ 389889 h 1430413"/>
              <a:gd name="connsiteX33" fmla="*/ 115910 w 1145923"/>
              <a:gd name="connsiteY33" fmla="*/ 400399 h 1430413"/>
              <a:gd name="connsiteX34" fmla="*/ 52847 w 1145923"/>
              <a:gd name="connsiteY34" fmla="*/ 410910 h 1430413"/>
              <a:gd name="connsiteX35" fmla="*/ 296 w 1145923"/>
              <a:gd name="connsiteY35" fmla="*/ 463461 h 1430413"/>
              <a:gd name="connsiteX36" fmla="*/ 10806 w 1145923"/>
              <a:gd name="connsiteY36" fmla="*/ 494992 h 1430413"/>
              <a:gd name="connsiteX37" fmla="*/ 52847 w 1145923"/>
              <a:gd name="connsiteY37" fmla="*/ 558054 h 1430413"/>
              <a:gd name="connsiteX38" fmla="*/ 115910 w 1145923"/>
              <a:gd name="connsiteY38" fmla="*/ 621116 h 1430413"/>
              <a:gd name="connsiteX39" fmla="*/ 126420 w 1145923"/>
              <a:gd name="connsiteY39" fmla="*/ 652648 h 1430413"/>
              <a:gd name="connsiteX40" fmla="*/ 189482 w 1145923"/>
              <a:gd name="connsiteY40" fmla="*/ 736730 h 1430413"/>
              <a:gd name="connsiteX41" fmla="*/ 210503 w 1145923"/>
              <a:gd name="connsiteY41" fmla="*/ 778772 h 1430413"/>
              <a:gd name="connsiteX42" fmla="*/ 221013 w 1145923"/>
              <a:gd name="connsiteY42" fmla="*/ 810303 h 1430413"/>
              <a:gd name="connsiteX43" fmla="*/ 305096 w 1145923"/>
              <a:gd name="connsiteY43" fmla="*/ 925916 h 1430413"/>
              <a:gd name="connsiteX44" fmla="*/ 336627 w 1145923"/>
              <a:gd name="connsiteY44" fmla="*/ 999489 h 1430413"/>
              <a:gd name="connsiteX45" fmla="*/ 357647 w 1145923"/>
              <a:gd name="connsiteY45" fmla="*/ 1031020 h 1430413"/>
              <a:gd name="connsiteX46" fmla="*/ 389178 w 1145923"/>
              <a:gd name="connsiteY46" fmla="*/ 1104592 h 1430413"/>
              <a:gd name="connsiteX47" fmla="*/ 420710 w 1145923"/>
              <a:gd name="connsiteY47" fmla="*/ 1178165 h 1430413"/>
              <a:gd name="connsiteX48" fmla="*/ 431220 w 1145923"/>
              <a:gd name="connsiteY48" fmla="*/ 1230716 h 1430413"/>
              <a:gd name="connsiteX49" fmla="*/ 452241 w 1145923"/>
              <a:gd name="connsiteY49" fmla="*/ 1262248 h 1430413"/>
              <a:gd name="connsiteX50" fmla="*/ 483772 w 1145923"/>
              <a:gd name="connsiteY50" fmla="*/ 1325310 h 1430413"/>
              <a:gd name="connsiteX51" fmla="*/ 494282 w 1145923"/>
              <a:gd name="connsiteY51" fmla="*/ 1356841 h 1430413"/>
              <a:gd name="connsiteX52" fmla="*/ 557344 w 1145923"/>
              <a:gd name="connsiteY52" fmla="*/ 1398882 h 1430413"/>
              <a:gd name="connsiteX53" fmla="*/ 620406 w 1145923"/>
              <a:gd name="connsiteY53" fmla="*/ 1430413 h 1430413"/>
              <a:gd name="connsiteX54" fmla="*/ 757041 w 1145923"/>
              <a:gd name="connsiteY54" fmla="*/ 1409392 h 1430413"/>
              <a:gd name="connsiteX55" fmla="*/ 799082 w 1145923"/>
              <a:gd name="connsiteY55" fmla="*/ 1377861 h 1430413"/>
              <a:gd name="connsiteX56" fmla="*/ 862144 w 1145923"/>
              <a:gd name="connsiteY56" fmla="*/ 1335820 h 1430413"/>
              <a:gd name="connsiteX57" fmla="*/ 893675 w 1145923"/>
              <a:gd name="connsiteY57" fmla="*/ 1314799 h 1430413"/>
              <a:gd name="connsiteX58" fmla="*/ 935716 w 1145923"/>
              <a:gd name="connsiteY58" fmla="*/ 1251737 h 1430413"/>
              <a:gd name="connsiteX59" fmla="*/ 946227 w 1145923"/>
              <a:gd name="connsiteY59" fmla="*/ 1220206 h 1430413"/>
              <a:gd name="connsiteX60" fmla="*/ 977758 w 1145923"/>
              <a:gd name="connsiteY60" fmla="*/ 1188675 h 1430413"/>
              <a:gd name="connsiteX61" fmla="*/ 998778 w 1145923"/>
              <a:gd name="connsiteY61" fmla="*/ 1167654 h 143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45923" h="1430413">
                <a:moveTo>
                  <a:pt x="998778" y="1167654"/>
                </a:moveTo>
                <a:cubicBezTo>
                  <a:pt x="1011040" y="1157144"/>
                  <a:pt x="1034447" y="1140385"/>
                  <a:pt x="1051330" y="1125613"/>
                </a:cubicBezTo>
                <a:cubicBezTo>
                  <a:pt x="1062516" y="1115825"/>
                  <a:pt x="1071442" y="1103598"/>
                  <a:pt x="1082861" y="1094082"/>
                </a:cubicBezTo>
                <a:cubicBezTo>
                  <a:pt x="1170658" y="1020918"/>
                  <a:pt x="1053805" y="1133648"/>
                  <a:pt x="1145923" y="1041530"/>
                </a:cubicBezTo>
                <a:cubicBezTo>
                  <a:pt x="1125904" y="981471"/>
                  <a:pt x="1151929" y="1031520"/>
                  <a:pt x="1103882" y="999489"/>
                </a:cubicBezTo>
                <a:cubicBezTo>
                  <a:pt x="1091514" y="991244"/>
                  <a:pt x="1084446" y="976598"/>
                  <a:pt x="1072351" y="967958"/>
                </a:cubicBezTo>
                <a:cubicBezTo>
                  <a:pt x="1049620" y="951721"/>
                  <a:pt x="1024512" y="945004"/>
                  <a:pt x="998778" y="936427"/>
                </a:cubicBezTo>
                <a:lnTo>
                  <a:pt x="935716" y="894385"/>
                </a:lnTo>
                <a:lnTo>
                  <a:pt x="904185" y="873365"/>
                </a:lnTo>
                <a:cubicBezTo>
                  <a:pt x="843947" y="783005"/>
                  <a:pt x="924156" y="889341"/>
                  <a:pt x="851634" y="831323"/>
                </a:cubicBezTo>
                <a:cubicBezTo>
                  <a:pt x="841770" y="823432"/>
                  <a:pt x="839545" y="808724"/>
                  <a:pt x="830613" y="799792"/>
                </a:cubicBezTo>
                <a:cubicBezTo>
                  <a:pt x="795621" y="764801"/>
                  <a:pt x="806015" y="789630"/>
                  <a:pt x="767551" y="768261"/>
                </a:cubicBezTo>
                <a:cubicBezTo>
                  <a:pt x="745467" y="755992"/>
                  <a:pt x="704489" y="726220"/>
                  <a:pt x="704489" y="726220"/>
                </a:cubicBezTo>
                <a:cubicBezTo>
                  <a:pt x="700985" y="712206"/>
                  <a:pt x="698129" y="698015"/>
                  <a:pt x="693978" y="684179"/>
                </a:cubicBezTo>
                <a:cubicBezTo>
                  <a:pt x="677149" y="628081"/>
                  <a:pt x="653746" y="573499"/>
                  <a:pt x="641427" y="516013"/>
                </a:cubicBezTo>
                <a:cubicBezTo>
                  <a:pt x="636236" y="491790"/>
                  <a:pt x="634420" y="466965"/>
                  <a:pt x="630916" y="442441"/>
                </a:cubicBezTo>
                <a:cubicBezTo>
                  <a:pt x="635514" y="387266"/>
                  <a:pt x="652514" y="281116"/>
                  <a:pt x="630916" y="221723"/>
                </a:cubicBezTo>
                <a:cubicBezTo>
                  <a:pt x="626599" y="209852"/>
                  <a:pt x="609895" y="207710"/>
                  <a:pt x="599385" y="200703"/>
                </a:cubicBezTo>
                <a:cubicBezTo>
                  <a:pt x="543335" y="116625"/>
                  <a:pt x="616899" y="218216"/>
                  <a:pt x="546834" y="148151"/>
                </a:cubicBezTo>
                <a:cubicBezTo>
                  <a:pt x="537902" y="139219"/>
                  <a:pt x="535320" y="124938"/>
                  <a:pt x="525813" y="116620"/>
                </a:cubicBezTo>
                <a:cubicBezTo>
                  <a:pt x="506800" y="99984"/>
                  <a:pt x="480615" y="92443"/>
                  <a:pt x="462751" y="74579"/>
                </a:cubicBezTo>
                <a:cubicBezTo>
                  <a:pt x="452241" y="64069"/>
                  <a:pt x="444125" y="50423"/>
                  <a:pt x="431220" y="43048"/>
                </a:cubicBezTo>
                <a:cubicBezTo>
                  <a:pt x="418678" y="35881"/>
                  <a:pt x="403068" y="36505"/>
                  <a:pt x="389178" y="32537"/>
                </a:cubicBezTo>
                <a:cubicBezTo>
                  <a:pt x="378525" y="29493"/>
                  <a:pt x="368157" y="25530"/>
                  <a:pt x="357647" y="22027"/>
                </a:cubicBezTo>
                <a:cubicBezTo>
                  <a:pt x="347137" y="15020"/>
                  <a:pt x="337414" y="-4643"/>
                  <a:pt x="326116" y="1006"/>
                </a:cubicBezTo>
                <a:cubicBezTo>
                  <a:pt x="316207" y="5961"/>
                  <a:pt x="331672" y="22628"/>
                  <a:pt x="336627" y="32537"/>
                </a:cubicBezTo>
                <a:cubicBezTo>
                  <a:pt x="377376" y="114036"/>
                  <a:pt x="341738" y="16344"/>
                  <a:pt x="368158" y="95599"/>
                </a:cubicBezTo>
                <a:cubicBezTo>
                  <a:pt x="351253" y="264642"/>
                  <a:pt x="370446" y="150650"/>
                  <a:pt x="347137" y="232234"/>
                </a:cubicBezTo>
                <a:cubicBezTo>
                  <a:pt x="343169" y="246123"/>
                  <a:pt x="344640" y="262256"/>
                  <a:pt x="336627" y="274275"/>
                </a:cubicBezTo>
                <a:cubicBezTo>
                  <a:pt x="329620" y="284785"/>
                  <a:pt x="315606" y="288289"/>
                  <a:pt x="305096" y="295296"/>
                </a:cubicBezTo>
                <a:cubicBezTo>
                  <a:pt x="298089" y="305806"/>
                  <a:pt x="293007" y="317895"/>
                  <a:pt x="284075" y="326827"/>
                </a:cubicBezTo>
                <a:cubicBezTo>
                  <a:pt x="271433" y="339469"/>
                  <a:pt x="224245" y="363371"/>
                  <a:pt x="210503" y="368868"/>
                </a:cubicBezTo>
                <a:cubicBezTo>
                  <a:pt x="189930" y="377097"/>
                  <a:pt x="168462" y="382882"/>
                  <a:pt x="147441" y="389889"/>
                </a:cubicBezTo>
                <a:cubicBezTo>
                  <a:pt x="136931" y="393392"/>
                  <a:pt x="126838" y="398578"/>
                  <a:pt x="115910" y="400399"/>
                </a:cubicBezTo>
                <a:lnTo>
                  <a:pt x="52847" y="410910"/>
                </a:lnTo>
                <a:cubicBezTo>
                  <a:pt x="34453" y="423172"/>
                  <a:pt x="4675" y="437184"/>
                  <a:pt x="296" y="463461"/>
                </a:cubicBezTo>
                <a:cubicBezTo>
                  <a:pt x="-1525" y="474389"/>
                  <a:pt x="5426" y="485307"/>
                  <a:pt x="10806" y="494992"/>
                </a:cubicBezTo>
                <a:cubicBezTo>
                  <a:pt x="23075" y="517076"/>
                  <a:pt x="34983" y="540190"/>
                  <a:pt x="52847" y="558054"/>
                </a:cubicBezTo>
                <a:lnTo>
                  <a:pt x="115910" y="621116"/>
                </a:lnTo>
                <a:cubicBezTo>
                  <a:pt x="119413" y="631627"/>
                  <a:pt x="120548" y="643253"/>
                  <a:pt x="126420" y="652648"/>
                </a:cubicBezTo>
                <a:cubicBezTo>
                  <a:pt x="193823" y="760494"/>
                  <a:pt x="146180" y="660952"/>
                  <a:pt x="189482" y="736730"/>
                </a:cubicBezTo>
                <a:cubicBezTo>
                  <a:pt x="197256" y="750334"/>
                  <a:pt x="204331" y="764371"/>
                  <a:pt x="210503" y="778772"/>
                </a:cubicBezTo>
                <a:cubicBezTo>
                  <a:pt x="214867" y="788955"/>
                  <a:pt x="215065" y="800956"/>
                  <a:pt x="221013" y="810303"/>
                </a:cubicBezTo>
                <a:cubicBezTo>
                  <a:pt x="228743" y="822450"/>
                  <a:pt x="287324" y="894815"/>
                  <a:pt x="305096" y="925916"/>
                </a:cubicBezTo>
                <a:cubicBezTo>
                  <a:pt x="392568" y="1078995"/>
                  <a:pt x="277675" y="881586"/>
                  <a:pt x="336627" y="999489"/>
                </a:cubicBezTo>
                <a:cubicBezTo>
                  <a:pt x="342276" y="1010787"/>
                  <a:pt x="350640" y="1020510"/>
                  <a:pt x="357647" y="1031020"/>
                </a:cubicBezTo>
                <a:cubicBezTo>
                  <a:pt x="387824" y="1151721"/>
                  <a:pt x="345627" y="1002972"/>
                  <a:pt x="389178" y="1104592"/>
                </a:cubicBezTo>
                <a:cubicBezTo>
                  <a:pt x="429898" y="1199605"/>
                  <a:pt x="367939" y="1099010"/>
                  <a:pt x="420710" y="1178165"/>
                </a:cubicBezTo>
                <a:cubicBezTo>
                  <a:pt x="424213" y="1195682"/>
                  <a:pt x="424948" y="1213990"/>
                  <a:pt x="431220" y="1230716"/>
                </a:cubicBezTo>
                <a:cubicBezTo>
                  <a:pt x="435655" y="1242544"/>
                  <a:pt x="446592" y="1250949"/>
                  <a:pt x="452241" y="1262248"/>
                </a:cubicBezTo>
                <a:cubicBezTo>
                  <a:pt x="495753" y="1349273"/>
                  <a:pt x="423532" y="1234951"/>
                  <a:pt x="483772" y="1325310"/>
                </a:cubicBezTo>
                <a:cubicBezTo>
                  <a:pt x="487275" y="1335820"/>
                  <a:pt x="486448" y="1349007"/>
                  <a:pt x="494282" y="1356841"/>
                </a:cubicBezTo>
                <a:cubicBezTo>
                  <a:pt x="512146" y="1374705"/>
                  <a:pt x="536323" y="1384868"/>
                  <a:pt x="557344" y="1398882"/>
                </a:cubicBezTo>
                <a:cubicBezTo>
                  <a:pt x="598094" y="1426049"/>
                  <a:pt x="576890" y="1415908"/>
                  <a:pt x="620406" y="1430413"/>
                </a:cubicBezTo>
                <a:cubicBezTo>
                  <a:pt x="632319" y="1429222"/>
                  <a:pt x="724900" y="1427759"/>
                  <a:pt x="757041" y="1409392"/>
                </a:cubicBezTo>
                <a:cubicBezTo>
                  <a:pt x="772250" y="1400701"/>
                  <a:pt x="784731" y="1387906"/>
                  <a:pt x="799082" y="1377861"/>
                </a:cubicBezTo>
                <a:cubicBezTo>
                  <a:pt x="819779" y="1363373"/>
                  <a:pt x="841123" y="1349834"/>
                  <a:pt x="862144" y="1335820"/>
                </a:cubicBezTo>
                <a:lnTo>
                  <a:pt x="893675" y="1314799"/>
                </a:lnTo>
                <a:cubicBezTo>
                  <a:pt x="918664" y="1239829"/>
                  <a:pt x="883231" y="1330463"/>
                  <a:pt x="935716" y="1251737"/>
                </a:cubicBezTo>
                <a:cubicBezTo>
                  <a:pt x="941862" y="1242519"/>
                  <a:pt x="940081" y="1229424"/>
                  <a:pt x="946227" y="1220206"/>
                </a:cubicBezTo>
                <a:cubicBezTo>
                  <a:pt x="954472" y="1207839"/>
                  <a:pt x="968242" y="1200094"/>
                  <a:pt x="977758" y="1188675"/>
                </a:cubicBezTo>
                <a:cubicBezTo>
                  <a:pt x="1008892" y="1151314"/>
                  <a:pt x="986516" y="1178164"/>
                  <a:pt x="998778" y="1167654"/>
                </a:cubicBezTo>
                <a:close/>
              </a:path>
            </a:pathLst>
          </a:cu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5696607" y="4061696"/>
            <a:ext cx="2195864" cy="1692166"/>
          </a:xfrm>
          <a:custGeom>
            <a:avLst/>
            <a:gdLst>
              <a:gd name="connsiteX0" fmla="*/ 1051034 w 2195864"/>
              <a:gd name="connsiteY0" fmla="*/ 262759 h 1692166"/>
              <a:gd name="connsiteX1" fmla="*/ 987972 w 2195864"/>
              <a:gd name="connsiteY1" fmla="*/ 231228 h 1692166"/>
              <a:gd name="connsiteX2" fmla="*/ 924910 w 2195864"/>
              <a:gd name="connsiteY2" fmla="*/ 189187 h 1692166"/>
              <a:gd name="connsiteX3" fmla="*/ 851338 w 2195864"/>
              <a:gd name="connsiteY3" fmla="*/ 168166 h 1692166"/>
              <a:gd name="connsiteX4" fmla="*/ 788276 w 2195864"/>
              <a:gd name="connsiteY4" fmla="*/ 126124 h 1692166"/>
              <a:gd name="connsiteX5" fmla="*/ 756745 w 2195864"/>
              <a:gd name="connsiteY5" fmla="*/ 105104 h 1692166"/>
              <a:gd name="connsiteX6" fmla="*/ 725214 w 2195864"/>
              <a:gd name="connsiteY6" fmla="*/ 94593 h 1692166"/>
              <a:gd name="connsiteX7" fmla="*/ 693683 w 2195864"/>
              <a:gd name="connsiteY7" fmla="*/ 63062 h 1692166"/>
              <a:gd name="connsiteX8" fmla="*/ 599090 w 2195864"/>
              <a:gd name="connsiteY8" fmla="*/ 10511 h 1692166"/>
              <a:gd name="connsiteX9" fmla="*/ 557048 w 2195864"/>
              <a:gd name="connsiteY9" fmla="*/ 0 h 1692166"/>
              <a:gd name="connsiteX10" fmla="*/ 378372 w 2195864"/>
              <a:gd name="connsiteY10" fmla="*/ 21021 h 1692166"/>
              <a:gd name="connsiteX11" fmla="*/ 315310 w 2195864"/>
              <a:gd name="connsiteY11" fmla="*/ 52552 h 1692166"/>
              <a:gd name="connsiteX12" fmla="*/ 294290 w 2195864"/>
              <a:gd name="connsiteY12" fmla="*/ 84083 h 1692166"/>
              <a:gd name="connsiteX13" fmla="*/ 241738 w 2195864"/>
              <a:gd name="connsiteY13" fmla="*/ 136635 h 1692166"/>
              <a:gd name="connsiteX14" fmla="*/ 231227 w 2195864"/>
              <a:gd name="connsiteY14" fmla="*/ 178676 h 1692166"/>
              <a:gd name="connsiteX15" fmla="*/ 199696 w 2195864"/>
              <a:gd name="connsiteY15" fmla="*/ 199697 h 1692166"/>
              <a:gd name="connsiteX16" fmla="*/ 157655 w 2195864"/>
              <a:gd name="connsiteY16" fmla="*/ 262759 h 1692166"/>
              <a:gd name="connsiteX17" fmla="*/ 136634 w 2195864"/>
              <a:gd name="connsiteY17" fmla="*/ 304800 h 1692166"/>
              <a:gd name="connsiteX18" fmla="*/ 126124 w 2195864"/>
              <a:gd name="connsiteY18" fmla="*/ 336331 h 1692166"/>
              <a:gd name="connsiteX19" fmla="*/ 105103 w 2195864"/>
              <a:gd name="connsiteY19" fmla="*/ 367862 h 1692166"/>
              <a:gd name="connsiteX20" fmla="*/ 94593 w 2195864"/>
              <a:gd name="connsiteY20" fmla="*/ 409904 h 1692166"/>
              <a:gd name="connsiteX21" fmla="*/ 63062 w 2195864"/>
              <a:gd name="connsiteY21" fmla="*/ 472966 h 1692166"/>
              <a:gd name="connsiteX22" fmla="*/ 52552 w 2195864"/>
              <a:gd name="connsiteY22" fmla="*/ 515007 h 1692166"/>
              <a:gd name="connsiteX23" fmla="*/ 10510 w 2195864"/>
              <a:gd name="connsiteY23" fmla="*/ 662152 h 1692166"/>
              <a:gd name="connsiteX24" fmla="*/ 0 w 2195864"/>
              <a:gd name="connsiteY24" fmla="*/ 725214 h 1692166"/>
              <a:gd name="connsiteX25" fmla="*/ 10510 w 2195864"/>
              <a:gd name="connsiteY25" fmla="*/ 945931 h 1692166"/>
              <a:gd name="connsiteX26" fmla="*/ 63062 w 2195864"/>
              <a:gd name="connsiteY26" fmla="*/ 1030014 h 1692166"/>
              <a:gd name="connsiteX27" fmla="*/ 105103 w 2195864"/>
              <a:gd name="connsiteY27" fmla="*/ 1040524 h 1692166"/>
              <a:gd name="connsiteX28" fmla="*/ 136634 w 2195864"/>
              <a:gd name="connsiteY28" fmla="*/ 1051035 h 1692166"/>
              <a:gd name="connsiteX29" fmla="*/ 231227 w 2195864"/>
              <a:gd name="connsiteY29" fmla="*/ 1072056 h 1692166"/>
              <a:gd name="connsiteX30" fmla="*/ 336331 w 2195864"/>
              <a:gd name="connsiteY30" fmla="*/ 1082566 h 1692166"/>
              <a:gd name="connsiteX31" fmla="*/ 515007 w 2195864"/>
              <a:gd name="connsiteY31" fmla="*/ 1135118 h 1692166"/>
              <a:gd name="connsiteX32" fmla="*/ 557048 w 2195864"/>
              <a:gd name="connsiteY32" fmla="*/ 1156138 h 1692166"/>
              <a:gd name="connsiteX33" fmla="*/ 620110 w 2195864"/>
              <a:gd name="connsiteY33" fmla="*/ 1177159 h 1692166"/>
              <a:gd name="connsiteX34" fmla="*/ 693683 w 2195864"/>
              <a:gd name="connsiteY34" fmla="*/ 1198180 h 1692166"/>
              <a:gd name="connsiteX35" fmla="*/ 756745 w 2195864"/>
              <a:gd name="connsiteY35" fmla="*/ 1229711 h 1692166"/>
              <a:gd name="connsiteX36" fmla="*/ 819807 w 2195864"/>
              <a:gd name="connsiteY36" fmla="*/ 1261242 h 1692166"/>
              <a:gd name="connsiteX37" fmla="*/ 914400 w 2195864"/>
              <a:gd name="connsiteY37" fmla="*/ 1334814 h 1692166"/>
              <a:gd name="connsiteX38" fmla="*/ 987972 w 2195864"/>
              <a:gd name="connsiteY38" fmla="*/ 1387366 h 1692166"/>
              <a:gd name="connsiteX39" fmla="*/ 1019503 w 2195864"/>
              <a:gd name="connsiteY39" fmla="*/ 1397876 h 1692166"/>
              <a:gd name="connsiteX40" fmla="*/ 1093076 w 2195864"/>
              <a:gd name="connsiteY40" fmla="*/ 1429407 h 1692166"/>
              <a:gd name="connsiteX41" fmla="*/ 1124607 w 2195864"/>
              <a:gd name="connsiteY41" fmla="*/ 1450428 h 1692166"/>
              <a:gd name="connsiteX42" fmla="*/ 1156138 w 2195864"/>
              <a:gd name="connsiteY42" fmla="*/ 1460938 h 1692166"/>
              <a:gd name="connsiteX43" fmla="*/ 1187669 w 2195864"/>
              <a:gd name="connsiteY43" fmla="*/ 1492469 h 1692166"/>
              <a:gd name="connsiteX44" fmla="*/ 1219200 w 2195864"/>
              <a:gd name="connsiteY44" fmla="*/ 1502980 h 1692166"/>
              <a:gd name="connsiteX45" fmla="*/ 1261241 w 2195864"/>
              <a:gd name="connsiteY45" fmla="*/ 1524000 h 1692166"/>
              <a:gd name="connsiteX46" fmla="*/ 1334814 w 2195864"/>
              <a:gd name="connsiteY46" fmla="*/ 1566042 h 1692166"/>
              <a:gd name="connsiteX47" fmla="*/ 1387365 w 2195864"/>
              <a:gd name="connsiteY47" fmla="*/ 1576552 h 1692166"/>
              <a:gd name="connsiteX48" fmla="*/ 1429407 w 2195864"/>
              <a:gd name="connsiteY48" fmla="*/ 1597573 h 1692166"/>
              <a:gd name="connsiteX49" fmla="*/ 1492469 w 2195864"/>
              <a:gd name="connsiteY49" fmla="*/ 1618593 h 1692166"/>
              <a:gd name="connsiteX50" fmla="*/ 1555531 w 2195864"/>
              <a:gd name="connsiteY50" fmla="*/ 1639614 h 1692166"/>
              <a:gd name="connsiteX51" fmla="*/ 1597572 w 2195864"/>
              <a:gd name="connsiteY51" fmla="*/ 1650124 h 1692166"/>
              <a:gd name="connsiteX52" fmla="*/ 1629103 w 2195864"/>
              <a:gd name="connsiteY52" fmla="*/ 1660635 h 1692166"/>
              <a:gd name="connsiteX53" fmla="*/ 1681655 w 2195864"/>
              <a:gd name="connsiteY53" fmla="*/ 1671145 h 1692166"/>
              <a:gd name="connsiteX54" fmla="*/ 1713186 w 2195864"/>
              <a:gd name="connsiteY54" fmla="*/ 1681656 h 1692166"/>
              <a:gd name="connsiteX55" fmla="*/ 1797269 w 2195864"/>
              <a:gd name="connsiteY55" fmla="*/ 1692166 h 1692166"/>
              <a:gd name="connsiteX56" fmla="*/ 2039007 w 2195864"/>
              <a:gd name="connsiteY56" fmla="*/ 1681656 h 1692166"/>
              <a:gd name="connsiteX57" fmla="*/ 2060027 w 2195864"/>
              <a:gd name="connsiteY57" fmla="*/ 1650124 h 1692166"/>
              <a:gd name="connsiteX58" fmla="*/ 2091559 w 2195864"/>
              <a:gd name="connsiteY58" fmla="*/ 1587062 h 1692166"/>
              <a:gd name="connsiteX59" fmla="*/ 2102069 w 2195864"/>
              <a:gd name="connsiteY59" fmla="*/ 1555531 h 1692166"/>
              <a:gd name="connsiteX60" fmla="*/ 2123090 w 2195864"/>
              <a:gd name="connsiteY60" fmla="*/ 1524000 h 1692166"/>
              <a:gd name="connsiteX61" fmla="*/ 2144110 w 2195864"/>
              <a:gd name="connsiteY61" fmla="*/ 1397876 h 1692166"/>
              <a:gd name="connsiteX62" fmla="*/ 2154621 w 2195864"/>
              <a:gd name="connsiteY62" fmla="*/ 1366345 h 1692166"/>
              <a:gd name="connsiteX63" fmla="*/ 2175641 w 2195864"/>
              <a:gd name="connsiteY63" fmla="*/ 1282262 h 1692166"/>
              <a:gd name="connsiteX64" fmla="*/ 2175641 w 2195864"/>
              <a:gd name="connsiteY64" fmla="*/ 756745 h 1692166"/>
              <a:gd name="connsiteX65" fmla="*/ 2123090 w 2195864"/>
              <a:gd name="connsiteY65" fmla="*/ 662152 h 1692166"/>
              <a:gd name="connsiteX66" fmla="*/ 2081048 w 2195864"/>
              <a:gd name="connsiteY66" fmla="*/ 599090 h 1692166"/>
              <a:gd name="connsiteX67" fmla="*/ 2049517 w 2195864"/>
              <a:gd name="connsiteY67" fmla="*/ 578069 h 1692166"/>
              <a:gd name="connsiteX68" fmla="*/ 2007476 w 2195864"/>
              <a:gd name="connsiteY68" fmla="*/ 546538 h 1692166"/>
              <a:gd name="connsiteX69" fmla="*/ 1965434 w 2195864"/>
              <a:gd name="connsiteY69" fmla="*/ 536028 h 1692166"/>
              <a:gd name="connsiteX70" fmla="*/ 1902372 w 2195864"/>
              <a:gd name="connsiteY70" fmla="*/ 515007 h 1692166"/>
              <a:gd name="connsiteX71" fmla="*/ 1849821 w 2195864"/>
              <a:gd name="connsiteY71" fmla="*/ 493987 h 1692166"/>
              <a:gd name="connsiteX72" fmla="*/ 1744717 w 2195864"/>
              <a:gd name="connsiteY72" fmla="*/ 483476 h 1692166"/>
              <a:gd name="connsiteX73" fmla="*/ 1397876 w 2195864"/>
              <a:gd name="connsiteY73" fmla="*/ 472966 h 1692166"/>
              <a:gd name="connsiteX74" fmla="*/ 1282262 w 2195864"/>
              <a:gd name="connsiteY74" fmla="*/ 462456 h 1692166"/>
              <a:gd name="connsiteX75" fmla="*/ 1219200 w 2195864"/>
              <a:gd name="connsiteY75" fmla="*/ 441435 h 1692166"/>
              <a:gd name="connsiteX76" fmla="*/ 1166648 w 2195864"/>
              <a:gd name="connsiteY76" fmla="*/ 388883 h 1692166"/>
              <a:gd name="connsiteX77" fmla="*/ 1135117 w 2195864"/>
              <a:gd name="connsiteY77" fmla="*/ 357352 h 1692166"/>
              <a:gd name="connsiteX78" fmla="*/ 1093076 w 2195864"/>
              <a:gd name="connsiteY78" fmla="*/ 294290 h 1692166"/>
              <a:gd name="connsiteX79" fmla="*/ 1072055 w 2195864"/>
              <a:gd name="connsiteY79" fmla="*/ 262759 h 1692166"/>
              <a:gd name="connsiteX80" fmla="*/ 1051034 w 2195864"/>
              <a:gd name="connsiteY80" fmla="*/ 262759 h 169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195864" h="1692166">
                <a:moveTo>
                  <a:pt x="1051034" y="262759"/>
                </a:moveTo>
                <a:cubicBezTo>
                  <a:pt x="1037020" y="257504"/>
                  <a:pt x="1008272" y="243070"/>
                  <a:pt x="987972" y="231228"/>
                </a:cubicBezTo>
                <a:cubicBezTo>
                  <a:pt x="966150" y="218498"/>
                  <a:pt x="948877" y="197177"/>
                  <a:pt x="924910" y="189187"/>
                </a:cubicBezTo>
                <a:cubicBezTo>
                  <a:pt x="879675" y="174108"/>
                  <a:pt x="904127" y="181363"/>
                  <a:pt x="851338" y="168166"/>
                </a:cubicBezTo>
                <a:lnTo>
                  <a:pt x="788276" y="126124"/>
                </a:lnTo>
                <a:cubicBezTo>
                  <a:pt x="777766" y="119117"/>
                  <a:pt x="768728" y="109099"/>
                  <a:pt x="756745" y="105104"/>
                </a:cubicBezTo>
                <a:lnTo>
                  <a:pt x="725214" y="94593"/>
                </a:lnTo>
                <a:cubicBezTo>
                  <a:pt x="714704" y="84083"/>
                  <a:pt x="705416" y="72187"/>
                  <a:pt x="693683" y="63062"/>
                </a:cubicBezTo>
                <a:cubicBezTo>
                  <a:pt x="649969" y="29062"/>
                  <a:pt x="642061" y="22789"/>
                  <a:pt x="599090" y="10511"/>
                </a:cubicBezTo>
                <a:cubicBezTo>
                  <a:pt x="585200" y="6543"/>
                  <a:pt x="571062" y="3504"/>
                  <a:pt x="557048" y="0"/>
                </a:cubicBezTo>
                <a:cubicBezTo>
                  <a:pt x="544696" y="950"/>
                  <a:pt x="420873" y="2806"/>
                  <a:pt x="378372" y="21021"/>
                </a:cubicBezTo>
                <a:cubicBezTo>
                  <a:pt x="235751" y="82144"/>
                  <a:pt x="448171" y="8266"/>
                  <a:pt x="315310" y="52552"/>
                </a:cubicBezTo>
                <a:cubicBezTo>
                  <a:pt x="308303" y="63062"/>
                  <a:pt x="303222" y="75151"/>
                  <a:pt x="294290" y="84083"/>
                </a:cubicBezTo>
                <a:cubicBezTo>
                  <a:pt x="224218" y="154156"/>
                  <a:pt x="297797" y="52548"/>
                  <a:pt x="241738" y="136635"/>
                </a:cubicBezTo>
                <a:cubicBezTo>
                  <a:pt x="238234" y="150649"/>
                  <a:pt x="239240" y="166657"/>
                  <a:pt x="231227" y="178676"/>
                </a:cubicBezTo>
                <a:cubicBezTo>
                  <a:pt x="224220" y="189186"/>
                  <a:pt x="208014" y="190190"/>
                  <a:pt x="199696" y="199697"/>
                </a:cubicBezTo>
                <a:cubicBezTo>
                  <a:pt x="183060" y="218710"/>
                  <a:pt x="168953" y="240163"/>
                  <a:pt x="157655" y="262759"/>
                </a:cubicBezTo>
                <a:cubicBezTo>
                  <a:pt x="150648" y="276773"/>
                  <a:pt x="142806" y="290399"/>
                  <a:pt x="136634" y="304800"/>
                </a:cubicBezTo>
                <a:cubicBezTo>
                  <a:pt x="132270" y="314983"/>
                  <a:pt x="131079" y="326422"/>
                  <a:pt x="126124" y="336331"/>
                </a:cubicBezTo>
                <a:cubicBezTo>
                  <a:pt x="120475" y="347629"/>
                  <a:pt x="112110" y="357352"/>
                  <a:pt x="105103" y="367862"/>
                </a:cubicBezTo>
                <a:cubicBezTo>
                  <a:pt x="101600" y="381876"/>
                  <a:pt x="100283" y="396627"/>
                  <a:pt x="94593" y="409904"/>
                </a:cubicBezTo>
                <a:cubicBezTo>
                  <a:pt x="55109" y="502034"/>
                  <a:pt x="88369" y="384388"/>
                  <a:pt x="63062" y="472966"/>
                </a:cubicBezTo>
                <a:cubicBezTo>
                  <a:pt x="59094" y="486855"/>
                  <a:pt x="56703" y="501171"/>
                  <a:pt x="52552" y="515007"/>
                </a:cubicBezTo>
                <a:cubicBezTo>
                  <a:pt x="33809" y="577484"/>
                  <a:pt x="22023" y="593071"/>
                  <a:pt x="10510" y="662152"/>
                </a:cubicBezTo>
                <a:lnTo>
                  <a:pt x="0" y="725214"/>
                </a:lnTo>
                <a:cubicBezTo>
                  <a:pt x="3503" y="798786"/>
                  <a:pt x="2376" y="872726"/>
                  <a:pt x="10510" y="945931"/>
                </a:cubicBezTo>
                <a:cubicBezTo>
                  <a:pt x="15580" y="991559"/>
                  <a:pt x="24466" y="1013473"/>
                  <a:pt x="63062" y="1030014"/>
                </a:cubicBezTo>
                <a:cubicBezTo>
                  <a:pt x="76339" y="1035704"/>
                  <a:pt x="91214" y="1036556"/>
                  <a:pt x="105103" y="1040524"/>
                </a:cubicBezTo>
                <a:cubicBezTo>
                  <a:pt x="115756" y="1043568"/>
                  <a:pt x="125981" y="1047991"/>
                  <a:pt x="136634" y="1051035"/>
                </a:cubicBezTo>
                <a:cubicBezTo>
                  <a:pt x="158479" y="1057276"/>
                  <a:pt x="210921" y="1069348"/>
                  <a:pt x="231227" y="1072056"/>
                </a:cubicBezTo>
                <a:cubicBezTo>
                  <a:pt x="266128" y="1076709"/>
                  <a:pt x="301296" y="1079063"/>
                  <a:pt x="336331" y="1082566"/>
                </a:cubicBezTo>
                <a:cubicBezTo>
                  <a:pt x="381961" y="1093974"/>
                  <a:pt x="474339" y="1114785"/>
                  <a:pt x="515007" y="1135118"/>
                </a:cubicBezTo>
                <a:cubicBezTo>
                  <a:pt x="529021" y="1142125"/>
                  <a:pt x="542501" y="1150319"/>
                  <a:pt x="557048" y="1156138"/>
                </a:cubicBezTo>
                <a:cubicBezTo>
                  <a:pt x="577621" y="1164367"/>
                  <a:pt x="599089" y="1170152"/>
                  <a:pt x="620110" y="1177159"/>
                </a:cubicBezTo>
                <a:cubicBezTo>
                  <a:pt x="665339" y="1192235"/>
                  <a:pt x="640900" y="1184984"/>
                  <a:pt x="693683" y="1198180"/>
                </a:cubicBezTo>
                <a:cubicBezTo>
                  <a:pt x="784046" y="1258420"/>
                  <a:pt x="669716" y="1186197"/>
                  <a:pt x="756745" y="1229711"/>
                </a:cubicBezTo>
                <a:cubicBezTo>
                  <a:pt x="838244" y="1270460"/>
                  <a:pt x="740552" y="1234822"/>
                  <a:pt x="819807" y="1261242"/>
                </a:cubicBezTo>
                <a:cubicBezTo>
                  <a:pt x="883997" y="1325432"/>
                  <a:pt x="813823" y="1259381"/>
                  <a:pt x="914400" y="1334814"/>
                </a:cubicBezTo>
                <a:cubicBezTo>
                  <a:pt x="923920" y="1341954"/>
                  <a:pt x="972605" y="1379682"/>
                  <a:pt x="987972" y="1387366"/>
                </a:cubicBezTo>
                <a:cubicBezTo>
                  <a:pt x="997881" y="1392321"/>
                  <a:pt x="1009320" y="1393512"/>
                  <a:pt x="1019503" y="1397876"/>
                </a:cubicBezTo>
                <a:cubicBezTo>
                  <a:pt x="1110417" y="1436839"/>
                  <a:pt x="1019131" y="1404759"/>
                  <a:pt x="1093076" y="1429407"/>
                </a:cubicBezTo>
                <a:cubicBezTo>
                  <a:pt x="1103586" y="1436414"/>
                  <a:pt x="1113309" y="1444779"/>
                  <a:pt x="1124607" y="1450428"/>
                </a:cubicBezTo>
                <a:cubicBezTo>
                  <a:pt x="1134516" y="1455383"/>
                  <a:pt x="1146920" y="1454793"/>
                  <a:pt x="1156138" y="1460938"/>
                </a:cubicBezTo>
                <a:cubicBezTo>
                  <a:pt x="1168506" y="1469183"/>
                  <a:pt x="1175302" y="1484224"/>
                  <a:pt x="1187669" y="1492469"/>
                </a:cubicBezTo>
                <a:cubicBezTo>
                  <a:pt x="1196887" y="1498615"/>
                  <a:pt x="1209017" y="1498616"/>
                  <a:pt x="1219200" y="1502980"/>
                </a:cubicBezTo>
                <a:cubicBezTo>
                  <a:pt x="1233601" y="1509152"/>
                  <a:pt x="1247638" y="1516227"/>
                  <a:pt x="1261241" y="1524000"/>
                </a:cubicBezTo>
                <a:cubicBezTo>
                  <a:pt x="1293535" y="1542454"/>
                  <a:pt x="1296697" y="1553336"/>
                  <a:pt x="1334814" y="1566042"/>
                </a:cubicBezTo>
                <a:cubicBezTo>
                  <a:pt x="1351761" y="1571691"/>
                  <a:pt x="1369848" y="1573049"/>
                  <a:pt x="1387365" y="1576552"/>
                </a:cubicBezTo>
                <a:cubicBezTo>
                  <a:pt x="1401379" y="1583559"/>
                  <a:pt x="1414859" y="1591754"/>
                  <a:pt x="1429407" y="1597573"/>
                </a:cubicBezTo>
                <a:cubicBezTo>
                  <a:pt x="1449980" y="1605802"/>
                  <a:pt x="1471448" y="1611586"/>
                  <a:pt x="1492469" y="1618593"/>
                </a:cubicBezTo>
                <a:lnTo>
                  <a:pt x="1555531" y="1639614"/>
                </a:lnTo>
                <a:cubicBezTo>
                  <a:pt x="1569545" y="1643117"/>
                  <a:pt x="1583683" y="1646156"/>
                  <a:pt x="1597572" y="1650124"/>
                </a:cubicBezTo>
                <a:cubicBezTo>
                  <a:pt x="1608225" y="1653168"/>
                  <a:pt x="1618355" y="1657948"/>
                  <a:pt x="1629103" y="1660635"/>
                </a:cubicBezTo>
                <a:cubicBezTo>
                  <a:pt x="1646434" y="1664968"/>
                  <a:pt x="1664324" y="1666812"/>
                  <a:pt x="1681655" y="1671145"/>
                </a:cubicBezTo>
                <a:cubicBezTo>
                  <a:pt x="1692403" y="1673832"/>
                  <a:pt x="1702286" y="1679674"/>
                  <a:pt x="1713186" y="1681656"/>
                </a:cubicBezTo>
                <a:cubicBezTo>
                  <a:pt x="1740976" y="1686709"/>
                  <a:pt x="1769241" y="1688663"/>
                  <a:pt x="1797269" y="1692166"/>
                </a:cubicBezTo>
                <a:cubicBezTo>
                  <a:pt x="1877848" y="1688663"/>
                  <a:pt x="1959365" y="1694399"/>
                  <a:pt x="2039007" y="1681656"/>
                </a:cubicBezTo>
                <a:cubicBezTo>
                  <a:pt x="2051480" y="1679660"/>
                  <a:pt x="2054378" y="1661422"/>
                  <a:pt x="2060027" y="1650124"/>
                </a:cubicBezTo>
                <a:cubicBezTo>
                  <a:pt x="2103535" y="1563107"/>
                  <a:pt x="2031325" y="1677411"/>
                  <a:pt x="2091559" y="1587062"/>
                </a:cubicBezTo>
                <a:cubicBezTo>
                  <a:pt x="2095062" y="1576552"/>
                  <a:pt x="2097114" y="1565440"/>
                  <a:pt x="2102069" y="1555531"/>
                </a:cubicBezTo>
                <a:cubicBezTo>
                  <a:pt x="2107718" y="1544233"/>
                  <a:pt x="2119835" y="1536205"/>
                  <a:pt x="2123090" y="1524000"/>
                </a:cubicBezTo>
                <a:cubicBezTo>
                  <a:pt x="2134072" y="1482818"/>
                  <a:pt x="2130631" y="1438310"/>
                  <a:pt x="2144110" y="1397876"/>
                </a:cubicBezTo>
                <a:cubicBezTo>
                  <a:pt x="2147614" y="1387366"/>
                  <a:pt x="2151934" y="1377093"/>
                  <a:pt x="2154621" y="1366345"/>
                </a:cubicBezTo>
                <a:lnTo>
                  <a:pt x="2175641" y="1282262"/>
                </a:lnTo>
                <a:cubicBezTo>
                  <a:pt x="2205325" y="1074491"/>
                  <a:pt x="2199742" y="1142364"/>
                  <a:pt x="2175641" y="756745"/>
                </a:cubicBezTo>
                <a:cubicBezTo>
                  <a:pt x="2173315" y="719533"/>
                  <a:pt x="2142544" y="689943"/>
                  <a:pt x="2123090" y="662152"/>
                </a:cubicBezTo>
                <a:cubicBezTo>
                  <a:pt x="2108602" y="641455"/>
                  <a:pt x="2102069" y="613104"/>
                  <a:pt x="2081048" y="599090"/>
                </a:cubicBezTo>
                <a:cubicBezTo>
                  <a:pt x="2070538" y="592083"/>
                  <a:pt x="2059796" y="585411"/>
                  <a:pt x="2049517" y="578069"/>
                </a:cubicBezTo>
                <a:cubicBezTo>
                  <a:pt x="2035263" y="567887"/>
                  <a:pt x="2023144" y="554372"/>
                  <a:pt x="2007476" y="546538"/>
                </a:cubicBezTo>
                <a:cubicBezTo>
                  <a:pt x="1994556" y="540078"/>
                  <a:pt x="1979270" y="540179"/>
                  <a:pt x="1965434" y="536028"/>
                </a:cubicBezTo>
                <a:cubicBezTo>
                  <a:pt x="1944211" y="529661"/>
                  <a:pt x="1923196" y="522579"/>
                  <a:pt x="1902372" y="515007"/>
                </a:cubicBezTo>
                <a:cubicBezTo>
                  <a:pt x="1884642" y="508560"/>
                  <a:pt x="1868321" y="497687"/>
                  <a:pt x="1849821" y="493987"/>
                </a:cubicBezTo>
                <a:cubicBezTo>
                  <a:pt x="1815295" y="487082"/>
                  <a:pt x="1779888" y="485112"/>
                  <a:pt x="1744717" y="483476"/>
                </a:cubicBezTo>
                <a:cubicBezTo>
                  <a:pt x="1629175" y="478102"/>
                  <a:pt x="1513490" y="476469"/>
                  <a:pt x="1397876" y="472966"/>
                </a:cubicBezTo>
                <a:cubicBezTo>
                  <a:pt x="1359338" y="469463"/>
                  <a:pt x="1320370" y="469181"/>
                  <a:pt x="1282262" y="462456"/>
                </a:cubicBezTo>
                <a:cubicBezTo>
                  <a:pt x="1260441" y="458605"/>
                  <a:pt x="1219200" y="441435"/>
                  <a:pt x="1219200" y="441435"/>
                </a:cubicBezTo>
                <a:cubicBezTo>
                  <a:pt x="1161393" y="402897"/>
                  <a:pt x="1210441" y="441435"/>
                  <a:pt x="1166648" y="388883"/>
                </a:cubicBezTo>
                <a:cubicBezTo>
                  <a:pt x="1157132" y="377464"/>
                  <a:pt x="1144242" y="369085"/>
                  <a:pt x="1135117" y="357352"/>
                </a:cubicBezTo>
                <a:cubicBezTo>
                  <a:pt x="1119607" y="337410"/>
                  <a:pt x="1107090" y="315311"/>
                  <a:pt x="1093076" y="294290"/>
                </a:cubicBezTo>
                <a:cubicBezTo>
                  <a:pt x="1086069" y="283780"/>
                  <a:pt x="1082565" y="269766"/>
                  <a:pt x="1072055" y="262759"/>
                </a:cubicBezTo>
                <a:cubicBezTo>
                  <a:pt x="1036402" y="238990"/>
                  <a:pt x="1065048" y="268014"/>
                  <a:pt x="1051034" y="262759"/>
                </a:cubicBezTo>
                <a:close/>
              </a:path>
            </a:pathLst>
          </a:cu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65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029"/>
          <a:stretch/>
        </p:blipFill>
        <p:spPr>
          <a:xfrm>
            <a:off x="1447800" y="1440597"/>
            <a:ext cx="7086005" cy="534635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structure indicated by the arrows. (advance slide for answer)</a:t>
            </a:r>
          </a:p>
        </p:txBody>
      </p:sp>
      <p:sp>
        <p:nvSpPr>
          <p:cNvPr id="15" name="Rectangle 14"/>
          <p:cNvSpPr/>
          <p:nvPr/>
        </p:nvSpPr>
        <p:spPr>
          <a:xfrm>
            <a:off x="1277375" y="3886200"/>
            <a:ext cx="3066025"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err="1">
                <a:ln w="11430"/>
                <a:effectLst>
                  <a:outerShdw blurRad="50800" dist="39000" dir="5460000" algn="tl">
                    <a:srgbClr val="000000">
                      <a:alpha val="38000"/>
                    </a:srgbClr>
                  </a:outerShdw>
                </a:effectLst>
                <a:latin typeface="+mn-lt"/>
              </a:rPr>
              <a:t>Haversian</a:t>
            </a:r>
            <a:r>
              <a:rPr lang="en-US" sz="3600" b="1" dirty="0">
                <a:ln w="11430"/>
                <a:effectLst>
                  <a:outerShdw blurRad="50800" dist="39000" dir="5460000" algn="tl">
                    <a:srgbClr val="000000">
                      <a:alpha val="38000"/>
                    </a:srgbClr>
                  </a:outerShdw>
                </a:effectLst>
                <a:latin typeface="+mn-lt"/>
              </a:rPr>
              <a:t> canal</a:t>
            </a:r>
          </a:p>
        </p:txBody>
      </p:sp>
      <p:cxnSp>
        <p:nvCxnSpPr>
          <p:cNvPr id="6" name="Straight Arrow Connector 5"/>
          <p:cNvCxnSpPr/>
          <p:nvPr/>
        </p:nvCxnSpPr>
        <p:spPr>
          <a:xfrm>
            <a:off x="4301412" y="2939143"/>
            <a:ext cx="41988" cy="94705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523792" y="4337181"/>
            <a:ext cx="150845" cy="66402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43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83069" y="-543056"/>
            <a:ext cx="5118102" cy="8769613"/>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 this image. (advance slide for answer)</a:t>
            </a:r>
          </a:p>
        </p:txBody>
      </p:sp>
      <p:sp>
        <p:nvSpPr>
          <p:cNvPr id="15" name="Rectangle 14"/>
          <p:cNvSpPr/>
          <p:nvPr/>
        </p:nvSpPr>
        <p:spPr>
          <a:xfrm>
            <a:off x="2438400" y="26670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C000"/>
                </a:solidFill>
                <a:effectLst>
                  <a:outerShdw blurRad="50800" dist="39000" dir="5460000" algn="tl">
                    <a:srgbClr val="000000">
                      <a:alpha val="38000"/>
                    </a:srgbClr>
                  </a:outerShdw>
                </a:effectLst>
                <a:latin typeface="+mn-lt"/>
              </a:rPr>
              <a:t>osteocyte</a:t>
            </a:r>
          </a:p>
        </p:txBody>
      </p:sp>
    </p:spTree>
    <p:extLst>
      <p:ext uri="{BB962C8B-B14F-4D97-AF65-F5344CB8AC3E}">
        <p14:creationId xmlns:p14="http://schemas.microsoft.com/office/powerpoint/2010/main" val="295325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09845" y="47245"/>
            <a:ext cx="5067135" cy="711517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 this image. (advance slide for answer)</a:t>
            </a:r>
          </a:p>
        </p:txBody>
      </p:sp>
      <p:sp>
        <p:nvSpPr>
          <p:cNvPr id="15" name="Rectangle 14"/>
          <p:cNvSpPr/>
          <p:nvPr/>
        </p:nvSpPr>
        <p:spPr>
          <a:xfrm>
            <a:off x="5257800" y="28194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C000"/>
                </a:solidFill>
                <a:effectLst>
                  <a:outerShdw blurRad="50800" dist="39000" dir="5460000" algn="tl">
                    <a:srgbClr val="000000">
                      <a:alpha val="38000"/>
                    </a:srgbClr>
                  </a:outerShdw>
                </a:effectLst>
                <a:latin typeface="+mn-lt"/>
              </a:rPr>
              <a:t>osteoclast</a:t>
            </a:r>
          </a:p>
        </p:txBody>
      </p:sp>
    </p:spTree>
    <p:extLst>
      <p:ext uri="{BB962C8B-B14F-4D97-AF65-F5344CB8AC3E}">
        <p14:creationId xmlns:p14="http://schemas.microsoft.com/office/powerpoint/2010/main" val="414690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Box 2"/>
          <p:cNvSpPr txBox="1">
            <a:spLocks noChangeArrowheads="1"/>
          </p:cNvSpPr>
          <p:nvPr/>
        </p:nvSpPr>
        <p:spPr bwMode="auto">
          <a:xfrm>
            <a:off x="228599" y="5334000"/>
            <a:ext cx="8708723" cy="923330"/>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Like cartilage, the outer portion of a bone is lined by a dense irregular connective tissue called a </a:t>
            </a:r>
            <a:r>
              <a:rPr lang="en-US" b="1" dirty="0" err="1">
                <a:solidFill>
                  <a:srgbClr val="BA52AB"/>
                </a:solidFill>
                <a:latin typeface="Times New Roman" pitchFamily="18" charset="0"/>
                <a:cs typeface="Times New Roman" pitchFamily="18" charset="0"/>
              </a:rPr>
              <a:t>periosteum</a:t>
            </a:r>
            <a:r>
              <a:rPr lang="en-US" b="1" dirty="0">
                <a:solidFill>
                  <a:srgbClr val="660066"/>
                </a:solidFill>
                <a:latin typeface="Times New Roman" pitchFamily="18" charset="0"/>
                <a:cs typeface="Times New Roman" pitchFamily="18" charset="0"/>
              </a:rPr>
              <a:t>.  The marrow cavity is lined by a similar layer of connective tissue referred to as an </a:t>
            </a:r>
            <a:r>
              <a:rPr lang="en-US" b="1" dirty="0" err="1">
                <a:solidFill>
                  <a:srgbClr val="BA52AB"/>
                </a:solidFill>
                <a:latin typeface="Times New Roman" pitchFamily="18" charset="0"/>
                <a:cs typeface="Times New Roman" pitchFamily="18" charset="0"/>
              </a:rPr>
              <a:t>endosteum</a:t>
            </a:r>
            <a:r>
              <a:rPr lang="en-US" b="1" dirty="0">
                <a:solidFill>
                  <a:srgbClr val="660066"/>
                </a:solidFill>
                <a:latin typeface="Times New Roman" pitchFamily="18" charset="0"/>
                <a:cs typeface="Times New Roman" pitchFamily="18" charset="0"/>
              </a:rPr>
              <a:t>.</a:t>
            </a:r>
          </a:p>
        </p:txBody>
      </p:sp>
      <p:sp>
        <p:nvSpPr>
          <p:cNvPr id="11" name="Rectangle 10"/>
          <p:cNvSpPr/>
          <p:nvPr/>
        </p:nvSpPr>
        <p:spPr>
          <a:xfrm>
            <a:off x="3806637" y="39469"/>
            <a:ext cx="1354025"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BA52AB"/>
                </a:solidFill>
                <a:effectLst>
                  <a:reflection blurRad="12700" stA="50000" endPos="50000" dist="5000" dir="5400000" sy="-100000" rotWithShape="0"/>
                </a:effectLst>
                <a:latin typeface="+mn-lt"/>
              </a:rPr>
              <a:t>Bones</a:t>
            </a:r>
          </a:p>
        </p:txBody>
      </p:sp>
      <p:pic>
        <p:nvPicPr>
          <p:cNvPr id="7" name="Picture 1" descr="Slide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748" y="235330"/>
            <a:ext cx="3273251" cy="501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Slide1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598285"/>
            <a:ext cx="4670123" cy="428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051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6949"/>
            <a:ext cx="9144000" cy="4678541"/>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477049"/>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cells indicated by the arrows. (advance slide for answer)</a:t>
            </a:r>
          </a:p>
        </p:txBody>
      </p:sp>
      <p:sp>
        <p:nvSpPr>
          <p:cNvPr id="15" name="Rectangle 14"/>
          <p:cNvSpPr/>
          <p:nvPr/>
        </p:nvSpPr>
        <p:spPr>
          <a:xfrm>
            <a:off x="3581400" y="15240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osteocytes</a:t>
            </a:r>
          </a:p>
        </p:txBody>
      </p:sp>
      <p:cxnSp>
        <p:nvCxnSpPr>
          <p:cNvPr id="7" name="Straight Arrow Connector 6"/>
          <p:cNvCxnSpPr/>
          <p:nvPr/>
        </p:nvCxnSpPr>
        <p:spPr>
          <a:xfrm flipV="1">
            <a:off x="4440621" y="2739587"/>
            <a:ext cx="105104" cy="49924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391808" y="2807904"/>
            <a:ext cx="515006" cy="4039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16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27" y="1308046"/>
            <a:ext cx="7628474" cy="536734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477049"/>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structures indicated by the arrows. (advance slide for answer)</a:t>
            </a:r>
          </a:p>
        </p:txBody>
      </p:sp>
      <p:sp>
        <p:nvSpPr>
          <p:cNvPr id="15" name="Rectangle 14"/>
          <p:cNvSpPr/>
          <p:nvPr/>
        </p:nvSpPr>
        <p:spPr>
          <a:xfrm>
            <a:off x="2928627" y="21336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C00000"/>
                </a:solidFill>
                <a:effectLst>
                  <a:outerShdw blurRad="50800" dist="39000" dir="5460000" algn="tl">
                    <a:srgbClr val="000000">
                      <a:alpha val="38000"/>
                    </a:srgbClr>
                  </a:outerShdw>
                </a:effectLst>
                <a:latin typeface="+mn-lt"/>
              </a:rPr>
              <a:t>lacunae</a:t>
            </a:r>
          </a:p>
        </p:txBody>
      </p:sp>
      <p:cxnSp>
        <p:nvCxnSpPr>
          <p:cNvPr id="10" name="Straight Arrow Connector 9"/>
          <p:cNvCxnSpPr/>
          <p:nvPr/>
        </p:nvCxnSpPr>
        <p:spPr>
          <a:xfrm>
            <a:off x="2955250" y="2831361"/>
            <a:ext cx="241043" cy="520961"/>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211615" y="3373821"/>
            <a:ext cx="315309" cy="47471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405351" y="5337326"/>
            <a:ext cx="159589" cy="43285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22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273629"/>
            <a:ext cx="7086005" cy="5513323"/>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structure indicated by the arrows. (advance slide for answer)</a:t>
            </a:r>
          </a:p>
        </p:txBody>
      </p:sp>
      <p:sp>
        <p:nvSpPr>
          <p:cNvPr id="15" name="Rectangle 14"/>
          <p:cNvSpPr/>
          <p:nvPr/>
        </p:nvSpPr>
        <p:spPr>
          <a:xfrm>
            <a:off x="1169437" y="4800600"/>
            <a:ext cx="3066025"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Osteocytes in lacunae</a:t>
            </a:r>
          </a:p>
        </p:txBody>
      </p:sp>
      <p:cxnSp>
        <p:nvCxnSpPr>
          <p:cNvPr id="10" name="Straight Arrow Connector 9"/>
          <p:cNvCxnSpPr/>
          <p:nvPr/>
        </p:nvCxnSpPr>
        <p:spPr>
          <a:xfrm flipH="1" flipV="1">
            <a:off x="3982616" y="2946919"/>
            <a:ext cx="150845" cy="66402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24334" y="3760237"/>
            <a:ext cx="132185" cy="64536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89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9144000" cy="4678541"/>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477049"/>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a:t>
            </a:r>
            <a:r>
              <a:rPr lang="en-US" sz="2400" b="1" dirty="0">
                <a:solidFill>
                  <a:schemeClr val="accent3">
                    <a:lumMod val="50000"/>
                  </a:schemeClr>
                </a:solidFill>
                <a:latin typeface="Times New Roman" pitchFamily="18" charset="0"/>
                <a:cs typeface="Times New Roman" pitchFamily="18" charset="0"/>
              </a:rPr>
              <a:t>TISSUE</a:t>
            </a:r>
            <a:r>
              <a:rPr lang="en-US" sz="2400" b="1" dirty="0">
                <a:solidFill>
                  <a:schemeClr val="accent3">
                    <a:lumMod val="50000"/>
                  </a:schemeClr>
                </a:solidFill>
                <a:latin typeface="Script MT Bold" pitchFamily="66" charset="0"/>
              </a:rPr>
              <a:t>. (advance slide for answer)</a:t>
            </a:r>
          </a:p>
        </p:txBody>
      </p:sp>
      <p:sp>
        <p:nvSpPr>
          <p:cNvPr id="15" name="Rectangle 14"/>
          <p:cNvSpPr/>
          <p:nvPr/>
        </p:nvSpPr>
        <p:spPr>
          <a:xfrm>
            <a:off x="3229487" y="2362200"/>
            <a:ext cx="3066025"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Bone or osseous tissue</a:t>
            </a:r>
          </a:p>
        </p:txBody>
      </p:sp>
      <p:sp>
        <p:nvSpPr>
          <p:cNvPr id="4" name="Freeform 3"/>
          <p:cNvSpPr/>
          <p:nvPr/>
        </p:nvSpPr>
        <p:spPr>
          <a:xfrm>
            <a:off x="1208421" y="1408386"/>
            <a:ext cx="7956600" cy="4950373"/>
          </a:xfrm>
          <a:custGeom>
            <a:avLst/>
            <a:gdLst>
              <a:gd name="connsiteX0" fmla="*/ 3868076 w 7956600"/>
              <a:gd name="connsiteY0" fmla="*/ 94593 h 4950373"/>
              <a:gd name="connsiteX1" fmla="*/ 3762972 w 7956600"/>
              <a:gd name="connsiteY1" fmla="*/ 63062 h 4950373"/>
              <a:gd name="connsiteX2" fmla="*/ 3678889 w 7956600"/>
              <a:gd name="connsiteY2" fmla="*/ 52552 h 4950373"/>
              <a:gd name="connsiteX3" fmla="*/ 3626338 w 7956600"/>
              <a:gd name="connsiteY3" fmla="*/ 42042 h 4950373"/>
              <a:gd name="connsiteX4" fmla="*/ 3447662 w 7956600"/>
              <a:gd name="connsiteY4" fmla="*/ 31531 h 4950373"/>
              <a:gd name="connsiteX5" fmla="*/ 3395110 w 7956600"/>
              <a:gd name="connsiteY5" fmla="*/ 21021 h 4950373"/>
              <a:gd name="connsiteX6" fmla="*/ 3184903 w 7956600"/>
              <a:gd name="connsiteY6" fmla="*/ 0 h 4950373"/>
              <a:gd name="connsiteX7" fmla="*/ 2859082 w 7956600"/>
              <a:gd name="connsiteY7" fmla="*/ 21021 h 4950373"/>
              <a:gd name="connsiteX8" fmla="*/ 2796020 w 7956600"/>
              <a:gd name="connsiteY8" fmla="*/ 31531 h 4950373"/>
              <a:gd name="connsiteX9" fmla="*/ 2743469 w 7956600"/>
              <a:gd name="connsiteY9" fmla="*/ 73573 h 4950373"/>
              <a:gd name="connsiteX10" fmla="*/ 2711938 w 7956600"/>
              <a:gd name="connsiteY10" fmla="*/ 84083 h 4950373"/>
              <a:gd name="connsiteX11" fmla="*/ 2690917 w 7956600"/>
              <a:gd name="connsiteY11" fmla="*/ 210207 h 4950373"/>
              <a:gd name="connsiteX12" fmla="*/ 2680407 w 7956600"/>
              <a:gd name="connsiteY12" fmla="*/ 252248 h 4950373"/>
              <a:gd name="connsiteX13" fmla="*/ 2690917 w 7956600"/>
              <a:gd name="connsiteY13" fmla="*/ 515007 h 4950373"/>
              <a:gd name="connsiteX14" fmla="*/ 2669896 w 7956600"/>
              <a:gd name="connsiteY14" fmla="*/ 798786 h 4950373"/>
              <a:gd name="connsiteX15" fmla="*/ 2659386 w 7956600"/>
              <a:gd name="connsiteY15" fmla="*/ 830317 h 4950373"/>
              <a:gd name="connsiteX16" fmla="*/ 2596324 w 7956600"/>
              <a:gd name="connsiteY16" fmla="*/ 935421 h 4950373"/>
              <a:gd name="connsiteX17" fmla="*/ 2533262 w 7956600"/>
              <a:gd name="connsiteY17" fmla="*/ 1008993 h 4950373"/>
              <a:gd name="connsiteX18" fmla="*/ 2512241 w 7956600"/>
              <a:gd name="connsiteY18" fmla="*/ 1040524 h 4950373"/>
              <a:gd name="connsiteX19" fmla="*/ 2470200 w 7956600"/>
              <a:gd name="connsiteY19" fmla="*/ 1061545 h 4950373"/>
              <a:gd name="connsiteX20" fmla="*/ 2396627 w 7956600"/>
              <a:gd name="connsiteY20" fmla="*/ 1093076 h 4950373"/>
              <a:gd name="connsiteX21" fmla="*/ 2365096 w 7956600"/>
              <a:gd name="connsiteY21" fmla="*/ 1114097 h 4950373"/>
              <a:gd name="connsiteX22" fmla="*/ 2291524 w 7956600"/>
              <a:gd name="connsiteY22" fmla="*/ 1135117 h 4950373"/>
              <a:gd name="connsiteX23" fmla="*/ 2112848 w 7956600"/>
              <a:gd name="connsiteY23" fmla="*/ 1124607 h 4950373"/>
              <a:gd name="connsiteX24" fmla="*/ 1892131 w 7956600"/>
              <a:gd name="connsiteY24" fmla="*/ 1103586 h 4950373"/>
              <a:gd name="connsiteX25" fmla="*/ 1639882 w 7956600"/>
              <a:gd name="connsiteY25" fmla="*/ 1093076 h 4950373"/>
              <a:gd name="connsiteX26" fmla="*/ 1419165 w 7956600"/>
              <a:gd name="connsiteY26" fmla="*/ 1072055 h 4950373"/>
              <a:gd name="connsiteX27" fmla="*/ 1345593 w 7956600"/>
              <a:gd name="connsiteY27" fmla="*/ 1061545 h 4950373"/>
              <a:gd name="connsiteX28" fmla="*/ 988241 w 7956600"/>
              <a:gd name="connsiteY28" fmla="*/ 1040524 h 4950373"/>
              <a:gd name="connsiteX29" fmla="*/ 220986 w 7956600"/>
              <a:gd name="connsiteY29" fmla="*/ 1061545 h 4950373"/>
              <a:gd name="connsiteX30" fmla="*/ 147413 w 7956600"/>
              <a:gd name="connsiteY30" fmla="*/ 1072055 h 4950373"/>
              <a:gd name="connsiteX31" fmla="*/ 52820 w 7956600"/>
              <a:gd name="connsiteY31" fmla="*/ 1114097 h 4950373"/>
              <a:gd name="connsiteX32" fmla="*/ 21289 w 7956600"/>
              <a:gd name="connsiteY32" fmla="*/ 1145628 h 4950373"/>
              <a:gd name="connsiteX33" fmla="*/ 269 w 7956600"/>
              <a:gd name="connsiteY33" fmla="*/ 1219200 h 4950373"/>
              <a:gd name="connsiteX34" fmla="*/ 31800 w 7956600"/>
              <a:gd name="connsiteY34" fmla="*/ 1471448 h 4950373"/>
              <a:gd name="connsiteX35" fmla="*/ 42310 w 7956600"/>
              <a:gd name="connsiteY35" fmla="*/ 1502980 h 4950373"/>
              <a:gd name="connsiteX36" fmla="*/ 73841 w 7956600"/>
              <a:gd name="connsiteY36" fmla="*/ 1534511 h 4950373"/>
              <a:gd name="connsiteX37" fmla="*/ 210476 w 7956600"/>
              <a:gd name="connsiteY37" fmla="*/ 1618593 h 4950373"/>
              <a:gd name="connsiteX38" fmla="*/ 242007 w 7956600"/>
              <a:gd name="connsiteY38" fmla="*/ 1629104 h 4950373"/>
              <a:gd name="connsiteX39" fmla="*/ 326089 w 7956600"/>
              <a:gd name="connsiteY39" fmla="*/ 1650124 h 4950373"/>
              <a:gd name="connsiteX40" fmla="*/ 441703 w 7956600"/>
              <a:gd name="connsiteY40" fmla="*/ 1681655 h 4950373"/>
              <a:gd name="connsiteX41" fmla="*/ 473234 w 7956600"/>
              <a:gd name="connsiteY41" fmla="*/ 1692166 h 4950373"/>
              <a:gd name="connsiteX42" fmla="*/ 504765 w 7956600"/>
              <a:gd name="connsiteY42" fmla="*/ 1713186 h 4950373"/>
              <a:gd name="connsiteX43" fmla="*/ 567827 w 7956600"/>
              <a:gd name="connsiteY43" fmla="*/ 1734207 h 4950373"/>
              <a:gd name="connsiteX44" fmla="*/ 599358 w 7956600"/>
              <a:gd name="connsiteY44" fmla="*/ 1744717 h 4950373"/>
              <a:gd name="connsiteX45" fmla="*/ 641400 w 7956600"/>
              <a:gd name="connsiteY45" fmla="*/ 1776248 h 4950373"/>
              <a:gd name="connsiteX46" fmla="*/ 757013 w 7956600"/>
              <a:gd name="connsiteY46" fmla="*/ 1828800 h 4950373"/>
              <a:gd name="connsiteX47" fmla="*/ 788545 w 7956600"/>
              <a:gd name="connsiteY47" fmla="*/ 1849821 h 4950373"/>
              <a:gd name="connsiteX48" fmla="*/ 820076 w 7956600"/>
              <a:gd name="connsiteY48" fmla="*/ 1860331 h 4950373"/>
              <a:gd name="connsiteX49" fmla="*/ 904158 w 7956600"/>
              <a:gd name="connsiteY49" fmla="*/ 1891862 h 4950373"/>
              <a:gd name="connsiteX50" fmla="*/ 935689 w 7956600"/>
              <a:gd name="connsiteY50" fmla="*/ 1912883 h 4950373"/>
              <a:gd name="connsiteX51" fmla="*/ 967220 w 7956600"/>
              <a:gd name="connsiteY51" fmla="*/ 1923393 h 4950373"/>
              <a:gd name="connsiteX52" fmla="*/ 1030282 w 7956600"/>
              <a:gd name="connsiteY52" fmla="*/ 1965435 h 4950373"/>
              <a:gd name="connsiteX53" fmla="*/ 1072324 w 7956600"/>
              <a:gd name="connsiteY53" fmla="*/ 1986455 h 4950373"/>
              <a:gd name="connsiteX54" fmla="*/ 1103855 w 7956600"/>
              <a:gd name="connsiteY54" fmla="*/ 1996966 h 4950373"/>
              <a:gd name="connsiteX55" fmla="*/ 1156407 w 7956600"/>
              <a:gd name="connsiteY55" fmla="*/ 2028497 h 4950373"/>
              <a:gd name="connsiteX56" fmla="*/ 1219469 w 7956600"/>
              <a:gd name="connsiteY56" fmla="*/ 2049517 h 4950373"/>
              <a:gd name="connsiteX57" fmla="*/ 1251000 w 7956600"/>
              <a:gd name="connsiteY57" fmla="*/ 2060028 h 4950373"/>
              <a:gd name="connsiteX58" fmla="*/ 1314062 w 7956600"/>
              <a:gd name="connsiteY58" fmla="*/ 2102069 h 4950373"/>
              <a:gd name="connsiteX59" fmla="*/ 1387634 w 7956600"/>
              <a:gd name="connsiteY59" fmla="*/ 2144111 h 4950373"/>
              <a:gd name="connsiteX60" fmla="*/ 1450696 w 7956600"/>
              <a:gd name="connsiteY60" fmla="*/ 2196662 h 4950373"/>
              <a:gd name="connsiteX61" fmla="*/ 1492738 w 7956600"/>
              <a:gd name="connsiteY61" fmla="*/ 2259724 h 4950373"/>
              <a:gd name="connsiteX62" fmla="*/ 1534779 w 7956600"/>
              <a:gd name="connsiteY62" fmla="*/ 2322786 h 4950373"/>
              <a:gd name="connsiteX63" fmla="*/ 1618862 w 7956600"/>
              <a:gd name="connsiteY63" fmla="*/ 2448911 h 4950373"/>
              <a:gd name="connsiteX64" fmla="*/ 1660903 w 7956600"/>
              <a:gd name="connsiteY64" fmla="*/ 2511973 h 4950373"/>
              <a:gd name="connsiteX65" fmla="*/ 1692434 w 7956600"/>
              <a:gd name="connsiteY65" fmla="*/ 2532993 h 4950373"/>
              <a:gd name="connsiteX66" fmla="*/ 1734476 w 7956600"/>
              <a:gd name="connsiteY66" fmla="*/ 2617076 h 4950373"/>
              <a:gd name="connsiteX67" fmla="*/ 1755496 w 7956600"/>
              <a:gd name="connsiteY67" fmla="*/ 2659117 h 4950373"/>
              <a:gd name="connsiteX68" fmla="*/ 1766007 w 7956600"/>
              <a:gd name="connsiteY68" fmla="*/ 2690648 h 4950373"/>
              <a:gd name="connsiteX69" fmla="*/ 1787027 w 7956600"/>
              <a:gd name="connsiteY69" fmla="*/ 2722180 h 4950373"/>
              <a:gd name="connsiteX70" fmla="*/ 1808048 w 7956600"/>
              <a:gd name="connsiteY70" fmla="*/ 2774731 h 4950373"/>
              <a:gd name="connsiteX71" fmla="*/ 1818558 w 7956600"/>
              <a:gd name="connsiteY71" fmla="*/ 2837793 h 4950373"/>
              <a:gd name="connsiteX72" fmla="*/ 1829069 w 7956600"/>
              <a:gd name="connsiteY72" fmla="*/ 2869324 h 4950373"/>
              <a:gd name="connsiteX73" fmla="*/ 1839579 w 7956600"/>
              <a:gd name="connsiteY73" fmla="*/ 3048000 h 4950373"/>
              <a:gd name="connsiteX74" fmla="*/ 1829069 w 7956600"/>
              <a:gd name="connsiteY74" fmla="*/ 3310759 h 4950373"/>
              <a:gd name="connsiteX75" fmla="*/ 1818558 w 7956600"/>
              <a:gd name="connsiteY75" fmla="*/ 3342290 h 4950373"/>
              <a:gd name="connsiteX76" fmla="*/ 1787027 w 7956600"/>
              <a:gd name="connsiteY76" fmla="*/ 3489435 h 4950373"/>
              <a:gd name="connsiteX77" fmla="*/ 1766007 w 7956600"/>
              <a:gd name="connsiteY77" fmla="*/ 3573517 h 4950373"/>
              <a:gd name="connsiteX78" fmla="*/ 1744986 w 7956600"/>
              <a:gd name="connsiteY78" fmla="*/ 3647090 h 4950373"/>
              <a:gd name="connsiteX79" fmla="*/ 1723965 w 7956600"/>
              <a:gd name="connsiteY79" fmla="*/ 3678621 h 4950373"/>
              <a:gd name="connsiteX80" fmla="*/ 1713455 w 7956600"/>
              <a:gd name="connsiteY80" fmla="*/ 3710152 h 4950373"/>
              <a:gd name="connsiteX81" fmla="*/ 1671413 w 7956600"/>
              <a:gd name="connsiteY81" fmla="*/ 3773214 h 4950373"/>
              <a:gd name="connsiteX82" fmla="*/ 1650393 w 7956600"/>
              <a:gd name="connsiteY82" fmla="*/ 3804745 h 4950373"/>
              <a:gd name="connsiteX83" fmla="*/ 1629372 w 7956600"/>
              <a:gd name="connsiteY83" fmla="*/ 3836276 h 4950373"/>
              <a:gd name="connsiteX84" fmla="*/ 1608351 w 7956600"/>
              <a:gd name="connsiteY84" fmla="*/ 3878317 h 4950373"/>
              <a:gd name="connsiteX85" fmla="*/ 1597841 w 7956600"/>
              <a:gd name="connsiteY85" fmla="*/ 3909848 h 4950373"/>
              <a:gd name="connsiteX86" fmla="*/ 1566310 w 7956600"/>
              <a:gd name="connsiteY86" fmla="*/ 3930869 h 4950373"/>
              <a:gd name="connsiteX87" fmla="*/ 1524269 w 7956600"/>
              <a:gd name="connsiteY87" fmla="*/ 4014952 h 4950373"/>
              <a:gd name="connsiteX88" fmla="*/ 1492738 w 7956600"/>
              <a:gd name="connsiteY88" fmla="*/ 4035973 h 4950373"/>
              <a:gd name="connsiteX89" fmla="*/ 1450696 w 7956600"/>
              <a:gd name="connsiteY89" fmla="*/ 4099035 h 4950373"/>
              <a:gd name="connsiteX90" fmla="*/ 1440186 w 7956600"/>
              <a:gd name="connsiteY90" fmla="*/ 4130566 h 4950373"/>
              <a:gd name="connsiteX91" fmla="*/ 1429676 w 7956600"/>
              <a:gd name="connsiteY91" fmla="*/ 4172607 h 4950373"/>
              <a:gd name="connsiteX92" fmla="*/ 1408655 w 7956600"/>
              <a:gd name="connsiteY92" fmla="*/ 4204138 h 4950373"/>
              <a:gd name="connsiteX93" fmla="*/ 1387634 w 7956600"/>
              <a:gd name="connsiteY93" fmla="*/ 4256690 h 4950373"/>
              <a:gd name="connsiteX94" fmla="*/ 1377124 w 7956600"/>
              <a:gd name="connsiteY94" fmla="*/ 4288221 h 4950373"/>
              <a:gd name="connsiteX95" fmla="*/ 1366613 w 7956600"/>
              <a:gd name="connsiteY95" fmla="*/ 4330262 h 4950373"/>
              <a:gd name="connsiteX96" fmla="*/ 1335082 w 7956600"/>
              <a:gd name="connsiteY96" fmla="*/ 4403835 h 4950373"/>
              <a:gd name="connsiteX97" fmla="*/ 1324572 w 7956600"/>
              <a:gd name="connsiteY97" fmla="*/ 4445876 h 4950373"/>
              <a:gd name="connsiteX98" fmla="*/ 1282531 w 7956600"/>
              <a:gd name="connsiteY98" fmla="*/ 4519448 h 4950373"/>
              <a:gd name="connsiteX99" fmla="*/ 1240489 w 7956600"/>
              <a:gd name="connsiteY99" fmla="*/ 4593021 h 4950373"/>
              <a:gd name="connsiteX100" fmla="*/ 1208958 w 7956600"/>
              <a:gd name="connsiteY100" fmla="*/ 4656083 h 4950373"/>
              <a:gd name="connsiteX101" fmla="*/ 1198448 w 7956600"/>
              <a:gd name="connsiteY101" fmla="*/ 4687614 h 4950373"/>
              <a:gd name="connsiteX102" fmla="*/ 1177427 w 7956600"/>
              <a:gd name="connsiteY102" fmla="*/ 4740166 h 4950373"/>
              <a:gd name="connsiteX103" fmla="*/ 1156407 w 7956600"/>
              <a:gd name="connsiteY103" fmla="*/ 4803228 h 4950373"/>
              <a:gd name="connsiteX104" fmla="*/ 1145896 w 7956600"/>
              <a:gd name="connsiteY104" fmla="*/ 4834759 h 4950373"/>
              <a:gd name="connsiteX105" fmla="*/ 1219469 w 7956600"/>
              <a:gd name="connsiteY105" fmla="*/ 4866290 h 4950373"/>
              <a:gd name="connsiteX106" fmla="*/ 1566310 w 7956600"/>
              <a:gd name="connsiteY106" fmla="*/ 4887311 h 4950373"/>
              <a:gd name="connsiteX107" fmla="*/ 1744986 w 7956600"/>
              <a:gd name="connsiteY107" fmla="*/ 4908331 h 4950373"/>
              <a:gd name="connsiteX108" fmla="*/ 1818558 w 7956600"/>
              <a:gd name="connsiteY108" fmla="*/ 4918842 h 4950373"/>
              <a:gd name="connsiteX109" fmla="*/ 1913151 w 7956600"/>
              <a:gd name="connsiteY109" fmla="*/ 4929352 h 4950373"/>
              <a:gd name="connsiteX110" fmla="*/ 1965703 w 7956600"/>
              <a:gd name="connsiteY110" fmla="*/ 4939862 h 4950373"/>
              <a:gd name="connsiteX111" fmla="*/ 2049786 w 7956600"/>
              <a:gd name="connsiteY111" fmla="*/ 4950373 h 4950373"/>
              <a:gd name="connsiteX112" fmla="*/ 2407138 w 7956600"/>
              <a:gd name="connsiteY112" fmla="*/ 4939862 h 4950373"/>
              <a:gd name="connsiteX113" fmla="*/ 2470200 w 7956600"/>
              <a:gd name="connsiteY113" fmla="*/ 4908331 h 4950373"/>
              <a:gd name="connsiteX114" fmla="*/ 2501731 w 7956600"/>
              <a:gd name="connsiteY114" fmla="*/ 4897821 h 4950373"/>
              <a:gd name="connsiteX115" fmla="*/ 2575303 w 7956600"/>
              <a:gd name="connsiteY115" fmla="*/ 4845269 h 4950373"/>
              <a:gd name="connsiteX116" fmla="*/ 2606834 w 7956600"/>
              <a:gd name="connsiteY116" fmla="*/ 4813738 h 4950373"/>
              <a:gd name="connsiteX117" fmla="*/ 2638365 w 7956600"/>
              <a:gd name="connsiteY117" fmla="*/ 4792717 h 4950373"/>
              <a:gd name="connsiteX118" fmla="*/ 2659386 w 7956600"/>
              <a:gd name="connsiteY118" fmla="*/ 4761186 h 4950373"/>
              <a:gd name="connsiteX119" fmla="*/ 2680407 w 7956600"/>
              <a:gd name="connsiteY119" fmla="*/ 4687614 h 4950373"/>
              <a:gd name="connsiteX120" fmla="*/ 2722448 w 7956600"/>
              <a:gd name="connsiteY120" fmla="*/ 4614042 h 4950373"/>
              <a:gd name="connsiteX121" fmla="*/ 2732958 w 7956600"/>
              <a:gd name="connsiteY121" fmla="*/ 4582511 h 4950373"/>
              <a:gd name="connsiteX122" fmla="*/ 2743469 w 7956600"/>
              <a:gd name="connsiteY122" fmla="*/ 4540469 h 4950373"/>
              <a:gd name="connsiteX123" fmla="*/ 2764489 w 7956600"/>
              <a:gd name="connsiteY123" fmla="*/ 4508938 h 4950373"/>
              <a:gd name="connsiteX124" fmla="*/ 2775000 w 7956600"/>
              <a:gd name="connsiteY124" fmla="*/ 4477407 h 4950373"/>
              <a:gd name="connsiteX125" fmla="*/ 2796020 w 7956600"/>
              <a:gd name="connsiteY125" fmla="*/ 4435366 h 4950373"/>
              <a:gd name="connsiteX126" fmla="*/ 2817041 w 7956600"/>
              <a:gd name="connsiteY126" fmla="*/ 4372304 h 4950373"/>
              <a:gd name="connsiteX127" fmla="*/ 2827551 w 7956600"/>
              <a:gd name="connsiteY127" fmla="*/ 4330262 h 4950373"/>
              <a:gd name="connsiteX128" fmla="*/ 2859082 w 7956600"/>
              <a:gd name="connsiteY128" fmla="*/ 4298731 h 4950373"/>
              <a:gd name="connsiteX129" fmla="*/ 2911634 w 7956600"/>
              <a:gd name="connsiteY129" fmla="*/ 4193628 h 4950373"/>
              <a:gd name="connsiteX130" fmla="*/ 2985207 w 7956600"/>
              <a:gd name="connsiteY130" fmla="*/ 4078014 h 4950373"/>
              <a:gd name="connsiteX131" fmla="*/ 3090310 w 7956600"/>
              <a:gd name="connsiteY131" fmla="*/ 3930869 h 4950373"/>
              <a:gd name="connsiteX132" fmla="*/ 3121841 w 7956600"/>
              <a:gd name="connsiteY132" fmla="*/ 3878317 h 4950373"/>
              <a:gd name="connsiteX133" fmla="*/ 3184903 w 7956600"/>
              <a:gd name="connsiteY133" fmla="*/ 3815255 h 4950373"/>
              <a:gd name="connsiteX134" fmla="*/ 3247965 w 7956600"/>
              <a:gd name="connsiteY134" fmla="*/ 3762704 h 4950373"/>
              <a:gd name="connsiteX135" fmla="*/ 3353069 w 7956600"/>
              <a:gd name="connsiteY135" fmla="*/ 3731173 h 4950373"/>
              <a:gd name="connsiteX136" fmla="*/ 3447662 w 7956600"/>
              <a:gd name="connsiteY136" fmla="*/ 3699642 h 4950373"/>
              <a:gd name="connsiteX137" fmla="*/ 3542255 w 7956600"/>
              <a:gd name="connsiteY137" fmla="*/ 3668111 h 4950373"/>
              <a:gd name="connsiteX138" fmla="*/ 3573786 w 7956600"/>
              <a:gd name="connsiteY138" fmla="*/ 3657600 h 4950373"/>
              <a:gd name="connsiteX139" fmla="*/ 3615827 w 7956600"/>
              <a:gd name="connsiteY139" fmla="*/ 3647090 h 4950373"/>
              <a:gd name="connsiteX140" fmla="*/ 3689400 w 7956600"/>
              <a:gd name="connsiteY140" fmla="*/ 3626069 h 4950373"/>
              <a:gd name="connsiteX141" fmla="*/ 3783993 w 7956600"/>
              <a:gd name="connsiteY141" fmla="*/ 3605048 h 4950373"/>
              <a:gd name="connsiteX142" fmla="*/ 3868076 w 7956600"/>
              <a:gd name="connsiteY142" fmla="*/ 3573517 h 4950373"/>
              <a:gd name="connsiteX143" fmla="*/ 3910117 w 7956600"/>
              <a:gd name="connsiteY143" fmla="*/ 3552497 h 4950373"/>
              <a:gd name="connsiteX144" fmla="*/ 3941648 w 7956600"/>
              <a:gd name="connsiteY144" fmla="*/ 3541986 h 4950373"/>
              <a:gd name="connsiteX145" fmla="*/ 4004710 w 7956600"/>
              <a:gd name="connsiteY145" fmla="*/ 3510455 h 4950373"/>
              <a:gd name="connsiteX146" fmla="*/ 4036241 w 7956600"/>
              <a:gd name="connsiteY146" fmla="*/ 3478924 h 4950373"/>
              <a:gd name="connsiteX147" fmla="*/ 4078282 w 7956600"/>
              <a:gd name="connsiteY147" fmla="*/ 3447393 h 4950373"/>
              <a:gd name="connsiteX148" fmla="*/ 4099303 w 7956600"/>
              <a:gd name="connsiteY148" fmla="*/ 3415862 h 4950373"/>
              <a:gd name="connsiteX149" fmla="*/ 4109813 w 7956600"/>
              <a:gd name="connsiteY149" fmla="*/ 3384331 h 4950373"/>
              <a:gd name="connsiteX150" fmla="*/ 4130834 w 7956600"/>
              <a:gd name="connsiteY150" fmla="*/ 3310759 h 4950373"/>
              <a:gd name="connsiteX151" fmla="*/ 4151855 w 7956600"/>
              <a:gd name="connsiteY151" fmla="*/ 3090042 h 4950373"/>
              <a:gd name="connsiteX152" fmla="*/ 4162365 w 7956600"/>
              <a:gd name="connsiteY152" fmla="*/ 3037490 h 4950373"/>
              <a:gd name="connsiteX153" fmla="*/ 4193896 w 7956600"/>
              <a:gd name="connsiteY153" fmla="*/ 2911366 h 4950373"/>
              <a:gd name="connsiteX154" fmla="*/ 4204407 w 7956600"/>
              <a:gd name="connsiteY154" fmla="*/ 2879835 h 4950373"/>
              <a:gd name="connsiteX155" fmla="*/ 4214917 w 7956600"/>
              <a:gd name="connsiteY155" fmla="*/ 2848304 h 4950373"/>
              <a:gd name="connsiteX156" fmla="*/ 4235938 w 7956600"/>
              <a:gd name="connsiteY156" fmla="*/ 2816773 h 4950373"/>
              <a:gd name="connsiteX157" fmla="*/ 4267469 w 7956600"/>
              <a:gd name="connsiteY157" fmla="*/ 2732690 h 4950373"/>
              <a:gd name="connsiteX158" fmla="*/ 4277979 w 7956600"/>
              <a:gd name="connsiteY158" fmla="*/ 2701159 h 4950373"/>
              <a:gd name="connsiteX159" fmla="*/ 4320020 w 7956600"/>
              <a:gd name="connsiteY159" fmla="*/ 2627586 h 4950373"/>
              <a:gd name="connsiteX160" fmla="*/ 4372572 w 7956600"/>
              <a:gd name="connsiteY160" fmla="*/ 2554014 h 4950373"/>
              <a:gd name="connsiteX161" fmla="*/ 4383082 w 7956600"/>
              <a:gd name="connsiteY161" fmla="*/ 2522483 h 4950373"/>
              <a:gd name="connsiteX162" fmla="*/ 4446145 w 7956600"/>
              <a:gd name="connsiteY162" fmla="*/ 2469931 h 4950373"/>
              <a:gd name="connsiteX163" fmla="*/ 4467165 w 7956600"/>
              <a:gd name="connsiteY163" fmla="*/ 2427890 h 4950373"/>
              <a:gd name="connsiteX164" fmla="*/ 4530227 w 7956600"/>
              <a:gd name="connsiteY164" fmla="*/ 2375338 h 4950373"/>
              <a:gd name="connsiteX165" fmla="*/ 4624820 w 7956600"/>
              <a:gd name="connsiteY165" fmla="*/ 2301766 h 4950373"/>
              <a:gd name="connsiteX166" fmla="*/ 4687882 w 7956600"/>
              <a:gd name="connsiteY166" fmla="*/ 2259724 h 4950373"/>
              <a:gd name="connsiteX167" fmla="*/ 4719413 w 7956600"/>
              <a:gd name="connsiteY167" fmla="*/ 2238704 h 4950373"/>
              <a:gd name="connsiteX168" fmla="*/ 4792986 w 7956600"/>
              <a:gd name="connsiteY168" fmla="*/ 2207173 h 4950373"/>
              <a:gd name="connsiteX169" fmla="*/ 4824517 w 7956600"/>
              <a:gd name="connsiteY169" fmla="*/ 2196662 h 4950373"/>
              <a:gd name="connsiteX170" fmla="*/ 4856048 w 7956600"/>
              <a:gd name="connsiteY170" fmla="*/ 2175642 h 4950373"/>
              <a:gd name="connsiteX171" fmla="*/ 4919110 w 7956600"/>
              <a:gd name="connsiteY171" fmla="*/ 2154621 h 4950373"/>
              <a:gd name="connsiteX172" fmla="*/ 4982172 w 7956600"/>
              <a:gd name="connsiteY172" fmla="*/ 2112580 h 4950373"/>
              <a:gd name="connsiteX173" fmla="*/ 5066255 w 7956600"/>
              <a:gd name="connsiteY173" fmla="*/ 2091559 h 4950373"/>
              <a:gd name="connsiteX174" fmla="*/ 5129317 w 7956600"/>
              <a:gd name="connsiteY174" fmla="*/ 2060028 h 4950373"/>
              <a:gd name="connsiteX175" fmla="*/ 5213400 w 7956600"/>
              <a:gd name="connsiteY175" fmla="*/ 2028497 h 4950373"/>
              <a:gd name="connsiteX176" fmla="*/ 5255441 w 7956600"/>
              <a:gd name="connsiteY176" fmla="*/ 2007476 h 4950373"/>
              <a:gd name="connsiteX177" fmla="*/ 5318503 w 7956600"/>
              <a:gd name="connsiteY177" fmla="*/ 1996966 h 4950373"/>
              <a:gd name="connsiteX178" fmla="*/ 5528710 w 7956600"/>
              <a:gd name="connsiteY178" fmla="*/ 1975945 h 4950373"/>
              <a:gd name="connsiteX179" fmla="*/ 5633813 w 7956600"/>
              <a:gd name="connsiteY179" fmla="*/ 1965435 h 4950373"/>
              <a:gd name="connsiteX180" fmla="*/ 5728407 w 7956600"/>
              <a:gd name="connsiteY180" fmla="*/ 1954924 h 4950373"/>
              <a:gd name="connsiteX181" fmla="*/ 5970145 w 7956600"/>
              <a:gd name="connsiteY181" fmla="*/ 1944414 h 4950373"/>
              <a:gd name="connsiteX182" fmla="*/ 6127800 w 7956600"/>
              <a:gd name="connsiteY182" fmla="*/ 1933904 h 4950373"/>
              <a:gd name="connsiteX183" fmla="*/ 6558724 w 7956600"/>
              <a:gd name="connsiteY183" fmla="*/ 1902373 h 4950373"/>
              <a:gd name="connsiteX184" fmla="*/ 6684848 w 7956600"/>
              <a:gd name="connsiteY184" fmla="*/ 1891862 h 4950373"/>
              <a:gd name="connsiteX185" fmla="*/ 7115772 w 7956600"/>
              <a:gd name="connsiteY185" fmla="*/ 1902373 h 4950373"/>
              <a:gd name="connsiteX186" fmla="*/ 7189345 w 7956600"/>
              <a:gd name="connsiteY186" fmla="*/ 1912883 h 4950373"/>
              <a:gd name="connsiteX187" fmla="*/ 7252407 w 7956600"/>
              <a:gd name="connsiteY187" fmla="*/ 1933904 h 4950373"/>
              <a:gd name="connsiteX188" fmla="*/ 7283938 w 7956600"/>
              <a:gd name="connsiteY188" fmla="*/ 1944414 h 4950373"/>
              <a:gd name="connsiteX189" fmla="*/ 7357510 w 7956600"/>
              <a:gd name="connsiteY189" fmla="*/ 1975945 h 4950373"/>
              <a:gd name="connsiteX190" fmla="*/ 7420572 w 7956600"/>
              <a:gd name="connsiteY190" fmla="*/ 2017986 h 4950373"/>
              <a:gd name="connsiteX191" fmla="*/ 7515165 w 7956600"/>
              <a:gd name="connsiteY191" fmla="*/ 2049517 h 4950373"/>
              <a:gd name="connsiteX192" fmla="*/ 7546696 w 7956600"/>
              <a:gd name="connsiteY192" fmla="*/ 2060028 h 4950373"/>
              <a:gd name="connsiteX193" fmla="*/ 7588738 w 7956600"/>
              <a:gd name="connsiteY193" fmla="*/ 2070538 h 4950373"/>
              <a:gd name="connsiteX194" fmla="*/ 7756903 w 7956600"/>
              <a:gd name="connsiteY194" fmla="*/ 2060028 h 4950373"/>
              <a:gd name="connsiteX195" fmla="*/ 7830476 w 7956600"/>
              <a:gd name="connsiteY195" fmla="*/ 1986455 h 4950373"/>
              <a:gd name="connsiteX196" fmla="*/ 7862007 w 7956600"/>
              <a:gd name="connsiteY196" fmla="*/ 1923393 h 4950373"/>
              <a:gd name="connsiteX197" fmla="*/ 7883027 w 7956600"/>
              <a:gd name="connsiteY197" fmla="*/ 1891862 h 4950373"/>
              <a:gd name="connsiteX198" fmla="*/ 7893538 w 7956600"/>
              <a:gd name="connsiteY198" fmla="*/ 1797269 h 4950373"/>
              <a:gd name="connsiteX199" fmla="*/ 7904048 w 7956600"/>
              <a:gd name="connsiteY199" fmla="*/ 1755228 h 4950373"/>
              <a:gd name="connsiteX200" fmla="*/ 7914558 w 7956600"/>
              <a:gd name="connsiteY200" fmla="*/ 1650124 h 4950373"/>
              <a:gd name="connsiteX201" fmla="*/ 7925069 w 7956600"/>
              <a:gd name="connsiteY201" fmla="*/ 1555531 h 4950373"/>
              <a:gd name="connsiteX202" fmla="*/ 7956600 w 7956600"/>
              <a:gd name="connsiteY202" fmla="*/ 1303283 h 4950373"/>
              <a:gd name="connsiteX203" fmla="*/ 7935579 w 7956600"/>
              <a:gd name="connsiteY203" fmla="*/ 1156138 h 4950373"/>
              <a:gd name="connsiteX204" fmla="*/ 7914558 w 7956600"/>
              <a:gd name="connsiteY204" fmla="*/ 1124607 h 4950373"/>
              <a:gd name="connsiteX205" fmla="*/ 7883027 w 7956600"/>
              <a:gd name="connsiteY205" fmla="*/ 1051035 h 4950373"/>
              <a:gd name="connsiteX206" fmla="*/ 7862007 w 7956600"/>
              <a:gd name="connsiteY206" fmla="*/ 1019504 h 4950373"/>
              <a:gd name="connsiteX207" fmla="*/ 7819965 w 7956600"/>
              <a:gd name="connsiteY207" fmla="*/ 924911 h 4950373"/>
              <a:gd name="connsiteX208" fmla="*/ 7788434 w 7956600"/>
              <a:gd name="connsiteY208" fmla="*/ 861848 h 4950373"/>
              <a:gd name="connsiteX209" fmla="*/ 7767413 w 7956600"/>
              <a:gd name="connsiteY209" fmla="*/ 788276 h 4950373"/>
              <a:gd name="connsiteX210" fmla="*/ 7725372 w 7956600"/>
              <a:gd name="connsiteY210" fmla="*/ 693683 h 4950373"/>
              <a:gd name="connsiteX211" fmla="*/ 7704351 w 7956600"/>
              <a:gd name="connsiteY211" fmla="*/ 620111 h 4950373"/>
              <a:gd name="connsiteX212" fmla="*/ 7683331 w 7956600"/>
              <a:gd name="connsiteY212" fmla="*/ 588580 h 4950373"/>
              <a:gd name="connsiteX213" fmla="*/ 7578227 w 7956600"/>
              <a:gd name="connsiteY213" fmla="*/ 546538 h 4950373"/>
              <a:gd name="connsiteX214" fmla="*/ 7473124 w 7956600"/>
              <a:gd name="connsiteY214" fmla="*/ 515007 h 4950373"/>
              <a:gd name="connsiteX215" fmla="*/ 7315469 w 7956600"/>
              <a:gd name="connsiteY215" fmla="*/ 493986 h 4950373"/>
              <a:gd name="connsiteX216" fmla="*/ 7273427 w 7956600"/>
              <a:gd name="connsiteY216" fmla="*/ 483476 h 4950373"/>
              <a:gd name="connsiteX217" fmla="*/ 7168324 w 7956600"/>
              <a:gd name="connsiteY217" fmla="*/ 462455 h 4950373"/>
              <a:gd name="connsiteX218" fmla="*/ 6663827 w 7956600"/>
              <a:gd name="connsiteY218" fmla="*/ 472966 h 4950373"/>
              <a:gd name="connsiteX219" fmla="*/ 6558724 w 7956600"/>
              <a:gd name="connsiteY219" fmla="*/ 493986 h 4950373"/>
              <a:gd name="connsiteX220" fmla="*/ 6422089 w 7956600"/>
              <a:gd name="connsiteY220" fmla="*/ 504497 h 4950373"/>
              <a:gd name="connsiteX221" fmla="*/ 6295965 w 7956600"/>
              <a:gd name="connsiteY221" fmla="*/ 525517 h 4950373"/>
              <a:gd name="connsiteX222" fmla="*/ 6264434 w 7956600"/>
              <a:gd name="connsiteY222" fmla="*/ 536028 h 4950373"/>
              <a:gd name="connsiteX223" fmla="*/ 6222393 w 7956600"/>
              <a:gd name="connsiteY223" fmla="*/ 546538 h 4950373"/>
              <a:gd name="connsiteX224" fmla="*/ 6159331 w 7956600"/>
              <a:gd name="connsiteY224" fmla="*/ 588580 h 4950373"/>
              <a:gd name="connsiteX225" fmla="*/ 6054227 w 7956600"/>
              <a:gd name="connsiteY225" fmla="*/ 609600 h 4950373"/>
              <a:gd name="connsiteX226" fmla="*/ 6022696 w 7956600"/>
              <a:gd name="connsiteY226" fmla="*/ 620111 h 4950373"/>
              <a:gd name="connsiteX227" fmla="*/ 5959634 w 7956600"/>
              <a:gd name="connsiteY227" fmla="*/ 662152 h 4950373"/>
              <a:gd name="connsiteX228" fmla="*/ 5896572 w 7956600"/>
              <a:gd name="connsiteY228" fmla="*/ 672662 h 4950373"/>
              <a:gd name="connsiteX229" fmla="*/ 5823000 w 7956600"/>
              <a:gd name="connsiteY229" fmla="*/ 693683 h 4950373"/>
              <a:gd name="connsiteX230" fmla="*/ 5780958 w 7956600"/>
              <a:gd name="connsiteY230" fmla="*/ 704193 h 4950373"/>
              <a:gd name="connsiteX231" fmla="*/ 5717896 w 7956600"/>
              <a:gd name="connsiteY231" fmla="*/ 725214 h 4950373"/>
              <a:gd name="connsiteX232" fmla="*/ 5665345 w 7956600"/>
              <a:gd name="connsiteY232" fmla="*/ 735724 h 4950373"/>
              <a:gd name="connsiteX233" fmla="*/ 5581262 w 7956600"/>
              <a:gd name="connsiteY233" fmla="*/ 767255 h 4950373"/>
              <a:gd name="connsiteX234" fmla="*/ 5497179 w 7956600"/>
              <a:gd name="connsiteY234" fmla="*/ 788276 h 4950373"/>
              <a:gd name="connsiteX235" fmla="*/ 5402586 w 7956600"/>
              <a:gd name="connsiteY235" fmla="*/ 809297 h 4950373"/>
              <a:gd name="connsiteX236" fmla="*/ 5371055 w 7956600"/>
              <a:gd name="connsiteY236" fmla="*/ 819807 h 4950373"/>
              <a:gd name="connsiteX237" fmla="*/ 5265951 w 7956600"/>
              <a:gd name="connsiteY237" fmla="*/ 840828 h 4950373"/>
              <a:gd name="connsiteX238" fmla="*/ 4898089 w 7956600"/>
              <a:gd name="connsiteY238" fmla="*/ 830317 h 4950373"/>
              <a:gd name="connsiteX239" fmla="*/ 4792986 w 7956600"/>
              <a:gd name="connsiteY239" fmla="*/ 809297 h 4950373"/>
              <a:gd name="connsiteX240" fmla="*/ 4708903 w 7956600"/>
              <a:gd name="connsiteY240" fmla="*/ 788276 h 4950373"/>
              <a:gd name="connsiteX241" fmla="*/ 4593289 w 7956600"/>
              <a:gd name="connsiteY241" fmla="*/ 746235 h 4950373"/>
              <a:gd name="connsiteX242" fmla="*/ 4540738 w 7956600"/>
              <a:gd name="connsiteY242" fmla="*/ 735724 h 4950373"/>
              <a:gd name="connsiteX243" fmla="*/ 4467165 w 7956600"/>
              <a:gd name="connsiteY243" fmla="*/ 704193 h 4950373"/>
              <a:gd name="connsiteX244" fmla="*/ 4435634 w 7956600"/>
              <a:gd name="connsiteY244" fmla="*/ 683173 h 4950373"/>
              <a:gd name="connsiteX245" fmla="*/ 4414613 w 7956600"/>
              <a:gd name="connsiteY245" fmla="*/ 651642 h 4950373"/>
              <a:gd name="connsiteX246" fmla="*/ 4341041 w 7956600"/>
              <a:gd name="connsiteY246" fmla="*/ 588580 h 4950373"/>
              <a:gd name="connsiteX247" fmla="*/ 4320020 w 7956600"/>
              <a:gd name="connsiteY247" fmla="*/ 546538 h 4950373"/>
              <a:gd name="connsiteX248" fmla="*/ 4299000 w 7956600"/>
              <a:gd name="connsiteY248" fmla="*/ 515007 h 4950373"/>
              <a:gd name="connsiteX249" fmla="*/ 4256958 w 7956600"/>
              <a:gd name="connsiteY249" fmla="*/ 441435 h 4950373"/>
              <a:gd name="connsiteX250" fmla="*/ 4204407 w 7956600"/>
              <a:gd name="connsiteY250" fmla="*/ 346842 h 4950373"/>
              <a:gd name="connsiteX251" fmla="*/ 4162365 w 7956600"/>
              <a:gd name="connsiteY251" fmla="*/ 283780 h 4950373"/>
              <a:gd name="connsiteX252" fmla="*/ 4141345 w 7956600"/>
              <a:gd name="connsiteY252" fmla="*/ 252248 h 4950373"/>
              <a:gd name="connsiteX253" fmla="*/ 4109813 w 7956600"/>
              <a:gd name="connsiteY253" fmla="*/ 210207 h 4950373"/>
              <a:gd name="connsiteX254" fmla="*/ 4046751 w 7956600"/>
              <a:gd name="connsiteY254" fmla="*/ 178676 h 4950373"/>
              <a:gd name="connsiteX255" fmla="*/ 3983689 w 7956600"/>
              <a:gd name="connsiteY255" fmla="*/ 147145 h 4950373"/>
              <a:gd name="connsiteX256" fmla="*/ 3952158 w 7956600"/>
              <a:gd name="connsiteY256" fmla="*/ 126124 h 4950373"/>
              <a:gd name="connsiteX257" fmla="*/ 3889096 w 7956600"/>
              <a:gd name="connsiteY257" fmla="*/ 105104 h 4950373"/>
              <a:gd name="connsiteX258" fmla="*/ 3868076 w 7956600"/>
              <a:gd name="connsiteY258" fmla="*/ 94593 h 495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7956600" h="4950373">
                <a:moveTo>
                  <a:pt x="3868076" y="94593"/>
                </a:moveTo>
                <a:cubicBezTo>
                  <a:pt x="3847055" y="87586"/>
                  <a:pt x="3794731" y="68355"/>
                  <a:pt x="3762972" y="63062"/>
                </a:cubicBezTo>
                <a:cubicBezTo>
                  <a:pt x="3735111" y="58418"/>
                  <a:pt x="3706806" y="56847"/>
                  <a:pt x="3678889" y="52552"/>
                </a:cubicBezTo>
                <a:cubicBezTo>
                  <a:pt x="3661233" y="49836"/>
                  <a:pt x="3644129" y="43659"/>
                  <a:pt x="3626338" y="42042"/>
                </a:cubicBezTo>
                <a:cubicBezTo>
                  <a:pt x="3566921" y="36640"/>
                  <a:pt x="3507221" y="35035"/>
                  <a:pt x="3447662" y="31531"/>
                </a:cubicBezTo>
                <a:cubicBezTo>
                  <a:pt x="3430145" y="28028"/>
                  <a:pt x="3412894" y="22715"/>
                  <a:pt x="3395110" y="21021"/>
                </a:cubicBezTo>
                <a:cubicBezTo>
                  <a:pt x="3173910" y="-45"/>
                  <a:pt x="3291365" y="26617"/>
                  <a:pt x="3184903" y="0"/>
                </a:cubicBezTo>
                <a:cubicBezTo>
                  <a:pt x="3057350" y="42521"/>
                  <a:pt x="3190147" y="1547"/>
                  <a:pt x="2859082" y="21021"/>
                </a:cubicBezTo>
                <a:cubicBezTo>
                  <a:pt x="2837808" y="22272"/>
                  <a:pt x="2817041" y="28028"/>
                  <a:pt x="2796020" y="31531"/>
                </a:cubicBezTo>
                <a:cubicBezTo>
                  <a:pt x="2716763" y="57952"/>
                  <a:pt x="2811386" y="19239"/>
                  <a:pt x="2743469" y="73573"/>
                </a:cubicBezTo>
                <a:cubicBezTo>
                  <a:pt x="2734818" y="80494"/>
                  <a:pt x="2722448" y="80580"/>
                  <a:pt x="2711938" y="84083"/>
                </a:cubicBezTo>
                <a:cubicBezTo>
                  <a:pt x="2688468" y="154490"/>
                  <a:pt x="2711031" y="79463"/>
                  <a:pt x="2690917" y="210207"/>
                </a:cubicBezTo>
                <a:cubicBezTo>
                  <a:pt x="2688721" y="224484"/>
                  <a:pt x="2683910" y="238234"/>
                  <a:pt x="2680407" y="252248"/>
                </a:cubicBezTo>
                <a:cubicBezTo>
                  <a:pt x="2683910" y="339834"/>
                  <a:pt x="2690917" y="427351"/>
                  <a:pt x="2690917" y="515007"/>
                </a:cubicBezTo>
                <a:cubicBezTo>
                  <a:pt x="2690917" y="549546"/>
                  <a:pt x="2678921" y="740122"/>
                  <a:pt x="2669896" y="798786"/>
                </a:cubicBezTo>
                <a:cubicBezTo>
                  <a:pt x="2668211" y="809736"/>
                  <a:pt x="2663750" y="820134"/>
                  <a:pt x="2659386" y="830317"/>
                </a:cubicBezTo>
                <a:cubicBezTo>
                  <a:pt x="2639995" y="875562"/>
                  <a:pt x="2626210" y="890593"/>
                  <a:pt x="2596324" y="935421"/>
                </a:cubicBezTo>
                <a:cubicBezTo>
                  <a:pt x="2548068" y="1007805"/>
                  <a:pt x="2609717" y="919796"/>
                  <a:pt x="2533262" y="1008993"/>
                </a:cubicBezTo>
                <a:cubicBezTo>
                  <a:pt x="2525041" y="1018584"/>
                  <a:pt x="2521945" y="1032437"/>
                  <a:pt x="2512241" y="1040524"/>
                </a:cubicBezTo>
                <a:cubicBezTo>
                  <a:pt x="2500205" y="1050554"/>
                  <a:pt x="2483803" y="1053771"/>
                  <a:pt x="2470200" y="1061545"/>
                </a:cubicBezTo>
                <a:cubicBezTo>
                  <a:pt x="2413747" y="1093804"/>
                  <a:pt x="2465679" y="1075814"/>
                  <a:pt x="2396627" y="1093076"/>
                </a:cubicBezTo>
                <a:cubicBezTo>
                  <a:pt x="2386117" y="1100083"/>
                  <a:pt x="2376394" y="1108448"/>
                  <a:pt x="2365096" y="1114097"/>
                </a:cubicBezTo>
                <a:cubicBezTo>
                  <a:pt x="2350019" y="1121636"/>
                  <a:pt x="2304993" y="1131750"/>
                  <a:pt x="2291524" y="1135117"/>
                </a:cubicBezTo>
                <a:lnTo>
                  <a:pt x="2112848" y="1124607"/>
                </a:lnTo>
                <a:cubicBezTo>
                  <a:pt x="1912120" y="1109167"/>
                  <a:pt x="2135250" y="1117093"/>
                  <a:pt x="1892131" y="1103586"/>
                </a:cubicBezTo>
                <a:cubicBezTo>
                  <a:pt x="1808105" y="1098918"/>
                  <a:pt x="1723965" y="1096579"/>
                  <a:pt x="1639882" y="1093076"/>
                </a:cubicBezTo>
                <a:cubicBezTo>
                  <a:pt x="1416407" y="1065142"/>
                  <a:pt x="1736089" y="1103748"/>
                  <a:pt x="1419165" y="1072055"/>
                </a:cubicBezTo>
                <a:cubicBezTo>
                  <a:pt x="1394515" y="1069590"/>
                  <a:pt x="1370264" y="1063788"/>
                  <a:pt x="1345593" y="1061545"/>
                </a:cubicBezTo>
                <a:cubicBezTo>
                  <a:pt x="1263417" y="1054075"/>
                  <a:pt x="1060829" y="1044345"/>
                  <a:pt x="988241" y="1040524"/>
                </a:cubicBezTo>
                <a:cubicBezTo>
                  <a:pt x="783670" y="1044051"/>
                  <a:pt x="462808" y="1039562"/>
                  <a:pt x="220986" y="1061545"/>
                </a:cubicBezTo>
                <a:cubicBezTo>
                  <a:pt x="196314" y="1063788"/>
                  <a:pt x="171937" y="1068552"/>
                  <a:pt x="147413" y="1072055"/>
                </a:cubicBezTo>
                <a:cubicBezTo>
                  <a:pt x="101582" y="1087332"/>
                  <a:pt x="86132" y="1086337"/>
                  <a:pt x="52820" y="1114097"/>
                </a:cubicBezTo>
                <a:cubicBezTo>
                  <a:pt x="41401" y="1123613"/>
                  <a:pt x="31799" y="1135118"/>
                  <a:pt x="21289" y="1145628"/>
                </a:cubicBezTo>
                <a:cubicBezTo>
                  <a:pt x="16333" y="1160497"/>
                  <a:pt x="269" y="1206003"/>
                  <a:pt x="269" y="1219200"/>
                </a:cubicBezTo>
                <a:cubicBezTo>
                  <a:pt x="269" y="1395301"/>
                  <a:pt x="-5076" y="1360820"/>
                  <a:pt x="31800" y="1471448"/>
                </a:cubicBezTo>
                <a:cubicBezTo>
                  <a:pt x="35304" y="1481959"/>
                  <a:pt x="34476" y="1495146"/>
                  <a:pt x="42310" y="1502980"/>
                </a:cubicBezTo>
                <a:cubicBezTo>
                  <a:pt x="52820" y="1513490"/>
                  <a:pt x="62655" y="1524723"/>
                  <a:pt x="73841" y="1534511"/>
                </a:cubicBezTo>
                <a:cubicBezTo>
                  <a:pt x="117258" y="1572501"/>
                  <a:pt x="153269" y="1599523"/>
                  <a:pt x="210476" y="1618593"/>
                </a:cubicBezTo>
                <a:cubicBezTo>
                  <a:pt x="220986" y="1622097"/>
                  <a:pt x="231318" y="1626189"/>
                  <a:pt x="242007" y="1629104"/>
                </a:cubicBezTo>
                <a:cubicBezTo>
                  <a:pt x="269879" y="1636705"/>
                  <a:pt x="299265" y="1639394"/>
                  <a:pt x="326089" y="1650124"/>
                </a:cubicBezTo>
                <a:cubicBezTo>
                  <a:pt x="398427" y="1679060"/>
                  <a:pt x="360031" y="1668043"/>
                  <a:pt x="441703" y="1681655"/>
                </a:cubicBezTo>
                <a:cubicBezTo>
                  <a:pt x="452213" y="1685159"/>
                  <a:pt x="463325" y="1687211"/>
                  <a:pt x="473234" y="1692166"/>
                </a:cubicBezTo>
                <a:cubicBezTo>
                  <a:pt x="484532" y="1697815"/>
                  <a:pt x="493222" y="1708056"/>
                  <a:pt x="504765" y="1713186"/>
                </a:cubicBezTo>
                <a:cubicBezTo>
                  <a:pt x="525013" y="1722185"/>
                  <a:pt x="546806" y="1727200"/>
                  <a:pt x="567827" y="1734207"/>
                </a:cubicBezTo>
                <a:lnTo>
                  <a:pt x="599358" y="1744717"/>
                </a:lnTo>
                <a:cubicBezTo>
                  <a:pt x="613372" y="1755227"/>
                  <a:pt x="626269" y="1767421"/>
                  <a:pt x="641400" y="1776248"/>
                </a:cubicBezTo>
                <a:cubicBezTo>
                  <a:pt x="704065" y="1812803"/>
                  <a:pt x="706830" y="1812073"/>
                  <a:pt x="757013" y="1828800"/>
                </a:cubicBezTo>
                <a:cubicBezTo>
                  <a:pt x="767524" y="1835807"/>
                  <a:pt x="777246" y="1844172"/>
                  <a:pt x="788545" y="1849821"/>
                </a:cubicBezTo>
                <a:cubicBezTo>
                  <a:pt x="798454" y="1854776"/>
                  <a:pt x="809703" y="1856441"/>
                  <a:pt x="820076" y="1860331"/>
                </a:cubicBezTo>
                <a:cubicBezTo>
                  <a:pt x="920616" y="1898034"/>
                  <a:pt x="832589" y="1868006"/>
                  <a:pt x="904158" y="1891862"/>
                </a:cubicBezTo>
                <a:cubicBezTo>
                  <a:pt x="914668" y="1898869"/>
                  <a:pt x="924391" y="1907234"/>
                  <a:pt x="935689" y="1912883"/>
                </a:cubicBezTo>
                <a:cubicBezTo>
                  <a:pt x="945598" y="1917838"/>
                  <a:pt x="957535" y="1918013"/>
                  <a:pt x="967220" y="1923393"/>
                </a:cubicBezTo>
                <a:cubicBezTo>
                  <a:pt x="989305" y="1935662"/>
                  <a:pt x="1007685" y="1954137"/>
                  <a:pt x="1030282" y="1965435"/>
                </a:cubicBezTo>
                <a:cubicBezTo>
                  <a:pt x="1044296" y="1972442"/>
                  <a:pt x="1057923" y="1980283"/>
                  <a:pt x="1072324" y="1986455"/>
                </a:cubicBezTo>
                <a:cubicBezTo>
                  <a:pt x="1082507" y="1990819"/>
                  <a:pt x="1093946" y="1992011"/>
                  <a:pt x="1103855" y="1996966"/>
                </a:cubicBezTo>
                <a:cubicBezTo>
                  <a:pt x="1122127" y="2006102"/>
                  <a:pt x="1137810" y="2020044"/>
                  <a:pt x="1156407" y="2028497"/>
                </a:cubicBezTo>
                <a:cubicBezTo>
                  <a:pt x="1176579" y="2037666"/>
                  <a:pt x="1198448" y="2042510"/>
                  <a:pt x="1219469" y="2049517"/>
                </a:cubicBezTo>
                <a:cubicBezTo>
                  <a:pt x="1229979" y="2053020"/>
                  <a:pt x="1241782" y="2053883"/>
                  <a:pt x="1251000" y="2060028"/>
                </a:cubicBezTo>
                <a:cubicBezTo>
                  <a:pt x="1272021" y="2074042"/>
                  <a:pt x="1291466" y="2090771"/>
                  <a:pt x="1314062" y="2102069"/>
                </a:cubicBezTo>
                <a:cubicBezTo>
                  <a:pt x="1339762" y="2114919"/>
                  <a:pt x="1365350" y="2125541"/>
                  <a:pt x="1387634" y="2144111"/>
                </a:cubicBezTo>
                <a:cubicBezTo>
                  <a:pt x="1468552" y="2211543"/>
                  <a:pt x="1372417" y="2144478"/>
                  <a:pt x="1450696" y="2196662"/>
                </a:cubicBezTo>
                <a:cubicBezTo>
                  <a:pt x="1470798" y="2256966"/>
                  <a:pt x="1446811" y="2200675"/>
                  <a:pt x="1492738" y="2259724"/>
                </a:cubicBezTo>
                <a:cubicBezTo>
                  <a:pt x="1508248" y="2279666"/>
                  <a:pt x="1520765" y="2301765"/>
                  <a:pt x="1534779" y="2322786"/>
                </a:cubicBezTo>
                <a:lnTo>
                  <a:pt x="1618862" y="2448911"/>
                </a:lnTo>
                <a:lnTo>
                  <a:pt x="1660903" y="2511973"/>
                </a:lnTo>
                <a:lnTo>
                  <a:pt x="1692434" y="2532993"/>
                </a:lnTo>
                <a:cubicBezTo>
                  <a:pt x="1733825" y="2636469"/>
                  <a:pt x="1692492" y="2543604"/>
                  <a:pt x="1734476" y="2617076"/>
                </a:cubicBezTo>
                <a:cubicBezTo>
                  <a:pt x="1742249" y="2630679"/>
                  <a:pt x="1749324" y="2644716"/>
                  <a:pt x="1755496" y="2659117"/>
                </a:cubicBezTo>
                <a:cubicBezTo>
                  <a:pt x="1759860" y="2669300"/>
                  <a:pt x="1761052" y="2680739"/>
                  <a:pt x="1766007" y="2690648"/>
                </a:cubicBezTo>
                <a:cubicBezTo>
                  <a:pt x="1771656" y="2701946"/>
                  <a:pt x="1781378" y="2710882"/>
                  <a:pt x="1787027" y="2722180"/>
                </a:cubicBezTo>
                <a:cubicBezTo>
                  <a:pt x="1795464" y="2739055"/>
                  <a:pt x="1801041" y="2757214"/>
                  <a:pt x="1808048" y="2774731"/>
                </a:cubicBezTo>
                <a:cubicBezTo>
                  <a:pt x="1811551" y="2795752"/>
                  <a:pt x="1813935" y="2816990"/>
                  <a:pt x="1818558" y="2837793"/>
                </a:cubicBezTo>
                <a:cubicBezTo>
                  <a:pt x="1820961" y="2848608"/>
                  <a:pt x="1827967" y="2858300"/>
                  <a:pt x="1829069" y="2869324"/>
                </a:cubicBezTo>
                <a:cubicBezTo>
                  <a:pt x="1835006" y="2928690"/>
                  <a:pt x="1836076" y="2988441"/>
                  <a:pt x="1839579" y="3048000"/>
                </a:cubicBezTo>
                <a:cubicBezTo>
                  <a:pt x="1836076" y="3135586"/>
                  <a:pt x="1835314" y="3223325"/>
                  <a:pt x="1829069" y="3310759"/>
                </a:cubicBezTo>
                <a:cubicBezTo>
                  <a:pt x="1828280" y="3321810"/>
                  <a:pt x="1820379" y="3331362"/>
                  <a:pt x="1818558" y="3342290"/>
                </a:cubicBezTo>
                <a:cubicBezTo>
                  <a:pt x="1795169" y="3482624"/>
                  <a:pt x="1826251" y="3391376"/>
                  <a:pt x="1787027" y="3489435"/>
                </a:cubicBezTo>
                <a:cubicBezTo>
                  <a:pt x="1765662" y="3596262"/>
                  <a:pt x="1787550" y="3498115"/>
                  <a:pt x="1766007" y="3573517"/>
                </a:cubicBezTo>
                <a:cubicBezTo>
                  <a:pt x="1761519" y="3589226"/>
                  <a:pt x="1753384" y="3630294"/>
                  <a:pt x="1744986" y="3647090"/>
                </a:cubicBezTo>
                <a:cubicBezTo>
                  <a:pt x="1739337" y="3658388"/>
                  <a:pt x="1730972" y="3668111"/>
                  <a:pt x="1723965" y="3678621"/>
                </a:cubicBezTo>
                <a:cubicBezTo>
                  <a:pt x="1720462" y="3689131"/>
                  <a:pt x="1718835" y="3700467"/>
                  <a:pt x="1713455" y="3710152"/>
                </a:cubicBezTo>
                <a:cubicBezTo>
                  <a:pt x="1701186" y="3732237"/>
                  <a:pt x="1685427" y="3752193"/>
                  <a:pt x="1671413" y="3773214"/>
                </a:cubicBezTo>
                <a:lnTo>
                  <a:pt x="1650393" y="3804745"/>
                </a:lnTo>
                <a:cubicBezTo>
                  <a:pt x="1643386" y="3815255"/>
                  <a:pt x="1635021" y="3824978"/>
                  <a:pt x="1629372" y="3836276"/>
                </a:cubicBezTo>
                <a:cubicBezTo>
                  <a:pt x="1622365" y="3850290"/>
                  <a:pt x="1614523" y="3863916"/>
                  <a:pt x="1608351" y="3878317"/>
                </a:cubicBezTo>
                <a:cubicBezTo>
                  <a:pt x="1603987" y="3888500"/>
                  <a:pt x="1604762" y="3901197"/>
                  <a:pt x="1597841" y="3909848"/>
                </a:cubicBezTo>
                <a:cubicBezTo>
                  <a:pt x="1589950" y="3919712"/>
                  <a:pt x="1576820" y="3923862"/>
                  <a:pt x="1566310" y="3930869"/>
                </a:cubicBezTo>
                <a:cubicBezTo>
                  <a:pt x="1554847" y="3965260"/>
                  <a:pt x="1551347" y="3983361"/>
                  <a:pt x="1524269" y="4014952"/>
                </a:cubicBezTo>
                <a:cubicBezTo>
                  <a:pt x="1516048" y="4024543"/>
                  <a:pt x="1503248" y="4028966"/>
                  <a:pt x="1492738" y="4035973"/>
                </a:cubicBezTo>
                <a:cubicBezTo>
                  <a:pt x="1478724" y="4056994"/>
                  <a:pt x="1458685" y="4075068"/>
                  <a:pt x="1450696" y="4099035"/>
                </a:cubicBezTo>
                <a:cubicBezTo>
                  <a:pt x="1447193" y="4109545"/>
                  <a:pt x="1443230" y="4119913"/>
                  <a:pt x="1440186" y="4130566"/>
                </a:cubicBezTo>
                <a:cubicBezTo>
                  <a:pt x="1436218" y="4144455"/>
                  <a:pt x="1435366" y="4159330"/>
                  <a:pt x="1429676" y="4172607"/>
                </a:cubicBezTo>
                <a:cubicBezTo>
                  <a:pt x="1424700" y="4184218"/>
                  <a:pt x="1414304" y="4192840"/>
                  <a:pt x="1408655" y="4204138"/>
                </a:cubicBezTo>
                <a:cubicBezTo>
                  <a:pt x="1400217" y="4221013"/>
                  <a:pt x="1394259" y="4239024"/>
                  <a:pt x="1387634" y="4256690"/>
                </a:cubicBezTo>
                <a:cubicBezTo>
                  <a:pt x="1383744" y="4267063"/>
                  <a:pt x="1380168" y="4277568"/>
                  <a:pt x="1377124" y="4288221"/>
                </a:cubicBezTo>
                <a:cubicBezTo>
                  <a:pt x="1373156" y="4302110"/>
                  <a:pt x="1371685" y="4316737"/>
                  <a:pt x="1366613" y="4330262"/>
                </a:cubicBezTo>
                <a:cubicBezTo>
                  <a:pt x="1332987" y="4419931"/>
                  <a:pt x="1355958" y="4330770"/>
                  <a:pt x="1335082" y="4403835"/>
                </a:cubicBezTo>
                <a:cubicBezTo>
                  <a:pt x="1331114" y="4417724"/>
                  <a:pt x="1329644" y="4432351"/>
                  <a:pt x="1324572" y="4445876"/>
                </a:cubicBezTo>
                <a:cubicBezTo>
                  <a:pt x="1307250" y="4492068"/>
                  <a:pt x="1304705" y="4480642"/>
                  <a:pt x="1282531" y="4519448"/>
                </a:cubicBezTo>
                <a:cubicBezTo>
                  <a:pt x="1229200" y="4612780"/>
                  <a:pt x="1291696" y="4516212"/>
                  <a:pt x="1240489" y="4593021"/>
                </a:cubicBezTo>
                <a:cubicBezTo>
                  <a:pt x="1214072" y="4672275"/>
                  <a:pt x="1249707" y="4574585"/>
                  <a:pt x="1208958" y="4656083"/>
                </a:cubicBezTo>
                <a:cubicBezTo>
                  <a:pt x="1204003" y="4665992"/>
                  <a:pt x="1202338" y="4677241"/>
                  <a:pt x="1198448" y="4687614"/>
                </a:cubicBezTo>
                <a:cubicBezTo>
                  <a:pt x="1191823" y="4705280"/>
                  <a:pt x="1183875" y="4722435"/>
                  <a:pt x="1177427" y="4740166"/>
                </a:cubicBezTo>
                <a:cubicBezTo>
                  <a:pt x="1169855" y="4760990"/>
                  <a:pt x="1163414" y="4782207"/>
                  <a:pt x="1156407" y="4803228"/>
                </a:cubicBezTo>
                <a:lnTo>
                  <a:pt x="1145896" y="4834759"/>
                </a:lnTo>
                <a:cubicBezTo>
                  <a:pt x="1168687" y="4846155"/>
                  <a:pt x="1193693" y="4861135"/>
                  <a:pt x="1219469" y="4866290"/>
                </a:cubicBezTo>
                <a:cubicBezTo>
                  <a:pt x="1325333" y="4887462"/>
                  <a:pt x="1481519" y="4884050"/>
                  <a:pt x="1566310" y="4887311"/>
                </a:cubicBezTo>
                <a:cubicBezTo>
                  <a:pt x="1648056" y="4914559"/>
                  <a:pt x="1570967" y="4891758"/>
                  <a:pt x="1744986" y="4908331"/>
                </a:cubicBezTo>
                <a:cubicBezTo>
                  <a:pt x="1769647" y="4910680"/>
                  <a:pt x="1793976" y="4915769"/>
                  <a:pt x="1818558" y="4918842"/>
                </a:cubicBezTo>
                <a:cubicBezTo>
                  <a:pt x="1850038" y="4922777"/>
                  <a:pt x="1881745" y="4924866"/>
                  <a:pt x="1913151" y="4929352"/>
                </a:cubicBezTo>
                <a:cubicBezTo>
                  <a:pt x="1930836" y="4931878"/>
                  <a:pt x="1948047" y="4937146"/>
                  <a:pt x="1965703" y="4939862"/>
                </a:cubicBezTo>
                <a:cubicBezTo>
                  <a:pt x="1993620" y="4944157"/>
                  <a:pt x="2021758" y="4946869"/>
                  <a:pt x="2049786" y="4950373"/>
                </a:cubicBezTo>
                <a:cubicBezTo>
                  <a:pt x="2168903" y="4946869"/>
                  <a:pt x="2288143" y="4946294"/>
                  <a:pt x="2407138" y="4939862"/>
                </a:cubicBezTo>
                <a:cubicBezTo>
                  <a:pt x="2436760" y="4938261"/>
                  <a:pt x="2445291" y="4920785"/>
                  <a:pt x="2470200" y="4908331"/>
                </a:cubicBezTo>
                <a:cubicBezTo>
                  <a:pt x="2480109" y="4903376"/>
                  <a:pt x="2491221" y="4901324"/>
                  <a:pt x="2501731" y="4897821"/>
                </a:cubicBezTo>
                <a:cubicBezTo>
                  <a:pt x="2583713" y="4815839"/>
                  <a:pt x="2478465" y="4914439"/>
                  <a:pt x="2575303" y="4845269"/>
                </a:cubicBezTo>
                <a:cubicBezTo>
                  <a:pt x="2587398" y="4836629"/>
                  <a:pt x="2595415" y="4823254"/>
                  <a:pt x="2606834" y="4813738"/>
                </a:cubicBezTo>
                <a:cubicBezTo>
                  <a:pt x="2616538" y="4805651"/>
                  <a:pt x="2627855" y="4799724"/>
                  <a:pt x="2638365" y="4792717"/>
                </a:cubicBezTo>
                <a:cubicBezTo>
                  <a:pt x="2645372" y="4782207"/>
                  <a:pt x="2653737" y="4772484"/>
                  <a:pt x="2659386" y="4761186"/>
                </a:cubicBezTo>
                <a:cubicBezTo>
                  <a:pt x="2672086" y="4735786"/>
                  <a:pt x="2670309" y="4714542"/>
                  <a:pt x="2680407" y="4687614"/>
                </a:cubicBezTo>
                <a:cubicBezTo>
                  <a:pt x="2691838" y="4657131"/>
                  <a:pt x="2705021" y="4640181"/>
                  <a:pt x="2722448" y="4614042"/>
                </a:cubicBezTo>
                <a:cubicBezTo>
                  <a:pt x="2725951" y="4603532"/>
                  <a:pt x="2729914" y="4593164"/>
                  <a:pt x="2732958" y="4582511"/>
                </a:cubicBezTo>
                <a:cubicBezTo>
                  <a:pt x="2736926" y="4568621"/>
                  <a:pt x="2737779" y="4553746"/>
                  <a:pt x="2743469" y="4540469"/>
                </a:cubicBezTo>
                <a:cubicBezTo>
                  <a:pt x="2748445" y="4528859"/>
                  <a:pt x="2758840" y="4520236"/>
                  <a:pt x="2764489" y="4508938"/>
                </a:cubicBezTo>
                <a:cubicBezTo>
                  <a:pt x="2769444" y="4499029"/>
                  <a:pt x="2770636" y="4487590"/>
                  <a:pt x="2775000" y="4477407"/>
                </a:cubicBezTo>
                <a:cubicBezTo>
                  <a:pt x="2781172" y="4463006"/>
                  <a:pt x="2790201" y="4449913"/>
                  <a:pt x="2796020" y="4435366"/>
                </a:cubicBezTo>
                <a:cubicBezTo>
                  <a:pt x="2804249" y="4414793"/>
                  <a:pt x="2811667" y="4393800"/>
                  <a:pt x="2817041" y="4372304"/>
                </a:cubicBezTo>
                <a:cubicBezTo>
                  <a:pt x="2820544" y="4358290"/>
                  <a:pt x="2820384" y="4342804"/>
                  <a:pt x="2827551" y="4330262"/>
                </a:cubicBezTo>
                <a:cubicBezTo>
                  <a:pt x="2834925" y="4317357"/>
                  <a:pt x="2848572" y="4309241"/>
                  <a:pt x="2859082" y="4298731"/>
                </a:cubicBezTo>
                <a:cubicBezTo>
                  <a:pt x="2877765" y="4224003"/>
                  <a:pt x="2858005" y="4283011"/>
                  <a:pt x="2911634" y="4193628"/>
                </a:cubicBezTo>
                <a:cubicBezTo>
                  <a:pt x="2934588" y="4155371"/>
                  <a:pt x="2958515" y="4113603"/>
                  <a:pt x="2985207" y="4078014"/>
                </a:cubicBezTo>
                <a:cubicBezTo>
                  <a:pt x="3020803" y="4030552"/>
                  <a:pt x="3059572" y="3982099"/>
                  <a:pt x="3090310" y="3930869"/>
                </a:cubicBezTo>
                <a:cubicBezTo>
                  <a:pt x="3100820" y="3913352"/>
                  <a:pt x="3108905" y="3894128"/>
                  <a:pt x="3121841" y="3878317"/>
                </a:cubicBezTo>
                <a:cubicBezTo>
                  <a:pt x="3140666" y="3855309"/>
                  <a:pt x="3163882" y="3836276"/>
                  <a:pt x="3184903" y="3815255"/>
                </a:cubicBezTo>
                <a:cubicBezTo>
                  <a:pt x="3204705" y="3795453"/>
                  <a:pt x="3221624" y="3774411"/>
                  <a:pt x="3247965" y="3762704"/>
                </a:cubicBezTo>
                <a:cubicBezTo>
                  <a:pt x="3321078" y="3730210"/>
                  <a:pt x="3291912" y="3751559"/>
                  <a:pt x="3353069" y="3731173"/>
                </a:cubicBezTo>
                <a:cubicBezTo>
                  <a:pt x="3471804" y="3691595"/>
                  <a:pt x="3346912" y="3724828"/>
                  <a:pt x="3447662" y="3699642"/>
                </a:cubicBezTo>
                <a:cubicBezTo>
                  <a:pt x="3517596" y="3664674"/>
                  <a:pt x="3460754" y="3688487"/>
                  <a:pt x="3542255" y="3668111"/>
                </a:cubicBezTo>
                <a:cubicBezTo>
                  <a:pt x="3553003" y="3665424"/>
                  <a:pt x="3563133" y="3660644"/>
                  <a:pt x="3573786" y="3657600"/>
                </a:cubicBezTo>
                <a:cubicBezTo>
                  <a:pt x="3587675" y="3653632"/>
                  <a:pt x="3601891" y="3650891"/>
                  <a:pt x="3615827" y="3647090"/>
                </a:cubicBezTo>
                <a:cubicBezTo>
                  <a:pt x="3640434" y="3640379"/>
                  <a:pt x="3664793" y="3632780"/>
                  <a:pt x="3689400" y="3626069"/>
                </a:cubicBezTo>
                <a:cubicBezTo>
                  <a:pt x="3730211" y="3614939"/>
                  <a:pt x="3740231" y="3613801"/>
                  <a:pt x="3783993" y="3605048"/>
                </a:cubicBezTo>
                <a:cubicBezTo>
                  <a:pt x="3848755" y="3561875"/>
                  <a:pt x="3777163" y="3603821"/>
                  <a:pt x="3868076" y="3573517"/>
                </a:cubicBezTo>
                <a:cubicBezTo>
                  <a:pt x="3882940" y="3568562"/>
                  <a:pt x="3895716" y="3558669"/>
                  <a:pt x="3910117" y="3552497"/>
                </a:cubicBezTo>
                <a:cubicBezTo>
                  <a:pt x="3920300" y="3548133"/>
                  <a:pt x="3931739" y="3546941"/>
                  <a:pt x="3941648" y="3541986"/>
                </a:cubicBezTo>
                <a:cubicBezTo>
                  <a:pt x="4023147" y="3501237"/>
                  <a:pt x="3925455" y="3536875"/>
                  <a:pt x="4004710" y="3510455"/>
                </a:cubicBezTo>
                <a:cubicBezTo>
                  <a:pt x="4015220" y="3499945"/>
                  <a:pt x="4024956" y="3488597"/>
                  <a:pt x="4036241" y="3478924"/>
                </a:cubicBezTo>
                <a:cubicBezTo>
                  <a:pt x="4049541" y="3467524"/>
                  <a:pt x="4065896" y="3459779"/>
                  <a:pt x="4078282" y="3447393"/>
                </a:cubicBezTo>
                <a:cubicBezTo>
                  <a:pt x="4087214" y="3438461"/>
                  <a:pt x="4092296" y="3426372"/>
                  <a:pt x="4099303" y="3415862"/>
                </a:cubicBezTo>
                <a:cubicBezTo>
                  <a:pt x="4102806" y="3405352"/>
                  <a:pt x="4106769" y="3394984"/>
                  <a:pt x="4109813" y="3384331"/>
                </a:cubicBezTo>
                <a:cubicBezTo>
                  <a:pt x="4136208" y="3291950"/>
                  <a:pt x="4105635" y="3386360"/>
                  <a:pt x="4130834" y="3310759"/>
                </a:cubicBezTo>
                <a:cubicBezTo>
                  <a:pt x="4135910" y="3249855"/>
                  <a:pt x="4142755" y="3153743"/>
                  <a:pt x="4151855" y="3090042"/>
                </a:cubicBezTo>
                <a:cubicBezTo>
                  <a:pt x="4154381" y="3072357"/>
                  <a:pt x="4159169" y="3055066"/>
                  <a:pt x="4162365" y="3037490"/>
                </a:cubicBezTo>
                <a:cubicBezTo>
                  <a:pt x="4179347" y="2944090"/>
                  <a:pt x="4163197" y="3003464"/>
                  <a:pt x="4193896" y="2911366"/>
                </a:cubicBezTo>
                <a:lnTo>
                  <a:pt x="4204407" y="2879835"/>
                </a:lnTo>
                <a:cubicBezTo>
                  <a:pt x="4207910" y="2869325"/>
                  <a:pt x="4208772" y="2857522"/>
                  <a:pt x="4214917" y="2848304"/>
                </a:cubicBezTo>
                <a:lnTo>
                  <a:pt x="4235938" y="2816773"/>
                </a:lnTo>
                <a:cubicBezTo>
                  <a:pt x="4256215" y="2715382"/>
                  <a:pt x="4231384" y="2804861"/>
                  <a:pt x="4267469" y="2732690"/>
                </a:cubicBezTo>
                <a:cubicBezTo>
                  <a:pt x="4272424" y="2722781"/>
                  <a:pt x="4273615" y="2711342"/>
                  <a:pt x="4277979" y="2701159"/>
                </a:cubicBezTo>
                <a:cubicBezTo>
                  <a:pt x="4305199" y="2637644"/>
                  <a:pt x="4289865" y="2680357"/>
                  <a:pt x="4320020" y="2627586"/>
                </a:cubicBezTo>
                <a:cubicBezTo>
                  <a:pt x="4356909" y="2563030"/>
                  <a:pt x="4321215" y="2605371"/>
                  <a:pt x="4372572" y="2554014"/>
                </a:cubicBezTo>
                <a:cubicBezTo>
                  <a:pt x="4376075" y="2543504"/>
                  <a:pt x="4376937" y="2531701"/>
                  <a:pt x="4383082" y="2522483"/>
                </a:cubicBezTo>
                <a:cubicBezTo>
                  <a:pt x="4399267" y="2498205"/>
                  <a:pt x="4422878" y="2485442"/>
                  <a:pt x="4446145" y="2469931"/>
                </a:cubicBezTo>
                <a:cubicBezTo>
                  <a:pt x="4453152" y="2455917"/>
                  <a:pt x="4458058" y="2440639"/>
                  <a:pt x="4467165" y="2427890"/>
                </a:cubicBezTo>
                <a:cubicBezTo>
                  <a:pt x="4498418" y="2384135"/>
                  <a:pt x="4494155" y="2407402"/>
                  <a:pt x="4530227" y="2375338"/>
                </a:cubicBezTo>
                <a:cubicBezTo>
                  <a:pt x="4615301" y="2299716"/>
                  <a:pt x="4559803" y="2323438"/>
                  <a:pt x="4624820" y="2301766"/>
                </a:cubicBezTo>
                <a:lnTo>
                  <a:pt x="4687882" y="2259724"/>
                </a:lnTo>
                <a:cubicBezTo>
                  <a:pt x="4698392" y="2252717"/>
                  <a:pt x="4707430" y="2242699"/>
                  <a:pt x="4719413" y="2238704"/>
                </a:cubicBezTo>
                <a:cubicBezTo>
                  <a:pt x="4793358" y="2214055"/>
                  <a:pt x="4702076" y="2246134"/>
                  <a:pt x="4792986" y="2207173"/>
                </a:cubicBezTo>
                <a:cubicBezTo>
                  <a:pt x="4803169" y="2202809"/>
                  <a:pt x="4814608" y="2201617"/>
                  <a:pt x="4824517" y="2196662"/>
                </a:cubicBezTo>
                <a:cubicBezTo>
                  <a:pt x="4835815" y="2191013"/>
                  <a:pt x="4844505" y="2180772"/>
                  <a:pt x="4856048" y="2175642"/>
                </a:cubicBezTo>
                <a:cubicBezTo>
                  <a:pt x="4876296" y="2166643"/>
                  <a:pt x="4919110" y="2154621"/>
                  <a:pt x="4919110" y="2154621"/>
                </a:cubicBezTo>
                <a:cubicBezTo>
                  <a:pt x="4940131" y="2140607"/>
                  <a:pt x="4957399" y="2117535"/>
                  <a:pt x="4982172" y="2112580"/>
                </a:cubicBezTo>
                <a:cubicBezTo>
                  <a:pt x="5045588" y="2099896"/>
                  <a:pt x="5017776" y="2107718"/>
                  <a:pt x="5066255" y="2091559"/>
                </a:cubicBezTo>
                <a:cubicBezTo>
                  <a:pt x="5126852" y="2051160"/>
                  <a:pt x="5068395" y="2086138"/>
                  <a:pt x="5129317" y="2060028"/>
                </a:cubicBezTo>
                <a:cubicBezTo>
                  <a:pt x="5206264" y="2027051"/>
                  <a:pt x="5135888" y="2047874"/>
                  <a:pt x="5213400" y="2028497"/>
                </a:cubicBezTo>
                <a:cubicBezTo>
                  <a:pt x="5227414" y="2021490"/>
                  <a:pt x="5240434" y="2011978"/>
                  <a:pt x="5255441" y="2007476"/>
                </a:cubicBezTo>
                <a:cubicBezTo>
                  <a:pt x="5275853" y="2001352"/>
                  <a:pt x="5297379" y="1999783"/>
                  <a:pt x="5318503" y="1996966"/>
                </a:cubicBezTo>
                <a:cubicBezTo>
                  <a:pt x="5387682" y="1987742"/>
                  <a:pt x="5459412" y="1982545"/>
                  <a:pt x="5528710" y="1975945"/>
                </a:cubicBezTo>
                <a:lnTo>
                  <a:pt x="5633813" y="1965435"/>
                </a:lnTo>
                <a:cubicBezTo>
                  <a:pt x="5665364" y="1962114"/>
                  <a:pt x="5696743" y="1956903"/>
                  <a:pt x="5728407" y="1954924"/>
                </a:cubicBezTo>
                <a:cubicBezTo>
                  <a:pt x="5808905" y="1949893"/>
                  <a:pt x="5889601" y="1948653"/>
                  <a:pt x="5970145" y="1944414"/>
                </a:cubicBezTo>
                <a:cubicBezTo>
                  <a:pt x="6022741" y="1941646"/>
                  <a:pt x="6075223" y="1936997"/>
                  <a:pt x="6127800" y="1933904"/>
                </a:cubicBezTo>
                <a:cubicBezTo>
                  <a:pt x="6486352" y="1912812"/>
                  <a:pt x="6166405" y="1936989"/>
                  <a:pt x="6558724" y="1902373"/>
                </a:cubicBezTo>
                <a:lnTo>
                  <a:pt x="6684848" y="1891862"/>
                </a:lnTo>
                <a:lnTo>
                  <a:pt x="7115772" y="1902373"/>
                </a:lnTo>
                <a:cubicBezTo>
                  <a:pt x="7140524" y="1903404"/>
                  <a:pt x="7165206" y="1907313"/>
                  <a:pt x="7189345" y="1912883"/>
                </a:cubicBezTo>
                <a:cubicBezTo>
                  <a:pt x="7210935" y="1917865"/>
                  <a:pt x="7231386" y="1926897"/>
                  <a:pt x="7252407" y="1933904"/>
                </a:cubicBezTo>
                <a:cubicBezTo>
                  <a:pt x="7262917" y="1937407"/>
                  <a:pt x="7274029" y="1939459"/>
                  <a:pt x="7283938" y="1944414"/>
                </a:cubicBezTo>
                <a:cubicBezTo>
                  <a:pt x="7335888" y="1970390"/>
                  <a:pt x="7311115" y="1960481"/>
                  <a:pt x="7357510" y="1975945"/>
                </a:cubicBezTo>
                <a:cubicBezTo>
                  <a:pt x="7378531" y="1989959"/>
                  <a:pt x="7396605" y="2009997"/>
                  <a:pt x="7420572" y="2017986"/>
                </a:cubicBezTo>
                <a:lnTo>
                  <a:pt x="7515165" y="2049517"/>
                </a:lnTo>
                <a:cubicBezTo>
                  <a:pt x="7525675" y="2053021"/>
                  <a:pt x="7535948" y="2057341"/>
                  <a:pt x="7546696" y="2060028"/>
                </a:cubicBezTo>
                <a:lnTo>
                  <a:pt x="7588738" y="2070538"/>
                </a:lnTo>
                <a:cubicBezTo>
                  <a:pt x="7644793" y="2067035"/>
                  <a:pt x="7701047" y="2065908"/>
                  <a:pt x="7756903" y="2060028"/>
                </a:cubicBezTo>
                <a:cubicBezTo>
                  <a:pt x="7803325" y="2055141"/>
                  <a:pt x="7802986" y="2027691"/>
                  <a:pt x="7830476" y="1986455"/>
                </a:cubicBezTo>
                <a:cubicBezTo>
                  <a:pt x="7890710" y="1896104"/>
                  <a:pt x="7818498" y="2010412"/>
                  <a:pt x="7862007" y="1923393"/>
                </a:cubicBezTo>
                <a:cubicBezTo>
                  <a:pt x="7867656" y="1912095"/>
                  <a:pt x="7876020" y="1902372"/>
                  <a:pt x="7883027" y="1891862"/>
                </a:cubicBezTo>
                <a:cubicBezTo>
                  <a:pt x="7886531" y="1860331"/>
                  <a:pt x="7888714" y="1828625"/>
                  <a:pt x="7893538" y="1797269"/>
                </a:cubicBezTo>
                <a:cubicBezTo>
                  <a:pt x="7895734" y="1782992"/>
                  <a:pt x="7902005" y="1769528"/>
                  <a:pt x="7904048" y="1755228"/>
                </a:cubicBezTo>
                <a:cubicBezTo>
                  <a:pt x="7909027" y="1720372"/>
                  <a:pt x="7910872" y="1685140"/>
                  <a:pt x="7914558" y="1650124"/>
                </a:cubicBezTo>
                <a:cubicBezTo>
                  <a:pt x="7917879" y="1618573"/>
                  <a:pt x="7920966" y="1586990"/>
                  <a:pt x="7925069" y="1555531"/>
                </a:cubicBezTo>
                <a:cubicBezTo>
                  <a:pt x="7958496" y="1299256"/>
                  <a:pt x="7935880" y="1510468"/>
                  <a:pt x="7956600" y="1303283"/>
                </a:cubicBezTo>
                <a:cubicBezTo>
                  <a:pt x="7954747" y="1284755"/>
                  <a:pt x="7950486" y="1190922"/>
                  <a:pt x="7935579" y="1156138"/>
                </a:cubicBezTo>
                <a:cubicBezTo>
                  <a:pt x="7930603" y="1144527"/>
                  <a:pt x="7921565" y="1135117"/>
                  <a:pt x="7914558" y="1124607"/>
                </a:cubicBezTo>
                <a:cubicBezTo>
                  <a:pt x="7902766" y="1089230"/>
                  <a:pt x="7903809" y="1087404"/>
                  <a:pt x="7883027" y="1051035"/>
                </a:cubicBezTo>
                <a:cubicBezTo>
                  <a:pt x="7876760" y="1040068"/>
                  <a:pt x="7867137" y="1031047"/>
                  <a:pt x="7862007" y="1019504"/>
                </a:cubicBezTo>
                <a:cubicBezTo>
                  <a:pt x="7811979" y="906941"/>
                  <a:pt x="7867536" y="996267"/>
                  <a:pt x="7819965" y="924911"/>
                </a:cubicBezTo>
                <a:cubicBezTo>
                  <a:pt x="7793548" y="845658"/>
                  <a:pt x="7829183" y="943347"/>
                  <a:pt x="7788434" y="861848"/>
                </a:cubicBezTo>
                <a:cubicBezTo>
                  <a:pt x="7767987" y="820954"/>
                  <a:pt x="7787611" y="835405"/>
                  <a:pt x="7767413" y="788276"/>
                </a:cubicBezTo>
                <a:cubicBezTo>
                  <a:pt x="7726006" y="691661"/>
                  <a:pt x="7764589" y="850554"/>
                  <a:pt x="7725372" y="693683"/>
                </a:cubicBezTo>
                <a:cubicBezTo>
                  <a:pt x="7722003" y="680206"/>
                  <a:pt x="7711892" y="635194"/>
                  <a:pt x="7704351" y="620111"/>
                </a:cubicBezTo>
                <a:cubicBezTo>
                  <a:pt x="7698702" y="608813"/>
                  <a:pt x="7693035" y="596667"/>
                  <a:pt x="7683331" y="588580"/>
                </a:cubicBezTo>
                <a:cubicBezTo>
                  <a:pt x="7662712" y="571397"/>
                  <a:pt x="7597830" y="553072"/>
                  <a:pt x="7578227" y="546538"/>
                </a:cubicBezTo>
                <a:cubicBezTo>
                  <a:pt x="7543247" y="534878"/>
                  <a:pt x="7509392" y="522260"/>
                  <a:pt x="7473124" y="515007"/>
                </a:cubicBezTo>
                <a:cubicBezTo>
                  <a:pt x="7414156" y="503214"/>
                  <a:pt x="7378560" y="500997"/>
                  <a:pt x="7315469" y="493986"/>
                </a:cubicBezTo>
                <a:cubicBezTo>
                  <a:pt x="7301455" y="490483"/>
                  <a:pt x="7287639" y="486060"/>
                  <a:pt x="7273427" y="483476"/>
                </a:cubicBezTo>
                <a:cubicBezTo>
                  <a:pt x="7167154" y="464154"/>
                  <a:pt x="7233076" y="484040"/>
                  <a:pt x="7168324" y="462455"/>
                </a:cubicBezTo>
                <a:lnTo>
                  <a:pt x="6663827" y="472966"/>
                </a:lnTo>
                <a:cubicBezTo>
                  <a:pt x="6558929" y="476851"/>
                  <a:pt x="6640139" y="484408"/>
                  <a:pt x="6558724" y="493986"/>
                </a:cubicBezTo>
                <a:cubicBezTo>
                  <a:pt x="6513357" y="499323"/>
                  <a:pt x="6467634" y="500993"/>
                  <a:pt x="6422089" y="504497"/>
                </a:cubicBezTo>
                <a:cubicBezTo>
                  <a:pt x="6310693" y="532345"/>
                  <a:pt x="6476415" y="492708"/>
                  <a:pt x="6295965" y="525517"/>
                </a:cubicBezTo>
                <a:cubicBezTo>
                  <a:pt x="6285065" y="527499"/>
                  <a:pt x="6275087" y="532984"/>
                  <a:pt x="6264434" y="536028"/>
                </a:cubicBezTo>
                <a:cubicBezTo>
                  <a:pt x="6250545" y="539996"/>
                  <a:pt x="6236407" y="543035"/>
                  <a:pt x="6222393" y="546538"/>
                </a:cubicBezTo>
                <a:cubicBezTo>
                  <a:pt x="6201372" y="560552"/>
                  <a:pt x="6183841" y="582453"/>
                  <a:pt x="6159331" y="588580"/>
                </a:cubicBezTo>
                <a:cubicBezTo>
                  <a:pt x="6096615" y="604258"/>
                  <a:pt x="6131538" y="596715"/>
                  <a:pt x="6054227" y="609600"/>
                </a:cubicBezTo>
                <a:cubicBezTo>
                  <a:pt x="6043717" y="613104"/>
                  <a:pt x="6032381" y="614731"/>
                  <a:pt x="6022696" y="620111"/>
                </a:cubicBezTo>
                <a:cubicBezTo>
                  <a:pt x="6000612" y="632380"/>
                  <a:pt x="5984554" y="657999"/>
                  <a:pt x="5959634" y="662152"/>
                </a:cubicBezTo>
                <a:cubicBezTo>
                  <a:pt x="5938613" y="665655"/>
                  <a:pt x="5917469" y="668483"/>
                  <a:pt x="5896572" y="672662"/>
                </a:cubicBezTo>
                <a:cubicBezTo>
                  <a:pt x="5841818" y="683613"/>
                  <a:pt x="5869742" y="680329"/>
                  <a:pt x="5823000" y="693683"/>
                </a:cubicBezTo>
                <a:cubicBezTo>
                  <a:pt x="5809110" y="697651"/>
                  <a:pt x="5794794" y="700042"/>
                  <a:pt x="5780958" y="704193"/>
                </a:cubicBezTo>
                <a:cubicBezTo>
                  <a:pt x="5759735" y="710560"/>
                  <a:pt x="5739623" y="720869"/>
                  <a:pt x="5717896" y="725214"/>
                </a:cubicBezTo>
                <a:cubicBezTo>
                  <a:pt x="5700379" y="728717"/>
                  <a:pt x="5682676" y="731391"/>
                  <a:pt x="5665345" y="735724"/>
                </a:cubicBezTo>
                <a:cubicBezTo>
                  <a:pt x="5628283" y="744990"/>
                  <a:pt x="5623039" y="754401"/>
                  <a:pt x="5581262" y="767255"/>
                </a:cubicBezTo>
                <a:cubicBezTo>
                  <a:pt x="5553649" y="775751"/>
                  <a:pt x="5524587" y="779140"/>
                  <a:pt x="5497179" y="788276"/>
                </a:cubicBezTo>
                <a:cubicBezTo>
                  <a:pt x="5426198" y="811936"/>
                  <a:pt x="5513571" y="784633"/>
                  <a:pt x="5402586" y="809297"/>
                </a:cubicBezTo>
                <a:cubicBezTo>
                  <a:pt x="5391771" y="811700"/>
                  <a:pt x="5381850" y="817316"/>
                  <a:pt x="5371055" y="819807"/>
                </a:cubicBezTo>
                <a:cubicBezTo>
                  <a:pt x="5336241" y="827841"/>
                  <a:pt x="5265951" y="840828"/>
                  <a:pt x="5265951" y="840828"/>
                </a:cubicBezTo>
                <a:lnTo>
                  <a:pt x="4898089" y="830317"/>
                </a:lnTo>
                <a:cubicBezTo>
                  <a:pt x="4816189" y="826417"/>
                  <a:pt x="4846838" y="823984"/>
                  <a:pt x="4792986" y="809297"/>
                </a:cubicBezTo>
                <a:cubicBezTo>
                  <a:pt x="4765114" y="801695"/>
                  <a:pt x="4735727" y="799006"/>
                  <a:pt x="4708903" y="788276"/>
                </a:cubicBezTo>
                <a:cubicBezTo>
                  <a:pt x="4668598" y="772154"/>
                  <a:pt x="4635705" y="757803"/>
                  <a:pt x="4593289" y="746235"/>
                </a:cubicBezTo>
                <a:cubicBezTo>
                  <a:pt x="4576055" y="741535"/>
                  <a:pt x="4558069" y="740057"/>
                  <a:pt x="4540738" y="735724"/>
                </a:cubicBezTo>
                <a:cubicBezTo>
                  <a:pt x="4514532" y="729172"/>
                  <a:pt x="4490564" y="717564"/>
                  <a:pt x="4467165" y="704193"/>
                </a:cubicBezTo>
                <a:cubicBezTo>
                  <a:pt x="4456198" y="697926"/>
                  <a:pt x="4446144" y="690180"/>
                  <a:pt x="4435634" y="683173"/>
                </a:cubicBezTo>
                <a:cubicBezTo>
                  <a:pt x="4428627" y="672663"/>
                  <a:pt x="4423545" y="660574"/>
                  <a:pt x="4414613" y="651642"/>
                </a:cubicBezTo>
                <a:cubicBezTo>
                  <a:pt x="4378732" y="615761"/>
                  <a:pt x="4369642" y="628621"/>
                  <a:pt x="4341041" y="588580"/>
                </a:cubicBezTo>
                <a:cubicBezTo>
                  <a:pt x="4331934" y="575830"/>
                  <a:pt x="4327793" y="560142"/>
                  <a:pt x="4320020" y="546538"/>
                </a:cubicBezTo>
                <a:cubicBezTo>
                  <a:pt x="4313753" y="535571"/>
                  <a:pt x="4305267" y="525974"/>
                  <a:pt x="4299000" y="515007"/>
                </a:cubicBezTo>
                <a:cubicBezTo>
                  <a:pt x="4245668" y="421676"/>
                  <a:pt x="4308165" y="518245"/>
                  <a:pt x="4256958" y="441435"/>
                </a:cubicBezTo>
                <a:cubicBezTo>
                  <a:pt x="4238459" y="385937"/>
                  <a:pt x="4252593" y="419121"/>
                  <a:pt x="4204407" y="346842"/>
                </a:cubicBezTo>
                <a:lnTo>
                  <a:pt x="4162365" y="283780"/>
                </a:lnTo>
                <a:cubicBezTo>
                  <a:pt x="4155358" y="273269"/>
                  <a:pt x="4148924" y="262353"/>
                  <a:pt x="4141345" y="252248"/>
                </a:cubicBezTo>
                <a:cubicBezTo>
                  <a:pt x="4130834" y="238234"/>
                  <a:pt x="4122200" y="222594"/>
                  <a:pt x="4109813" y="210207"/>
                </a:cubicBezTo>
                <a:cubicBezTo>
                  <a:pt x="4089437" y="189831"/>
                  <a:pt x="4072397" y="187225"/>
                  <a:pt x="4046751" y="178676"/>
                </a:cubicBezTo>
                <a:cubicBezTo>
                  <a:pt x="3956387" y="118432"/>
                  <a:pt x="4070718" y="190660"/>
                  <a:pt x="3983689" y="147145"/>
                </a:cubicBezTo>
                <a:cubicBezTo>
                  <a:pt x="3972391" y="141496"/>
                  <a:pt x="3963701" y="131254"/>
                  <a:pt x="3952158" y="126124"/>
                </a:cubicBezTo>
                <a:cubicBezTo>
                  <a:pt x="3931910" y="117125"/>
                  <a:pt x="3889096" y="105104"/>
                  <a:pt x="3889096" y="105104"/>
                </a:cubicBezTo>
                <a:cubicBezTo>
                  <a:pt x="3866133" y="70658"/>
                  <a:pt x="3889097" y="101600"/>
                  <a:pt x="3868076" y="94593"/>
                </a:cubicBezTo>
                <a:close/>
              </a:path>
            </a:pathLst>
          </a:cu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9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87594" y="1003206"/>
            <a:ext cx="5583049" cy="5862638"/>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arrows. (advance slide for answer)</a:t>
            </a:r>
          </a:p>
        </p:txBody>
      </p:sp>
      <p:sp>
        <p:nvSpPr>
          <p:cNvPr id="15" name="Rectangle 14"/>
          <p:cNvSpPr/>
          <p:nvPr/>
        </p:nvSpPr>
        <p:spPr>
          <a:xfrm>
            <a:off x="2654241" y="49530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osteoclast</a:t>
            </a:r>
          </a:p>
        </p:txBody>
      </p:sp>
      <p:cxnSp>
        <p:nvCxnSpPr>
          <p:cNvPr id="10" name="Straight Arrow Connector 9"/>
          <p:cNvCxnSpPr/>
          <p:nvPr/>
        </p:nvCxnSpPr>
        <p:spPr>
          <a:xfrm flipH="1" flipV="1">
            <a:off x="4775719" y="4589107"/>
            <a:ext cx="626706" cy="43076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834882" y="4489581"/>
            <a:ext cx="524070" cy="31568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75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1308046"/>
            <a:ext cx="7543800" cy="519112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477049"/>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structures indicated by the arrows. (advance slide for answer)</a:t>
            </a:r>
          </a:p>
        </p:txBody>
      </p:sp>
      <p:sp>
        <p:nvSpPr>
          <p:cNvPr id="15" name="Rectangle 14"/>
          <p:cNvSpPr/>
          <p:nvPr/>
        </p:nvSpPr>
        <p:spPr>
          <a:xfrm>
            <a:off x="3581400" y="15240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a:ln w="11430"/>
                <a:effectLst>
                  <a:outerShdw blurRad="50800" dist="39000" dir="5460000" algn="tl">
                    <a:srgbClr val="000000">
                      <a:alpha val="38000"/>
                    </a:srgbClr>
                  </a:outerShdw>
                </a:effectLst>
                <a:latin typeface="+mn-lt"/>
              </a:rPr>
              <a:t>lacunae</a:t>
            </a:r>
            <a:endParaRPr lang="en-US" sz="3600" b="1" dirty="0">
              <a:ln w="11430"/>
              <a:effectLst>
                <a:outerShdw blurRad="50800" dist="39000" dir="5460000" algn="tl">
                  <a:srgbClr val="000000">
                    <a:alpha val="38000"/>
                  </a:srgbClr>
                </a:outerShdw>
              </a:effectLst>
              <a:latin typeface="+mn-lt"/>
            </a:endParaRPr>
          </a:p>
        </p:txBody>
      </p:sp>
      <p:cxnSp>
        <p:nvCxnSpPr>
          <p:cNvPr id="7" name="Straight Arrow Connector 6"/>
          <p:cNvCxnSpPr/>
          <p:nvPr/>
        </p:nvCxnSpPr>
        <p:spPr>
          <a:xfrm flipV="1">
            <a:off x="4840014" y="4011339"/>
            <a:ext cx="105104" cy="49924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774732" y="2795752"/>
            <a:ext cx="115614" cy="6322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23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27" y="1308046"/>
            <a:ext cx="7628474" cy="536734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477049"/>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structure indicated by the arrows. (advance slide for answer)</a:t>
            </a:r>
          </a:p>
        </p:txBody>
      </p:sp>
      <p:sp>
        <p:nvSpPr>
          <p:cNvPr id="15" name="Rectangle 14"/>
          <p:cNvSpPr/>
          <p:nvPr/>
        </p:nvSpPr>
        <p:spPr>
          <a:xfrm>
            <a:off x="2928627" y="2133600"/>
            <a:ext cx="3066025"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err="1">
                <a:ln w="11430"/>
                <a:solidFill>
                  <a:srgbClr val="C00000"/>
                </a:solidFill>
                <a:effectLst>
                  <a:outerShdw blurRad="50800" dist="39000" dir="5460000" algn="tl">
                    <a:srgbClr val="000000">
                      <a:alpha val="38000"/>
                    </a:srgbClr>
                  </a:outerShdw>
                </a:effectLst>
                <a:latin typeface="+mn-lt"/>
              </a:rPr>
              <a:t>Haversian</a:t>
            </a:r>
            <a:r>
              <a:rPr lang="en-US" sz="3600" b="1" dirty="0">
                <a:ln w="11430"/>
                <a:solidFill>
                  <a:srgbClr val="C00000"/>
                </a:solidFill>
                <a:effectLst>
                  <a:outerShdw blurRad="50800" dist="39000" dir="5460000" algn="tl">
                    <a:srgbClr val="000000">
                      <a:alpha val="38000"/>
                    </a:srgbClr>
                  </a:outerShdw>
                </a:effectLst>
                <a:latin typeface="+mn-lt"/>
              </a:rPr>
              <a:t> canal</a:t>
            </a:r>
          </a:p>
        </p:txBody>
      </p:sp>
      <p:cxnSp>
        <p:nvCxnSpPr>
          <p:cNvPr id="10" name="Straight Arrow Connector 9"/>
          <p:cNvCxnSpPr/>
          <p:nvPr/>
        </p:nvCxnSpPr>
        <p:spPr>
          <a:xfrm>
            <a:off x="3868502" y="3689480"/>
            <a:ext cx="241043" cy="520961"/>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572000" y="4200630"/>
            <a:ext cx="597157" cy="152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056993" y="4580581"/>
            <a:ext cx="159589" cy="43285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4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635" y="1177300"/>
            <a:ext cx="7379153" cy="568070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outlined </a:t>
            </a:r>
            <a:r>
              <a:rPr lang="en-US" sz="2400" b="1" dirty="0">
                <a:solidFill>
                  <a:schemeClr val="accent3">
                    <a:lumMod val="50000"/>
                  </a:schemeClr>
                </a:solidFill>
                <a:latin typeface="Times New Roman" pitchFamily="18" charset="0"/>
                <a:cs typeface="Times New Roman" pitchFamily="18" charset="0"/>
              </a:rPr>
              <a:t>TISSUE</a:t>
            </a:r>
            <a:r>
              <a:rPr lang="en-US" sz="2400" b="1" dirty="0">
                <a:solidFill>
                  <a:schemeClr val="accent3">
                    <a:lumMod val="50000"/>
                  </a:schemeClr>
                </a:solidFill>
                <a:latin typeface="Script MT Bold" pitchFamily="66" charset="0"/>
              </a:rPr>
              <a:t>. (advance slide for answer)</a:t>
            </a:r>
          </a:p>
        </p:txBody>
      </p:sp>
      <p:sp>
        <p:nvSpPr>
          <p:cNvPr id="15" name="Rectangle 14"/>
          <p:cNvSpPr/>
          <p:nvPr/>
        </p:nvSpPr>
        <p:spPr>
          <a:xfrm>
            <a:off x="5181600" y="1524000"/>
            <a:ext cx="3066025" cy="1077218"/>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Bone or osseous tissue</a:t>
            </a:r>
          </a:p>
        </p:txBody>
      </p:sp>
      <p:sp>
        <p:nvSpPr>
          <p:cNvPr id="5" name="Freeform 4"/>
          <p:cNvSpPr/>
          <p:nvPr/>
        </p:nvSpPr>
        <p:spPr>
          <a:xfrm>
            <a:off x="2915750" y="1062681"/>
            <a:ext cx="5511558" cy="2286000"/>
          </a:xfrm>
          <a:custGeom>
            <a:avLst/>
            <a:gdLst>
              <a:gd name="connsiteX0" fmla="*/ 3732185 w 5511558"/>
              <a:gd name="connsiteY0" fmla="*/ 61784 h 2286000"/>
              <a:gd name="connsiteX1" fmla="*/ 3707472 w 5511558"/>
              <a:gd name="connsiteY1" fmla="*/ 172995 h 2286000"/>
              <a:gd name="connsiteX2" fmla="*/ 3682758 w 5511558"/>
              <a:gd name="connsiteY2" fmla="*/ 247135 h 2286000"/>
              <a:gd name="connsiteX3" fmla="*/ 3620974 w 5511558"/>
              <a:gd name="connsiteY3" fmla="*/ 358346 h 2286000"/>
              <a:gd name="connsiteX4" fmla="*/ 3509764 w 5511558"/>
              <a:gd name="connsiteY4" fmla="*/ 420130 h 2286000"/>
              <a:gd name="connsiteX5" fmla="*/ 3398553 w 5511558"/>
              <a:gd name="connsiteY5" fmla="*/ 506627 h 2286000"/>
              <a:gd name="connsiteX6" fmla="*/ 3312055 w 5511558"/>
              <a:gd name="connsiteY6" fmla="*/ 531341 h 2286000"/>
              <a:gd name="connsiteX7" fmla="*/ 3274985 w 5511558"/>
              <a:gd name="connsiteY7" fmla="*/ 543697 h 2286000"/>
              <a:gd name="connsiteX8" fmla="*/ 3126704 w 5511558"/>
              <a:gd name="connsiteY8" fmla="*/ 568411 h 2286000"/>
              <a:gd name="connsiteX9" fmla="*/ 2669504 w 5511558"/>
              <a:gd name="connsiteY9" fmla="*/ 543697 h 2286000"/>
              <a:gd name="connsiteX10" fmla="*/ 2496509 w 5511558"/>
              <a:gd name="connsiteY10" fmla="*/ 531341 h 2286000"/>
              <a:gd name="connsiteX11" fmla="*/ 2447082 w 5511558"/>
              <a:gd name="connsiteY11" fmla="*/ 518984 h 2286000"/>
              <a:gd name="connsiteX12" fmla="*/ 2274088 w 5511558"/>
              <a:gd name="connsiteY12" fmla="*/ 481914 h 2286000"/>
              <a:gd name="connsiteX13" fmla="*/ 2199947 w 5511558"/>
              <a:gd name="connsiteY13" fmla="*/ 457200 h 2286000"/>
              <a:gd name="connsiteX14" fmla="*/ 2162877 w 5511558"/>
              <a:gd name="connsiteY14" fmla="*/ 444843 h 2286000"/>
              <a:gd name="connsiteX15" fmla="*/ 2088736 w 5511558"/>
              <a:gd name="connsiteY15" fmla="*/ 407773 h 2286000"/>
              <a:gd name="connsiteX16" fmla="*/ 2051666 w 5511558"/>
              <a:gd name="connsiteY16" fmla="*/ 383060 h 2286000"/>
              <a:gd name="connsiteX17" fmla="*/ 1965169 w 5511558"/>
              <a:gd name="connsiteY17" fmla="*/ 345989 h 2286000"/>
              <a:gd name="connsiteX18" fmla="*/ 1928099 w 5511558"/>
              <a:gd name="connsiteY18" fmla="*/ 308919 h 2286000"/>
              <a:gd name="connsiteX19" fmla="*/ 1891028 w 5511558"/>
              <a:gd name="connsiteY19" fmla="*/ 284205 h 2286000"/>
              <a:gd name="connsiteX20" fmla="*/ 1853958 w 5511558"/>
              <a:gd name="connsiteY20" fmla="*/ 234778 h 2286000"/>
              <a:gd name="connsiteX21" fmla="*/ 1816888 w 5511558"/>
              <a:gd name="connsiteY21" fmla="*/ 210065 h 2286000"/>
              <a:gd name="connsiteX22" fmla="*/ 1730391 w 5511558"/>
              <a:gd name="connsiteY22" fmla="*/ 135924 h 2286000"/>
              <a:gd name="connsiteX23" fmla="*/ 1680964 w 5511558"/>
              <a:gd name="connsiteY23" fmla="*/ 123568 h 2286000"/>
              <a:gd name="connsiteX24" fmla="*/ 1643893 w 5511558"/>
              <a:gd name="connsiteY24" fmla="*/ 111211 h 2286000"/>
              <a:gd name="connsiteX25" fmla="*/ 1470899 w 5511558"/>
              <a:gd name="connsiteY25" fmla="*/ 86497 h 2286000"/>
              <a:gd name="connsiteX26" fmla="*/ 1421472 w 5511558"/>
              <a:gd name="connsiteY26" fmla="*/ 74141 h 2286000"/>
              <a:gd name="connsiteX27" fmla="*/ 1236120 w 5511558"/>
              <a:gd name="connsiteY27" fmla="*/ 61784 h 2286000"/>
              <a:gd name="connsiteX28" fmla="*/ 865418 w 5511558"/>
              <a:gd name="connsiteY28" fmla="*/ 37070 h 2286000"/>
              <a:gd name="connsiteX29" fmla="*/ 778920 w 5511558"/>
              <a:gd name="connsiteY29" fmla="*/ 24714 h 2286000"/>
              <a:gd name="connsiteX30" fmla="*/ 581212 w 5511558"/>
              <a:gd name="connsiteY30" fmla="*/ 12357 h 2286000"/>
              <a:gd name="connsiteX31" fmla="*/ 445288 w 5511558"/>
              <a:gd name="connsiteY31" fmla="*/ 0 h 2286000"/>
              <a:gd name="connsiteX32" fmla="*/ 111655 w 5511558"/>
              <a:gd name="connsiteY32" fmla="*/ 12357 h 2286000"/>
              <a:gd name="connsiteX33" fmla="*/ 62228 w 5511558"/>
              <a:gd name="connsiteY33" fmla="*/ 24714 h 2286000"/>
              <a:gd name="connsiteX34" fmla="*/ 25158 w 5511558"/>
              <a:gd name="connsiteY34" fmla="*/ 61784 h 2286000"/>
              <a:gd name="connsiteX35" fmla="*/ 445 w 5511558"/>
              <a:gd name="connsiteY35" fmla="*/ 135924 h 2286000"/>
              <a:gd name="connsiteX36" fmla="*/ 25158 w 5511558"/>
              <a:gd name="connsiteY36" fmla="*/ 259492 h 2286000"/>
              <a:gd name="connsiteX37" fmla="*/ 49872 w 5511558"/>
              <a:gd name="connsiteY37" fmla="*/ 296562 h 2286000"/>
              <a:gd name="connsiteX38" fmla="*/ 99299 w 5511558"/>
              <a:gd name="connsiteY38" fmla="*/ 383060 h 2286000"/>
              <a:gd name="connsiteX39" fmla="*/ 161082 w 5511558"/>
              <a:gd name="connsiteY39" fmla="*/ 457200 h 2286000"/>
              <a:gd name="connsiteX40" fmla="*/ 210509 w 5511558"/>
              <a:gd name="connsiteY40" fmla="*/ 494270 h 2286000"/>
              <a:gd name="connsiteX41" fmla="*/ 284650 w 5511558"/>
              <a:gd name="connsiteY41" fmla="*/ 568411 h 2286000"/>
              <a:gd name="connsiteX42" fmla="*/ 358791 w 5511558"/>
              <a:gd name="connsiteY42" fmla="*/ 617838 h 2286000"/>
              <a:gd name="connsiteX43" fmla="*/ 395861 w 5511558"/>
              <a:gd name="connsiteY43" fmla="*/ 630195 h 2286000"/>
              <a:gd name="connsiteX44" fmla="*/ 432931 w 5511558"/>
              <a:gd name="connsiteY44" fmla="*/ 654908 h 2286000"/>
              <a:gd name="connsiteX45" fmla="*/ 470001 w 5511558"/>
              <a:gd name="connsiteY45" fmla="*/ 667265 h 2286000"/>
              <a:gd name="connsiteX46" fmla="*/ 581212 w 5511558"/>
              <a:gd name="connsiteY46" fmla="*/ 716692 h 2286000"/>
              <a:gd name="connsiteX47" fmla="*/ 618282 w 5511558"/>
              <a:gd name="connsiteY47" fmla="*/ 729049 h 2286000"/>
              <a:gd name="connsiteX48" fmla="*/ 655353 w 5511558"/>
              <a:gd name="connsiteY48" fmla="*/ 741405 h 2286000"/>
              <a:gd name="connsiteX49" fmla="*/ 692423 w 5511558"/>
              <a:gd name="connsiteY49" fmla="*/ 766119 h 2286000"/>
              <a:gd name="connsiteX50" fmla="*/ 803634 w 5511558"/>
              <a:gd name="connsiteY50" fmla="*/ 803189 h 2286000"/>
              <a:gd name="connsiteX51" fmla="*/ 840704 w 5511558"/>
              <a:gd name="connsiteY51" fmla="*/ 827903 h 2286000"/>
              <a:gd name="connsiteX52" fmla="*/ 988985 w 5511558"/>
              <a:gd name="connsiteY52" fmla="*/ 864973 h 2286000"/>
              <a:gd name="connsiteX53" fmla="*/ 1050769 w 5511558"/>
              <a:gd name="connsiteY53" fmla="*/ 889687 h 2286000"/>
              <a:gd name="connsiteX54" fmla="*/ 1161980 w 5511558"/>
              <a:gd name="connsiteY54" fmla="*/ 914400 h 2286000"/>
              <a:gd name="connsiteX55" fmla="*/ 1223764 w 5511558"/>
              <a:gd name="connsiteY55" fmla="*/ 939114 h 2286000"/>
              <a:gd name="connsiteX56" fmla="*/ 1297904 w 5511558"/>
              <a:gd name="connsiteY56" fmla="*/ 963827 h 2286000"/>
              <a:gd name="connsiteX57" fmla="*/ 1372045 w 5511558"/>
              <a:gd name="connsiteY57" fmla="*/ 988541 h 2286000"/>
              <a:gd name="connsiteX58" fmla="*/ 1483255 w 5511558"/>
              <a:gd name="connsiteY58" fmla="*/ 1025611 h 2286000"/>
              <a:gd name="connsiteX59" fmla="*/ 1520326 w 5511558"/>
              <a:gd name="connsiteY59" fmla="*/ 1037968 h 2286000"/>
              <a:gd name="connsiteX60" fmla="*/ 1569753 w 5511558"/>
              <a:gd name="connsiteY60" fmla="*/ 1050324 h 2286000"/>
              <a:gd name="connsiteX61" fmla="*/ 1606823 w 5511558"/>
              <a:gd name="connsiteY61" fmla="*/ 1062681 h 2286000"/>
              <a:gd name="connsiteX62" fmla="*/ 1705677 w 5511558"/>
              <a:gd name="connsiteY62" fmla="*/ 1087395 h 2286000"/>
              <a:gd name="connsiteX63" fmla="*/ 1755104 w 5511558"/>
              <a:gd name="connsiteY63" fmla="*/ 1099751 h 2286000"/>
              <a:gd name="connsiteX64" fmla="*/ 1891028 w 5511558"/>
              <a:gd name="connsiteY64" fmla="*/ 1124465 h 2286000"/>
              <a:gd name="connsiteX65" fmla="*/ 1965169 w 5511558"/>
              <a:gd name="connsiteY65" fmla="*/ 1136822 h 2286000"/>
              <a:gd name="connsiteX66" fmla="*/ 2051666 w 5511558"/>
              <a:gd name="connsiteY66" fmla="*/ 1161535 h 2286000"/>
              <a:gd name="connsiteX67" fmla="*/ 2125807 w 5511558"/>
              <a:gd name="connsiteY67" fmla="*/ 1210962 h 2286000"/>
              <a:gd name="connsiteX68" fmla="*/ 2187591 w 5511558"/>
              <a:gd name="connsiteY68" fmla="*/ 1223319 h 2286000"/>
              <a:gd name="connsiteX69" fmla="*/ 2261731 w 5511558"/>
              <a:gd name="connsiteY69" fmla="*/ 1248033 h 2286000"/>
              <a:gd name="connsiteX70" fmla="*/ 2348228 w 5511558"/>
              <a:gd name="connsiteY70" fmla="*/ 1260389 h 2286000"/>
              <a:gd name="connsiteX71" fmla="*/ 2484153 w 5511558"/>
              <a:gd name="connsiteY71" fmla="*/ 1285103 h 2286000"/>
              <a:gd name="connsiteX72" fmla="*/ 2570650 w 5511558"/>
              <a:gd name="connsiteY72" fmla="*/ 1309816 h 2286000"/>
              <a:gd name="connsiteX73" fmla="*/ 2669504 w 5511558"/>
              <a:gd name="connsiteY73" fmla="*/ 1334530 h 2286000"/>
              <a:gd name="connsiteX74" fmla="*/ 2743645 w 5511558"/>
              <a:gd name="connsiteY74" fmla="*/ 1359243 h 2286000"/>
              <a:gd name="connsiteX75" fmla="*/ 2780715 w 5511558"/>
              <a:gd name="connsiteY75" fmla="*/ 1383957 h 2286000"/>
              <a:gd name="connsiteX76" fmla="*/ 2916639 w 5511558"/>
              <a:gd name="connsiteY76" fmla="*/ 1408670 h 2286000"/>
              <a:gd name="connsiteX77" fmla="*/ 2990780 w 5511558"/>
              <a:gd name="connsiteY77" fmla="*/ 1433384 h 2286000"/>
              <a:gd name="connsiteX78" fmla="*/ 3027850 w 5511558"/>
              <a:gd name="connsiteY78" fmla="*/ 1445741 h 2286000"/>
              <a:gd name="connsiteX79" fmla="*/ 3077277 w 5511558"/>
              <a:gd name="connsiteY79" fmla="*/ 1458097 h 2286000"/>
              <a:gd name="connsiteX80" fmla="*/ 3114347 w 5511558"/>
              <a:gd name="connsiteY80" fmla="*/ 1482811 h 2286000"/>
              <a:gd name="connsiteX81" fmla="*/ 3151418 w 5511558"/>
              <a:gd name="connsiteY81" fmla="*/ 1495168 h 2286000"/>
              <a:gd name="connsiteX82" fmla="*/ 3262628 w 5511558"/>
              <a:gd name="connsiteY82" fmla="*/ 1581665 h 2286000"/>
              <a:gd name="connsiteX83" fmla="*/ 3336769 w 5511558"/>
              <a:gd name="connsiteY83" fmla="*/ 1655805 h 2286000"/>
              <a:gd name="connsiteX84" fmla="*/ 3447980 w 5511558"/>
              <a:gd name="connsiteY84" fmla="*/ 1729946 h 2286000"/>
              <a:gd name="connsiteX85" fmla="*/ 3485050 w 5511558"/>
              <a:gd name="connsiteY85" fmla="*/ 1754660 h 2286000"/>
              <a:gd name="connsiteX86" fmla="*/ 3559191 w 5511558"/>
              <a:gd name="connsiteY86" fmla="*/ 1828800 h 2286000"/>
              <a:gd name="connsiteX87" fmla="*/ 3633331 w 5511558"/>
              <a:gd name="connsiteY87" fmla="*/ 1878227 h 2286000"/>
              <a:gd name="connsiteX88" fmla="*/ 3707472 w 5511558"/>
              <a:gd name="connsiteY88" fmla="*/ 1952368 h 2286000"/>
              <a:gd name="connsiteX89" fmla="*/ 3744542 w 5511558"/>
              <a:gd name="connsiteY89" fmla="*/ 1989438 h 2286000"/>
              <a:gd name="connsiteX90" fmla="*/ 3781612 w 5511558"/>
              <a:gd name="connsiteY90" fmla="*/ 2001795 h 2286000"/>
              <a:gd name="connsiteX91" fmla="*/ 3905180 w 5511558"/>
              <a:gd name="connsiteY91" fmla="*/ 2063578 h 2286000"/>
              <a:gd name="connsiteX92" fmla="*/ 3942250 w 5511558"/>
              <a:gd name="connsiteY92" fmla="*/ 2088292 h 2286000"/>
              <a:gd name="connsiteX93" fmla="*/ 4004034 w 5511558"/>
              <a:gd name="connsiteY93" fmla="*/ 2113005 h 2286000"/>
              <a:gd name="connsiteX94" fmla="*/ 4041104 w 5511558"/>
              <a:gd name="connsiteY94" fmla="*/ 2125362 h 2286000"/>
              <a:gd name="connsiteX95" fmla="*/ 4078174 w 5511558"/>
              <a:gd name="connsiteY95" fmla="*/ 2150076 h 2286000"/>
              <a:gd name="connsiteX96" fmla="*/ 4152315 w 5511558"/>
              <a:gd name="connsiteY96" fmla="*/ 2174789 h 2286000"/>
              <a:gd name="connsiteX97" fmla="*/ 4189385 w 5511558"/>
              <a:gd name="connsiteY97" fmla="*/ 2187146 h 2286000"/>
              <a:gd name="connsiteX98" fmla="*/ 4300596 w 5511558"/>
              <a:gd name="connsiteY98" fmla="*/ 2236573 h 2286000"/>
              <a:gd name="connsiteX99" fmla="*/ 4424164 w 5511558"/>
              <a:gd name="connsiteY99" fmla="*/ 2273643 h 2286000"/>
              <a:gd name="connsiteX100" fmla="*/ 4461234 w 5511558"/>
              <a:gd name="connsiteY100" fmla="*/ 2286000 h 2286000"/>
              <a:gd name="connsiteX101" fmla="*/ 4696012 w 5511558"/>
              <a:gd name="connsiteY101" fmla="*/ 2261287 h 2286000"/>
              <a:gd name="connsiteX102" fmla="*/ 4757796 w 5511558"/>
              <a:gd name="connsiteY102" fmla="*/ 2236573 h 2286000"/>
              <a:gd name="connsiteX103" fmla="*/ 4831936 w 5511558"/>
              <a:gd name="connsiteY103" fmla="*/ 2211860 h 2286000"/>
              <a:gd name="connsiteX104" fmla="*/ 4881364 w 5511558"/>
              <a:gd name="connsiteY104" fmla="*/ 2187146 h 2286000"/>
              <a:gd name="connsiteX105" fmla="*/ 4918434 w 5511558"/>
              <a:gd name="connsiteY105" fmla="*/ 2162433 h 2286000"/>
              <a:gd name="connsiteX106" fmla="*/ 5091428 w 5511558"/>
              <a:gd name="connsiteY106" fmla="*/ 2113005 h 2286000"/>
              <a:gd name="connsiteX107" fmla="*/ 5140855 w 5511558"/>
              <a:gd name="connsiteY107" fmla="*/ 2100649 h 2286000"/>
              <a:gd name="connsiteX108" fmla="*/ 5202639 w 5511558"/>
              <a:gd name="connsiteY108" fmla="*/ 2051222 h 2286000"/>
              <a:gd name="connsiteX109" fmla="*/ 5264423 w 5511558"/>
              <a:gd name="connsiteY109" fmla="*/ 2001795 h 2286000"/>
              <a:gd name="connsiteX110" fmla="*/ 5289136 w 5511558"/>
              <a:gd name="connsiteY110" fmla="*/ 1964724 h 2286000"/>
              <a:gd name="connsiteX111" fmla="*/ 5301493 w 5511558"/>
              <a:gd name="connsiteY111" fmla="*/ 1927654 h 2286000"/>
              <a:gd name="connsiteX112" fmla="*/ 5338564 w 5511558"/>
              <a:gd name="connsiteY112" fmla="*/ 1890584 h 2286000"/>
              <a:gd name="connsiteX113" fmla="*/ 5375634 w 5511558"/>
              <a:gd name="connsiteY113" fmla="*/ 1804087 h 2286000"/>
              <a:gd name="connsiteX114" fmla="*/ 5412704 w 5511558"/>
              <a:gd name="connsiteY114" fmla="*/ 1729946 h 2286000"/>
              <a:gd name="connsiteX115" fmla="*/ 5425061 w 5511558"/>
              <a:gd name="connsiteY115" fmla="*/ 1668162 h 2286000"/>
              <a:gd name="connsiteX116" fmla="*/ 5437418 w 5511558"/>
              <a:gd name="connsiteY116" fmla="*/ 1581665 h 2286000"/>
              <a:gd name="connsiteX117" fmla="*/ 5449774 w 5511558"/>
              <a:gd name="connsiteY117" fmla="*/ 1544595 h 2286000"/>
              <a:gd name="connsiteX118" fmla="*/ 5462131 w 5511558"/>
              <a:gd name="connsiteY118" fmla="*/ 1458097 h 2286000"/>
              <a:gd name="connsiteX119" fmla="*/ 5474488 w 5511558"/>
              <a:gd name="connsiteY119" fmla="*/ 1421027 h 2286000"/>
              <a:gd name="connsiteX120" fmla="*/ 5486845 w 5511558"/>
              <a:gd name="connsiteY120" fmla="*/ 1322173 h 2286000"/>
              <a:gd name="connsiteX121" fmla="*/ 5511558 w 5511558"/>
              <a:gd name="connsiteY121" fmla="*/ 1235676 h 2286000"/>
              <a:gd name="connsiteX122" fmla="*/ 5499201 w 5511558"/>
              <a:gd name="connsiteY122" fmla="*/ 407773 h 2286000"/>
              <a:gd name="connsiteX123" fmla="*/ 5486845 w 5511558"/>
              <a:gd name="connsiteY123" fmla="*/ 271849 h 2286000"/>
              <a:gd name="connsiteX124" fmla="*/ 5462131 w 5511558"/>
              <a:gd name="connsiteY124" fmla="*/ 148281 h 2286000"/>
              <a:gd name="connsiteX125" fmla="*/ 5437418 w 5511558"/>
              <a:gd name="connsiteY125" fmla="*/ 111211 h 2286000"/>
              <a:gd name="connsiteX126" fmla="*/ 5363277 w 5511558"/>
              <a:gd name="connsiteY126" fmla="*/ 61784 h 2286000"/>
              <a:gd name="connsiteX127" fmla="*/ 5214996 w 5511558"/>
              <a:gd name="connsiteY127" fmla="*/ 24714 h 2286000"/>
              <a:gd name="connsiteX128" fmla="*/ 4980218 w 5511558"/>
              <a:gd name="connsiteY128" fmla="*/ 12357 h 2286000"/>
              <a:gd name="connsiteX129" fmla="*/ 4189385 w 5511558"/>
              <a:gd name="connsiteY129" fmla="*/ 24714 h 2286000"/>
              <a:gd name="connsiteX130" fmla="*/ 4016391 w 5511558"/>
              <a:gd name="connsiteY130" fmla="*/ 37070 h 2286000"/>
              <a:gd name="connsiteX131" fmla="*/ 3868109 w 5511558"/>
              <a:gd name="connsiteY131" fmla="*/ 61784 h 2286000"/>
              <a:gd name="connsiteX132" fmla="*/ 3732185 w 5511558"/>
              <a:gd name="connsiteY132" fmla="*/ 61784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5511558" h="2286000">
                <a:moveTo>
                  <a:pt x="3732185" y="61784"/>
                </a:moveTo>
                <a:cubicBezTo>
                  <a:pt x="3705412" y="80319"/>
                  <a:pt x="3717939" y="138105"/>
                  <a:pt x="3707472" y="172995"/>
                </a:cubicBezTo>
                <a:cubicBezTo>
                  <a:pt x="3699987" y="197947"/>
                  <a:pt x="3690996" y="222422"/>
                  <a:pt x="3682758" y="247135"/>
                </a:cubicBezTo>
                <a:cubicBezTo>
                  <a:pt x="3669881" y="285764"/>
                  <a:pt x="3657392" y="334067"/>
                  <a:pt x="3620974" y="358346"/>
                </a:cubicBezTo>
                <a:cubicBezTo>
                  <a:pt x="3535996" y="414998"/>
                  <a:pt x="3575012" y="398380"/>
                  <a:pt x="3509764" y="420130"/>
                </a:cubicBezTo>
                <a:cubicBezTo>
                  <a:pt x="3477780" y="452114"/>
                  <a:pt x="3442891" y="491848"/>
                  <a:pt x="3398553" y="506627"/>
                </a:cubicBezTo>
                <a:cubicBezTo>
                  <a:pt x="3309683" y="536250"/>
                  <a:pt x="3420648" y="500315"/>
                  <a:pt x="3312055" y="531341"/>
                </a:cubicBezTo>
                <a:cubicBezTo>
                  <a:pt x="3299531" y="534919"/>
                  <a:pt x="3287800" y="541367"/>
                  <a:pt x="3274985" y="543697"/>
                </a:cubicBezTo>
                <a:cubicBezTo>
                  <a:pt x="3062880" y="582261"/>
                  <a:pt x="3257647" y="535675"/>
                  <a:pt x="3126704" y="568411"/>
                </a:cubicBezTo>
                <a:cubicBezTo>
                  <a:pt x="2918571" y="533721"/>
                  <a:pt x="3118289" y="563643"/>
                  <a:pt x="2669504" y="543697"/>
                </a:cubicBezTo>
                <a:cubicBezTo>
                  <a:pt x="2611749" y="541130"/>
                  <a:pt x="2554174" y="535460"/>
                  <a:pt x="2496509" y="531341"/>
                </a:cubicBezTo>
                <a:cubicBezTo>
                  <a:pt x="2480033" y="527222"/>
                  <a:pt x="2463735" y="522315"/>
                  <a:pt x="2447082" y="518984"/>
                </a:cubicBezTo>
                <a:cubicBezTo>
                  <a:pt x="2369314" y="503430"/>
                  <a:pt x="2356747" y="509467"/>
                  <a:pt x="2274088" y="481914"/>
                </a:cubicBezTo>
                <a:lnTo>
                  <a:pt x="2199947" y="457200"/>
                </a:lnTo>
                <a:cubicBezTo>
                  <a:pt x="2187590" y="453081"/>
                  <a:pt x="2173715" y="452068"/>
                  <a:pt x="2162877" y="444843"/>
                </a:cubicBezTo>
                <a:cubicBezTo>
                  <a:pt x="2056641" y="374020"/>
                  <a:pt x="2191054" y="458931"/>
                  <a:pt x="2088736" y="407773"/>
                </a:cubicBezTo>
                <a:cubicBezTo>
                  <a:pt x="2075453" y="401132"/>
                  <a:pt x="2064560" y="390428"/>
                  <a:pt x="2051666" y="383060"/>
                </a:cubicBezTo>
                <a:cubicBezTo>
                  <a:pt x="2008911" y="358628"/>
                  <a:pt x="2006759" y="359853"/>
                  <a:pt x="1965169" y="345989"/>
                </a:cubicBezTo>
                <a:cubicBezTo>
                  <a:pt x="1952812" y="333632"/>
                  <a:pt x="1941524" y="320106"/>
                  <a:pt x="1928099" y="308919"/>
                </a:cubicBezTo>
                <a:cubicBezTo>
                  <a:pt x="1916690" y="299411"/>
                  <a:pt x="1901529" y="294706"/>
                  <a:pt x="1891028" y="284205"/>
                </a:cubicBezTo>
                <a:cubicBezTo>
                  <a:pt x="1876465" y="269642"/>
                  <a:pt x="1868521" y="249341"/>
                  <a:pt x="1853958" y="234778"/>
                </a:cubicBezTo>
                <a:cubicBezTo>
                  <a:pt x="1843457" y="224277"/>
                  <a:pt x="1828164" y="219730"/>
                  <a:pt x="1816888" y="210065"/>
                </a:cubicBezTo>
                <a:cubicBezTo>
                  <a:pt x="1786197" y="183758"/>
                  <a:pt x="1768213" y="152133"/>
                  <a:pt x="1730391" y="135924"/>
                </a:cubicBezTo>
                <a:cubicBezTo>
                  <a:pt x="1714781" y="129234"/>
                  <a:pt x="1697293" y="128233"/>
                  <a:pt x="1680964" y="123568"/>
                </a:cubicBezTo>
                <a:cubicBezTo>
                  <a:pt x="1668440" y="119990"/>
                  <a:pt x="1656608" y="114037"/>
                  <a:pt x="1643893" y="111211"/>
                </a:cubicBezTo>
                <a:cubicBezTo>
                  <a:pt x="1573893" y="95655"/>
                  <a:pt x="1545711" y="98965"/>
                  <a:pt x="1470899" y="86497"/>
                </a:cubicBezTo>
                <a:cubicBezTo>
                  <a:pt x="1454147" y="83705"/>
                  <a:pt x="1438361" y="75919"/>
                  <a:pt x="1421472" y="74141"/>
                </a:cubicBezTo>
                <a:cubicBezTo>
                  <a:pt x="1359891" y="67659"/>
                  <a:pt x="1297928" y="65530"/>
                  <a:pt x="1236120" y="61784"/>
                </a:cubicBezTo>
                <a:cubicBezTo>
                  <a:pt x="1096820" y="53341"/>
                  <a:pt x="999098" y="51141"/>
                  <a:pt x="865418" y="37070"/>
                </a:cubicBezTo>
                <a:cubicBezTo>
                  <a:pt x="836453" y="34021"/>
                  <a:pt x="807936" y="27237"/>
                  <a:pt x="778920" y="24714"/>
                </a:cubicBezTo>
                <a:cubicBezTo>
                  <a:pt x="713137" y="18994"/>
                  <a:pt x="647063" y="17235"/>
                  <a:pt x="581212" y="12357"/>
                </a:cubicBezTo>
                <a:cubicBezTo>
                  <a:pt x="535841" y="8996"/>
                  <a:pt x="490596" y="4119"/>
                  <a:pt x="445288" y="0"/>
                </a:cubicBezTo>
                <a:cubicBezTo>
                  <a:pt x="334077" y="4119"/>
                  <a:pt x="222711" y="5192"/>
                  <a:pt x="111655" y="12357"/>
                </a:cubicBezTo>
                <a:cubicBezTo>
                  <a:pt x="94707" y="13450"/>
                  <a:pt x="76973" y="16288"/>
                  <a:pt x="62228" y="24714"/>
                </a:cubicBezTo>
                <a:cubicBezTo>
                  <a:pt x="47055" y="33384"/>
                  <a:pt x="37515" y="49427"/>
                  <a:pt x="25158" y="61784"/>
                </a:cubicBezTo>
                <a:cubicBezTo>
                  <a:pt x="16920" y="86497"/>
                  <a:pt x="-3239" y="110136"/>
                  <a:pt x="445" y="135924"/>
                </a:cubicBezTo>
                <a:cubicBezTo>
                  <a:pt x="4999" y="167803"/>
                  <a:pt x="7903" y="224984"/>
                  <a:pt x="25158" y="259492"/>
                </a:cubicBezTo>
                <a:cubicBezTo>
                  <a:pt x="31800" y="272775"/>
                  <a:pt x="41634" y="284205"/>
                  <a:pt x="49872" y="296562"/>
                </a:cubicBezTo>
                <a:cubicBezTo>
                  <a:pt x="69923" y="356720"/>
                  <a:pt x="52542" y="317601"/>
                  <a:pt x="99299" y="383060"/>
                </a:cubicBezTo>
                <a:cubicBezTo>
                  <a:pt x="129406" y="425210"/>
                  <a:pt x="118570" y="420761"/>
                  <a:pt x="161082" y="457200"/>
                </a:cubicBezTo>
                <a:cubicBezTo>
                  <a:pt x="176719" y="470603"/>
                  <a:pt x="195201" y="480493"/>
                  <a:pt x="210509" y="494270"/>
                </a:cubicBezTo>
                <a:cubicBezTo>
                  <a:pt x="236487" y="517651"/>
                  <a:pt x="255569" y="549024"/>
                  <a:pt x="284650" y="568411"/>
                </a:cubicBezTo>
                <a:cubicBezTo>
                  <a:pt x="309364" y="584887"/>
                  <a:pt x="330613" y="608445"/>
                  <a:pt x="358791" y="617838"/>
                </a:cubicBezTo>
                <a:cubicBezTo>
                  <a:pt x="371148" y="621957"/>
                  <a:pt x="384211" y="624370"/>
                  <a:pt x="395861" y="630195"/>
                </a:cubicBezTo>
                <a:cubicBezTo>
                  <a:pt x="409144" y="636836"/>
                  <a:pt x="419648" y="648267"/>
                  <a:pt x="432931" y="654908"/>
                </a:cubicBezTo>
                <a:cubicBezTo>
                  <a:pt x="444581" y="660733"/>
                  <a:pt x="458351" y="661440"/>
                  <a:pt x="470001" y="667265"/>
                </a:cubicBezTo>
                <a:cubicBezTo>
                  <a:pt x="587492" y="726010"/>
                  <a:pt x="389939" y="652933"/>
                  <a:pt x="581212" y="716692"/>
                </a:cubicBezTo>
                <a:lnTo>
                  <a:pt x="618282" y="729049"/>
                </a:lnTo>
                <a:lnTo>
                  <a:pt x="655353" y="741405"/>
                </a:lnTo>
                <a:cubicBezTo>
                  <a:pt x="667710" y="749643"/>
                  <a:pt x="678773" y="760269"/>
                  <a:pt x="692423" y="766119"/>
                </a:cubicBezTo>
                <a:cubicBezTo>
                  <a:pt x="857615" y="836917"/>
                  <a:pt x="602987" y="702866"/>
                  <a:pt x="803634" y="803189"/>
                </a:cubicBezTo>
                <a:cubicBezTo>
                  <a:pt x="816917" y="809831"/>
                  <a:pt x="827421" y="821261"/>
                  <a:pt x="840704" y="827903"/>
                </a:cubicBezTo>
                <a:cubicBezTo>
                  <a:pt x="904656" y="859879"/>
                  <a:pt x="913191" y="854145"/>
                  <a:pt x="988985" y="864973"/>
                </a:cubicBezTo>
                <a:cubicBezTo>
                  <a:pt x="1009580" y="873211"/>
                  <a:pt x="1029523" y="883313"/>
                  <a:pt x="1050769" y="889687"/>
                </a:cubicBezTo>
                <a:cubicBezTo>
                  <a:pt x="1148722" y="919072"/>
                  <a:pt x="1076397" y="885872"/>
                  <a:pt x="1161980" y="914400"/>
                </a:cubicBezTo>
                <a:cubicBezTo>
                  <a:pt x="1183023" y="921414"/>
                  <a:pt x="1202918" y="931534"/>
                  <a:pt x="1223764" y="939114"/>
                </a:cubicBezTo>
                <a:cubicBezTo>
                  <a:pt x="1248246" y="948016"/>
                  <a:pt x="1273191" y="955589"/>
                  <a:pt x="1297904" y="963827"/>
                </a:cubicBezTo>
                <a:lnTo>
                  <a:pt x="1372045" y="988541"/>
                </a:lnTo>
                <a:lnTo>
                  <a:pt x="1483255" y="1025611"/>
                </a:lnTo>
                <a:cubicBezTo>
                  <a:pt x="1495612" y="1029730"/>
                  <a:pt x="1507689" y="1034809"/>
                  <a:pt x="1520326" y="1037968"/>
                </a:cubicBezTo>
                <a:cubicBezTo>
                  <a:pt x="1536802" y="1042087"/>
                  <a:pt x="1553424" y="1045659"/>
                  <a:pt x="1569753" y="1050324"/>
                </a:cubicBezTo>
                <a:cubicBezTo>
                  <a:pt x="1582277" y="1053902"/>
                  <a:pt x="1594257" y="1059254"/>
                  <a:pt x="1606823" y="1062681"/>
                </a:cubicBezTo>
                <a:cubicBezTo>
                  <a:pt x="1639592" y="1071618"/>
                  <a:pt x="1672726" y="1079157"/>
                  <a:pt x="1705677" y="1087395"/>
                </a:cubicBezTo>
                <a:cubicBezTo>
                  <a:pt x="1722153" y="1091514"/>
                  <a:pt x="1738292" y="1097349"/>
                  <a:pt x="1755104" y="1099751"/>
                </a:cubicBezTo>
                <a:cubicBezTo>
                  <a:pt x="1974988" y="1131164"/>
                  <a:pt x="1745371" y="1095333"/>
                  <a:pt x="1891028" y="1124465"/>
                </a:cubicBezTo>
                <a:cubicBezTo>
                  <a:pt x="1915596" y="1129379"/>
                  <a:pt x="1940601" y="1131909"/>
                  <a:pt x="1965169" y="1136822"/>
                </a:cubicBezTo>
                <a:cubicBezTo>
                  <a:pt x="1975171" y="1138822"/>
                  <a:pt x="2038414" y="1154173"/>
                  <a:pt x="2051666" y="1161535"/>
                </a:cubicBezTo>
                <a:cubicBezTo>
                  <a:pt x="2077630" y="1175960"/>
                  <a:pt x="2096682" y="1205137"/>
                  <a:pt x="2125807" y="1210962"/>
                </a:cubicBezTo>
                <a:cubicBezTo>
                  <a:pt x="2146402" y="1215081"/>
                  <a:pt x="2167329" y="1217793"/>
                  <a:pt x="2187591" y="1223319"/>
                </a:cubicBezTo>
                <a:cubicBezTo>
                  <a:pt x="2212723" y="1230173"/>
                  <a:pt x="2235943" y="1244349"/>
                  <a:pt x="2261731" y="1248033"/>
                </a:cubicBezTo>
                <a:lnTo>
                  <a:pt x="2348228" y="1260389"/>
                </a:lnTo>
                <a:cubicBezTo>
                  <a:pt x="2427764" y="1286901"/>
                  <a:pt x="2344428" y="1261815"/>
                  <a:pt x="2484153" y="1285103"/>
                </a:cubicBezTo>
                <a:cubicBezTo>
                  <a:pt x="2537063" y="1293922"/>
                  <a:pt x="2524488" y="1297227"/>
                  <a:pt x="2570650" y="1309816"/>
                </a:cubicBezTo>
                <a:cubicBezTo>
                  <a:pt x="2603419" y="1318753"/>
                  <a:pt x="2637281" y="1323789"/>
                  <a:pt x="2669504" y="1334530"/>
                </a:cubicBezTo>
                <a:lnTo>
                  <a:pt x="2743645" y="1359243"/>
                </a:lnTo>
                <a:cubicBezTo>
                  <a:pt x="2756002" y="1367481"/>
                  <a:pt x="2767065" y="1378107"/>
                  <a:pt x="2780715" y="1383957"/>
                </a:cubicBezTo>
                <a:cubicBezTo>
                  <a:pt x="2809848" y="1396443"/>
                  <a:pt x="2896592" y="1405806"/>
                  <a:pt x="2916639" y="1408670"/>
                </a:cubicBezTo>
                <a:lnTo>
                  <a:pt x="2990780" y="1433384"/>
                </a:lnTo>
                <a:cubicBezTo>
                  <a:pt x="3003137" y="1437503"/>
                  <a:pt x="3015214" y="1442582"/>
                  <a:pt x="3027850" y="1445741"/>
                </a:cubicBezTo>
                <a:lnTo>
                  <a:pt x="3077277" y="1458097"/>
                </a:lnTo>
                <a:cubicBezTo>
                  <a:pt x="3089634" y="1466335"/>
                  <a:pt x="3101064" y="1476169"/>
                  <a:pt x="3114347" y="1482811"/>
                </a:cubicBezTo>
                <a:cubicBezTo>
                  <a:pt x="3125997" y="1488636"/>
                  <a:pt x="3141136" y="1487171"/>
                  <a:pt x="3151418" y="1495168"/>
                </a:cubicBezTo>
                <a:cubicBezTo>
                  <a:pt x="3276445" y="1592411"/>
                  <a:pt x="3176870" y="1553078"/>
                  <a:pt x="3262628" y="1581665"/>
                </a:cubicBezTo>
                <a:cubicBezTo>
                  <a:pt x="3287342" y="1606378"/>
                  <a:pt x="3307689" y="1636418"/>
                  <a:pt x="3336769" y="1655805"/>
                </a:cubicBezTo>
                <a:lnTo>
                  <a:pt x="3447980" y="1729946"/>
                </a:lnTo>
                <a:cubicBezTo>
                  <a:pt x="3460337" y="1738184"/>
                  <a:pt x="3474549" y="1744159"/>
                  <a:pt x="3485050" y="1754660"/>
                </a:cubicBezTo>
                <a:cubicBezTo>
                  <a:pt x="3509764" y="1779373"/>
                  <a:pt x="3530111" y="1809413"/>
                  <a:pt x="3559191" y="1828800"/>
                </a:cubicBezTo>
                <a:cubicBezTo>
                  <a:pt x="3583904" y="1845276"/>
                  <a:pt x="3612329" y="1857225"/>
                  <a:pt x="3633331" y="1878227"/>
                </a:cubicBezTo>
                <a:lnTo>
                  <a:pt x="3707472" y="1952368"/>
                </a:lnTo>
                <a:cubicBezTo>
                  <a:pt x="3719829" y="1964725"/>
                  <a:pt x="3727964" y="1983912"/>
                  <a:pt x="3744542" y="1989438"/>
                </a:cubicBezTo>
                <a:cubicBezTo>
                  <a:pt x="3756899" y="1993557"/>
                  <a:pt x="3770226" y="1995469"/>
                  <a:pt x="3781612" y="2001795"/>
                </a:cubicBezTo>
                <a:cubicBezTo>
                  <a:pt x="3901979" y="2068666"/>
                  <a:pt x="3808587" y="2039431"/>
                  <a:pt x="3905180" y="2063578"/>
                </a:cubicBezTo>
                <a:cubicBezTo>
                  <a:pt x="3917537" y="2071816"/>
                  <a:pt x="3928967" y="2081650"/>
                  <a:pt x="3942250" y="2088292"/>
                </a:cubicBezTo>
                <a:cubicBezTo>
                  <a:pt x="3962089" y="2098212"/>
                  <a:pt x="3983265" y="2105217"/>
                  <a:pt x="4004034" y="2113005"/>
                </a:cubicBezTo>
                <a:cubicBezTo>
                  <a:pt x="4016230" y="2117578"/>
                  <a:pt x="4029454" y="2119537"/>
                  <a:pt x="4041104" y="2125362"/>
                </a:cubicBezTo>
                <a:cubicBezTo>
                  <a:pt x="4054387" y="2132004"/>
                  <a:pt x="4064603" y="2144044"/>
                  <a:pt x="4078174" y="2150076"/>
                </a:cubicBezTo>
                <a:cubicBezTo>
                  <a:pt x="4101979" y="2160656"/>
                  <a:pt x="4127601" y="2166551"/>
                  <a:pt x="4152315" y="2174789"/>
                </a:cubicBezTo>
                <a:cubicBezTo>
                  <a:pt x="4164672" y="2178908"/>
                  <a:pt x="4178548" y="2179921"/>
                  <a:pt x="4189385" y="2187146"/>
                </a:cubicBezTo>
                <a:cubicBezTo>
                  <a:pt x="4238072" y="2219605"/>
                  <a:pt x="4230009" y="2218926"/>
                  <a:pt x="4300596" y="2236573"/>
                </a:cubicBezTo>
                <a:cubicBezTo>
                  <a:pt x="4375291" y="2255247"/>
                  <a:pt x="4333918" y="2243561"/>
                  <a:pt x="4424164" y="2273643"/>
                </a:cubicBezTo>
                <a:lnTo>
                  <a:pt x="4461234" y="2286000"/>
                </a:lnTo>
                <a:cubicBezTo>
                  <a:pt x="4539493" y="2277762"/>
                  <a:pt x="4618391" y="2274224"/>
                  <a:pt x="4696012" y="2261287"/>
                </a:cubicBezTo>
                <a:cubicBezTo>
                  <a:pt x="4717891" y="2257640"/>
                  <a:pt x="4736950" y="2244153"/>
                  <a:pt x="4757796" y="2236573"/>
                </a:cubicBezTo>
                <a:cubicBezTo>
                  <a:pt x="4782278" y="2227671"/>
                  <a:pt x="4808636" y="2223510"/>
                  <a:pt x="4831936" y="2211860"/>
                </a:cubicBezTo>
                <a:cubicBezTo>
                  <a:pt x="4848412" y="2203622"/>
                  <a:pt x="4865370" y="2196285"/>
                  <a:pt x="4881364" y="2187146"/>
                </a:cubicBezTo>
                <a:cubicBezTo>
                  <a:pt x="4894258" y="2179778"/>
                  <a:pt x="4904863" y="2168465"/>
                  <a:pt x="4918434" y="2162433"/>
                </a:cubicBezTo>
                <a:cubicBezTo>
                  <a:pt x="4964019" y="2142173"/>
                  <a:pt x="5046546" y="2124226"/>
                  <a:pt x="5091428" y="2113005"/>
                </a:cubicBezTo>
                <a:lnTo>
                  <a:pt x="5140855" y="2100649"/>
                </a:lnTo>
                <a:cubicBezTo>
                  <a:pt x="5211683" y="1994407"/>
                  <a:pt x="5117373" y="2119435"/>
                  <a:pt x="5202639" y="2051222"/>
                </a:cubicBezTo>
                <a:cubicBezTo>
                  <a:pt x="5282485" y="1987345"/>
                  <a:pt x="5171248" y="2032852"/>
                  <a:pt x="5264423" y="2001795"/>
                </a:cubicBezTo>
                <a:cubicBezTo>
                  <a:pt x="5272661" y="1989438"/>
                  <a:pt x="5282494" y="1978007"/>
                  <a:pt x="5289136" y="1964724"/>
                </a:cubicBezTo>
                <a:cubicBezTo>
                  <a:pt x="5294961" y="1953074"/>
                  <a:pt x="5294268" y="1938491"/>
                  <a:pt x="5301493" y="1927654"/>
                </a:cubicBezTo>
                <a:cubicBezTo>
                  <a:pt x="5311187" y="1913114"/>
                  <a:pt x="5326207" y="1902941"/>
                  <a:pt x="5338564" y="1890584"/>
                </a:cubicBezTo>
                <a:cubicBezTo>
                  <a:pt x="5367539" y="1803654"/>
                  <a:pt x="5329829" y="1910964"/>
                  <a:pt x="5375634" y="1804087"/>
                </a:cubicBezTo>
                <a:cubicBezTo>
                  <a:pt x="5406331" y="1732461"/>
                  <a:pt x="5365210" y="1801188"/>
                  <a:pt x="5412704" y="1729946"/>
                </a:cubicBezTo>
                <a:cubicBezTo>
                  <a:pt x="5416823" y="1709351"/>
                  <a:pt x="5421608" y="1688879"/>
                  <a:pt x="5425061" y="1668162"/>
                </a:cubicBezTo>
                <a:cubicBezTo>
                  <a:pt x="5429849" y="1639433"/>
                  <a:pt x="5431706" y="1610224"/>
                  <a:pt x="5437418" y="1581665"/>
                </a:cubicBezTo>
                <a:cubicBezTo>
                  <a:pt x="5439972" y="1568893"/>
                  <a:pt x="5445655" y="1556952"/>
                  <a:pt x="5449774" y="1544595"/>
                </a:cubicBezTo>
                <a:cubicBezTo>
                  <a:pt x="5453893" y="1515762"/>
                  <a:pt x="5456419" y="1486657"/>
                  <a:pt x="5462131" y="1458097"/>
                </a:cubicBezTo>
                <a:cubicBezTo>
                  <a:pt x="5464685" y="1445325"/>
                  <a:pt x="5472158" y="1433842"/>
                  <a:pt x="5474488" y="1421027"/>
                </a:cubicBezTo>
                <a:cubicBezTo>
                  <a:pt x="5480429" y="1388355"/>
                  <a:pt x="5481386" y="1354929"/>
                  <a:pt x="5486845" y="1322173"/>
                </a:cubicBezTo>
                <a:cubicBezTo>
                  <a:pt x="5492018" y="1291135"/>
                  <a:pt x="5501762" y="1265062"/>
                  <a:pt x="5511558" y="1235676"/>
                </a:cubicBezTo>
                <a:cubicBezTo>
                  <a:pt x="5507439" y="959708"/>
                  <a:pt x="5506275" y="683681"/>
                  <a:pt x="5499201" y="407773"/>
                </a:cubicBezTo>
                <a:cubicBezTo>
                  <a:pt x="5498035" y="362293"/>
                  <a:pt x="5493279" y="316887"/>
                  <a:pt x="5486845" y="271849"/>
                </a:cubicBezTo>
                <a:cubicBezTo>
                  <a:pt x="5480905" y="230266"/>
                  <a:pt x="5474484" y="188429"/>
                  <a:pt x="5462131" y="148281"/>
                </a:cubicBezTo>
                <a:cubicBezTo>
                  <a:pt x="5457764" y="134087"/>
                  <a:pt x="5448594" y="120990"/>
                  <a:pt x="5437418" y="111211"/>
                </a:cubicBezTo>
                <a:cubicBezTo>
                  <a:pt x="5415065" y="91652"/>
                  <a:pt x="5391455" y="71177"/>
                  <a:pt x="5363277" y="61784"/>
                </a:cubicBezTo>
                <a:cubicBezTo>
                  <a:pt x="5300876" y="40983"/>
                  <a:pt x="5280681" y="29969"/>
                  <a:pt x="5214996" y="24714"/>
                </a:cubicBezTo>
                <a:cubicBezTo>
                  <a:pt x="5136878" y="18465"/>
                  <a:pt x="5058477" y="16476"/>
                  <a:pt x="4980218" y="12357"/>
                </a:cubicBezTo>
                <a:lnTo>
                  <a:pt x="4189385" y="24714"/>
                </a:lnTo>
                <a:cubicBezTo>
                  <a:pt x="4131592" y="26196"/>
                  <a:pt x="4073849" y="30686"/>
                  <a:pt x="4016391" y="37070"/>
                </a:cubicBezTo>
                <a:cubicBezTo>
                  <a:pt x="3814055" y="59551"/>
                  <a:pt x="4219818" y="43273"/>
                  <a:pt x="3868109" y="61784"/>
                </a:cubicBezTo>
                <a:cubicBezTo>
                  <a:pt x="3822864" y="64165"/>
                  <a:pt x="3758958" y="43249"/>
                  <a:pt x="3732185" y="61784"/>
                </a:cubicBezTo>
                <a:close/>
              </a:path>
            </a:pathLst>
          </a:cu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69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18894" y="282322"/>
            <a:ext cx="5386479" cy="7244533"/>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 this image from bone. (advance slide for answer)</a:t>
            </a:r>
          </a:p>
        </p:txBody>
      </p:sp>
      <p:sp>
        <p:nvSpPr>
          <p:cNvPr id="15" name="Rectangle 14"/>
          <p:cNvSpPr/>
          <p:nvPr/>
        </p:nvSpPr>
        <p:spPr>
          <a:xfrm>
            <a:off x="3719254" y="42672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C000"/>
                </a:solidFill>
                <a:effectLst>
                  <a:outerShdw blurRad="50800" dist="39000" dir="5460000" algn="tl">
                    <a:srgbClr val="000000">
                      <a:alpha val="38000"/>
                    </a:srgbClr>
                  </a:outerShdw>
                </a:effectLst>
                <a:latin typeface="+mn-lt"/>
              </a:rPr>
              <a:t>osteocyte</a:t>
            </a:r>
          </a:p>
        </p:txBody>
      </p:sp>
    </p:spTree>
    <p:extLst>
      <p:ext uri="{BB962C8B-B14F-4D97-AF65-F5344CB8AC3E}">
        <p14:creationId xmlns:p14="http://schemas.microsoft.com/office/powerpoint/2010/main" val="116231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047" y="1440597"/>
            <a:ext cx="7015163" cy="529786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arrows. (advance slide for answer)</a:t>
            </a:r>
          </a:p>
        </p:txBody>
      </p:sp>
      <p:sp>
        <p:nvSpPr>
          <p:cNvPr id="15" name="Rectangle 14"/>
          <p:cNvSpPr/>
          <p:nvPr/>
        </p:nvSpPr>
        <p:spPr>
          <a:xfrm>
            <a:off x="2654241" y="49530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osteoclast</a:t>
            </a:r>
          </a:p>
        </p:txBody>
      </p:sp>
      <p:cxnSp>
        <p:nvCxnSpPr>
          <p:cNvPr id="10" name="Straight Arrow Connector 9"/>
          <p:cNvCxnSpPr/>
          <p:nvPr/>
        </p:nvCxnSpPr>
        <p:spPr>
          <a:xfrm flipH="1" flipV="1">
            <a:off x="3590731" y="4159899"/>
            <a:ext cx="626706" cy="43076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705878" y="3303037"/>
            <a:ext cx="496078" cy="50541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91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Slide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8" y="990601"/>
            <a:ext cx="450997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2"/>
          <p:cNvSpPr txBox="1">
            <a:spLocks noChangeArrowheads="1"/>
          </p:cNvSpPr>
          <p:nvPr/>
        </p:nvSpPr>
        <p:spPr bwMode="auto">
          <a:xfrm>
            <a:off x="3886200" y="990600"/>
            <a:ext cx="5070510" cy="1754326"/>
          </a:xfrm>
          <a:prstGeom prst="rect">
            <a:avLst/>
          </a:prstGeom>
          <a:noFill/>
          <a:ln w="9525">
            <a:noFill/>
            <a:miter lim="800000"/>
            <a:headEnd/>
            <a:tailEnd/>
          </a:ln>
        </p:spPr>
        <p:txBody>
          <a:bodyPr wrap="square">
            <a:spAutoFit/>
          </a:bodyPr>
          <a:lstStyle/>
          <a:p>
            <a:r>
              <a:rPr lang="en-US" b="1" dirty="0">
                <a:solidFill>
                  <a:srgbClr val="7030A0"/>
                </a:solidFill>
                <a:latin typeface="Times New Roman" pitchFamily="18" charset="0"/>
                <a:cs typeface="Times New Roman" pitchFamily="18" charset="0"/>
              </a:rPr>
              <a:t>The organization of flat bones, such as those in the skull, is similar to that of long bones, with the exception that there is no medullary cavity (marrow still occupies the spaces between the spicules of spongy bone in the central region, which is called the diploë).</a:t>
            </a:r>
          </a:p>
        </p:txBody>
      </p:sp>
      <p:sp>
        <p:nvSpPr>
          <p:cNvPr id="7" name="Rectangle 6"/>
          <p:cNvSpPr/>
          <p:nvPr/>
        </p:nvSpPr>
        <p:spPr>
          <a:xfrm>
            <a:off x="3806637" y="39469"/>
            <a:ext cx="1354025"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BA52AB"/>
                </a:solidFill>
                <a:effectLst>
                  <a:reflection blurRad="12700" stA="50000" endPos="50000" dist="5000" dir="5400000" sy="-100000" rotWithShape="0"/>
                </a:effectLst>
                <a:latin typeface="+mn-lt"/>
              </a:rPr>
              <a:t>bones</a:t>
            </a:r>
          </a:p>
        </p:txBody>
      </p:sp>
    </p:spTree>
    <p:extLst>
      <p:ext uri="{BB962C8B-B14F-4D97-AF65-F5344CB8AC3E}">
        <p14:creationId xmlns:p14="http://schemas.microsoft.com/office/powerpoint/2010/main" val="12115001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543" y="1209400"/>
            <a:ext cx="7088982" cy="5401129"/>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cells in this image. (advance slide for answer)</a:t>
            </a:r>
          </a:p>
        </p:txBody>
      </p:sp>
      <p:sp>
        <p:nvSpPr>
          <p:cNvPr id="15" name="Rectangle 14"/>
          <p:cNvSpPr/>
          <p:nvPr/>
        </p:nvSpPr>
        <p:spPr>
          <a:xfrm>
            <a:off x="4038600" y="46482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C000"/>
                </a:solidFill>
                <a:effectLst>
                  <a:outerShdw blurRad="50800" dist="39000" dir="5460000" algn="tl">
                    <a:srgbClr val="000000">
                      <a:alpha val="38000"/>
                    </a:srgbClr>
                  </a:outerShdw>
                </a:effectLst>
                <a:latin typeface="+mn-lt"/>
              </a:rPr>
              <a:t>osteoblasts</a:t>
            </a:r>
          </a:p>
        </p:txBody>
      </p:sp>
    </p:spTree>
    <p:extLst>
      <p:ext uri="{BB962C8B-B14F-4D97-AF65-F5344CB8AC3E}">
        <p14:creationId xmlns:p14="http://schemas.microsoft.com/office/powerpoint/2010/main" val="14946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635" y="1177300"/>
            <a:ext cx="7379153" cy="568070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outlined structure. (advance slide for answer)</a:t>
            </a:r>
          </a:p>
        </p:txBody>
      </p:sp>
      <p:sp>
        <p:nvSpPr>
          <p:cNvPr id="15" name="Rectangle 14"/>
          <p:cNvSpPr/>
          <p:nvPr/>
        </p:nvSpPr>
        <p:spPr>
          <a:xfrm>
            <a:off x="3048000" y="30480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err="1">
                <a:ln w="11430"/>
                <a:effectLst>
                  <a:outerShdw blurRad="50800" dist="39000" dir="5460000" algn="tl">
                    <a:srgbClr val="000000">
                      <a:alpha val="38000"/>
                    </a:srgbClr>
                  </a:outerShdw>
                </a:effectLst>
                <a:latin typeface="+mn-lt"/>
              </a:rPr>
              <a:t>periosteum</a:t>
            </a:r>
            <a:endParaRPr lang="en-US" sz="3600" b="1" dirty="0">
              <a:ln w="11430"/>
              <a:effectLst>
                <a:outerShdw blurRad="50800" dist="39000" dir="5460000" algn="tl">
                  <a:srgbClr val="000000">
                    <a:alpha val="38000"/>
                  </a:srgbClr>
                </a:outerShdw>
              </a:effectLst>
              <a:latin typeface="+mn-lt"/>
            </a:endParaRPr>
          </a:p>
        </p:txBody>
      </p:sp>
      <p:sp>
        <p:nvSpPr>
          <p:cNvPr id="4" name="Freeform 3"/>
          <p:cNvSpPr/>
          <p:nvPr/>
        </p:nvSpPr>
        <p:spPr>
          <a:xfrm>
            <a:off x="830424" y="1067088"/>
            <a:ext cx="7707473" cy="5085184"/>
          </a:xfrm>
          <a:custGeom>
            <a:avLst/>
            <a:gdLst>
              <a:gd name="connsiteX0" fmla="*/ 2099388 w 7707473"/>
              <a:gd name="connsiteY0" fmla="*/ 317241 h 5085184"/>
              <a:gd name="connsiteX1" fmla="*/ 2071396 w 7707473"/>
              <a:gd name="connsiteY1" fmla="*/ 251927 h 5085184"/>
              <a:gd name="connsiteX2" fmla="*/ 2034074 w 7707473"/>
              <a:gd name="connsiteY2" fmla="*/ 205274 h 5085184"/>
              <a:gd name="connsiteX3" fmla="*/ 2015413 w 7707473"/>
              <a:gd name="connsiteY3" fmla="*/ 167951 h 5085184"/>
              <a:gd name="connsiteX4" fmla="*/ 1959429 w 7707473"/>
              <a:gd name="connsiteY4" fmla="*/ 121298 h 5085184"/>
              <a:gd name="connsiteX5" fmla="*/ 1922107 w 7707473"/>
              <a:gd name="connsiteY5" fmla="*/ 102637 h 5085184"/>
              <a:gd name="connsiteX6" fmla="*/ 1866123 w 7707473"/>
              <a:gd name="connsiteY6" fmla="*/ 65314 h 5085184"/>
              <a:gd name="connsiteX7" fmla="*/ 1800809 w 7707473"/>
              <a:gd name="connsiteY7" fmla="*/ 46653 h 5085184"/>
              <a:gd name="connsiteX8" fmla="*/ 1716833 w 7707473"/>
              <a:gd name="connsiteY8" fmla="*/ 18661 h 5085184"/>
              <a:gd name="connsiteX9" fmla="*/ 1483568 w 7707473"/>
              <a:gd name="connsiteY9" fmla="*/ 0 h 5085184"/>
              <a:gd name="connsiteX10" fmla="*/ 1184988 w 7707473"/>
              <a:gd name="connsiteY10" fmla="*/ 9331 h 5085184"/>
              <a:gd name="connsiteX11" fmla="*/ 1063690 w 7707473"/>
              <a:gd name="connsiteY11" fmla="*/ 18661 h 5085184"/>
              <a:gd name="connsiteX12" fmla="*/ 905070 w 7707473"/>
              <a:gd name="connsiteY12" fmla="*/ 27992 h 5085184"/>
              <a:gd name="connsiteX13" fmla="*/ 709127 w 7707473"/>
              <a:gd name="connsiteY13" fmla="*/ 46653 h 5085184"/>
              <a:gd name="connsiteX14" fmla="*/ 354564 w 7707473"/>
              <a:gd name="connsiteY14" fmla="*/ 65314 h 5085184"/>
              <a:gd name="connsiteX15" fmla="*/ 214605 w 7707473"/>
              <a:gd name="connsiteY15" fmla="*/ 83976 h 5085184"/>
              <a:gd name="connsiteX16" fmla="*/ 167952 w 7707473"/>
              <a:gd name="connsiteY16" fmla="*/ 93306 h 5085184"/>
              <a:gd name="connsiteX17" fmla="*/ 102637 w 7707473"/>
              <a:gd name="connsiteY17" fmla="*/ 111967 h 5085184"/>
              <a:gd name="connsiteX18" fmla="*/ 83976 w 7707473"/>
              <a:gd name="connsiteY18" fmla="*/ 130629 h 5085184"/>
              <a:gd name="connsiteX19" fmla="*/ 46654 w 7707473"/>
              <a:gd name="connsiteY19" fmla="*/ 149290 h 5085184"/>
              <a:gd name="connsiteX20" fmla="*/ 27992 w 7707473"/>
              <a:gd name="connsiteY20" fmla="*/ 186612 h 5085184"/>
              <a:gd name="connsiteX21" fmla="*/ 9331 w 7707473"/>
              <a:gd name="connsiteY21" fmla="*/ 242596 h 5085184"/>
              <a:gd name="connsiteX22" fmla="*/ 0 w 7707473"/>
              <a:gd name="connsiteY22" fmla="*/ 354563 h 5085184"/>
              <a:gd name="connsiteX23" fmla="*/ 9331 w 7707473"/>
              <a:gd name="connsiteY23" fmla="*/ 475861 h 5085184"/>
              <a:gd name="connsiteX24" fmla="*/ 27992 w 7707473"/>
              <a:gd name="connsiteY24" fmla="*/ 802433 h 5085184"/>
              <a:gd name="connsiteX25" fmla="*/ 37323 w 7707473"/>
              <a:gd name="connsiteY25" fmla="*/ 961053 h 5085184"/>
              <a:gd name="connsiteX26" fmla="*/ 27992 w 7707473"/>
              <a:gd name="connsiteY26" fmla="*/ 1194318 h 5085184"/>
              <a:gd name="connsiteX27" fmla="*/ 18662 w 7707473"/>
              <a:gd name="connsiteY27" fmla="*/ 1296955 h 5085184"/>
              <a:gd name="connsiteX28" fmla="*/ 27992 w 7707473"/>
              <a:gd name="connsiteY28" fmla="*/ 1632857 h 5085184"/>
              <a:gd name="connsiteX29" fmla="*/ 37323 w 7707473"/>
              <a:gd name="connsiteY29" fmla="*/ 1660849 h 5085184"/>
              <a:gd name="connsiteX30" fmla="*/ 74645 w 7707473"/>
              <a:gd name="connsiteY30" fmla="*/ 1810139 h 5085184"/>
              <a:gd name="connsiteX31" fmla="*/ 93307 w 7707473"/>
              <a:gd name="connsiteY31" fmla="*/ 1838131 h 5085184"/>
              <a:gd name="connsiteX32" fmla="*/ 158621 w 7707473"/>
              <a:gd name="connsiteY32" fmla="*/ 1950098 h 5085184"/>
              <a:gd name="connsiteX33" fmla="*/ 186613 w 7707473"/>
              <a:gd name="connsiteY33" fmla="*/ 1996751 h 5085184"/>
              <a:gd name="connsiteX34" fmla="*/ 242596 w 7707473"/>
              <a:gd name="connsiteY34" fmla="*/ 2043404 h 5085184"/>
              <a:gd name="connsiteX35" fmla="*/ 298580 w 7707473"/>
              <a:gd name="connsiteY35" fmla="*/ 2090057 h 5085184"/>
              <a:gd name="connsiteX36" fmla="*/ 326572 w 7707473"/>
              <a:gd name="connsiteY36" fmla="*/ 2108718 h 5085184"/>
              <a:gd name="connsiteX37" fmla="*/ 345233 w 7707473"/>
              <a:gd name="connsiteY37" fmla="*/ 2127380 h 5085184"/>
              <a:gd name="connsiteX38" fmla="*/ 410547 w 7707473"/>
              <a:gd name="connsiteY38" fmla="*/ 2155371 h 5085184"/>
              <a:gd name="connsiteX39" fmla="*/ 522515 w 7707473"/>
              <a:gd name="connsiteY39" fmla="*/ 2211355 h 5085184"/>
              <a:gd name="connsiteX40" fmla="*/ 597160 w 7707473"/>
              <a:gd name="connsiteY40" fmla="*/ 2239347 h 5085184"/>
              <a:gd name="connsiteX41" fmla="*/ 634482 w 7707473"/>
              <a:gd name="connsiteY41" fmla="*/ 2248678 h 5085184"/>
              <a:gd name="connsiteX42" fmla="*/ 709127 w 7707473"/>
              <a:gd name="connsiteY42" fmla="*/ 2276669 h 5085184"/>
              <a:gd name="connsiteX43" fmla="*/ 737119 w 7707473"/>
              <a:gd name="connsiteY43" fmla="*/ 2286000 h 5085184"/>
              <a:gd name="connsiteX44" fmla="*/ 802433 w 7707473"/>
              <a:gd name="connsiteY44" fmla="*/ 2295331 h 5085184"/>
              <a:gd name="connsiteX45" fmla="*/ 886409 w 7707473"/>
              <a:gd name="connsiteY45" fmla="*/ 2323323 h 5085184"/>
              <a:gd name="connsiteX46" fmla="*/ 923731 w 7707473"/>
              <a:gd name="connsiteY46" fmla="*/ 2332653 h 5085184"/>
              <a:gd name="connsiteX47" fmla="*/ 1045029 w 7707473"/>
              <a:gd name="connsiteY47" fmla="*/ 2369976 h 5085184"/>
              <a:gd name="connsiteX48" fmla="*/ 1138335 w 7707473"/>
              <a:gd name="connsiteY48" fmla="*/ 2397967 h 5085184"/>
              <a:gd name="connsiteX49" fmla="*/ 1231641 w 7707473"/>
              <a:gd name="connsiteY49" fmla="*/ 2444620 h 5085184"/>
              <a:gd name="connsiteX50" fmla="*/ 1464907 w 7707473"/>
              <a:gd name="connsiteY50" fmla="*/ 2537927 h 5085184"/>
              <a:gd name="connsiteX51" fmla="*/ 1511560 w 7707473"/>
              <a:gd name="connsiteY51" fmla="*/ 2565918 h 5085184"/>
              <a:gd name="connsiteX52" fmla="*/ 1567543 w 7707473"/>
              <a:gd name="connsiteY52" fmla="*/ 2584580 h 5085184"/>
              <a:gd name="connsiteX53" fmla="*/ 1651519 w 7707473"/>
              <a:gd name="connsiteY53" fmla="*/ 2621902 h 5085184"/>
              <a:gd name="connsiteX54" fmla="*/ 1791478 w 7707473"/>
              <a:gd name="connsiteY54" fmla="*/ 2696547 h 5085184"/>
              <a:gd name="connsiteX55" fmla="*/ 1838131 w 7707473"/>
              <a:gd name="connsiteY55" fmla="*/ 2733869 h 5085184"/>
              <a:gd name="connsiteX56" fmla="*/ 1884784 w 7707473"/>
              <a:gd name="connsiteY56" fmla="*/ 2743200 h 5085184"/>
              <a:gd name="connsiteX57" fmla="*/ 1940768 w 7707473"/>
              <a:gd name="connsiteY57" fmla="*/ 2780523 h 5085184"/>
              <a:gd name="connsiteX58" fmla="*/ 1968760 w 7707473"/>
              <a:gd name="connsiteY58" fmla="*/ 2799184 h 5085184"/>
              <a:gd name="connsiteX59" fmla="*/ 2052735 w 7707473"/>
              <a:gd name="connsiteY59" fmla="*/ 2864498 h 5085184"/>
              <a:gd name="connsiteX60" fmla="*/ 2155372 w 7707473"/>
              <a:gd name="connsiteY60" fmla="*/ 2929812 h 5085184"/>
              <a:gd name="connsiteX61" fmla="*/ 2192694 w 7707473"/>
              <a:gd name="connsiteY61" fmla="*/ 2948474 h 5085184"/>
              <a:gd name="connsiteX62" fmla="*/ 2220686 w 7707473"/>
              <a:gd name="connsiteY62" fmla="*/ 2976465 h 5085184"/>
              <a:gd name="connsiteX63" fmla="*/ 2267339 w 7707473"/>
              <a:gd name="connsiteY63" fmla="*/ 3004457 h 5085184"/>
              <a:gd name="connsiteX64" fmla="*/ 2332654 w 7707473"/>
              <a:gd name="connsiteY64" fmla="*/ 3051110 h 5085184"/>
              <a:gd name="connsiteX65" fmla="*/ 2369976 w 7707473"/>
              <a:gd name="connsiteY65" fmla="*/ 3088433 h 5085184"/>
              <a:gd name="connsiteX66" fmla="*/ 2397968 w 7707473"/>
              <a:gd name="connsiteY66" fmla="*/ 3097763 h 5085184"/>
              <a:gd name="connsiteX67" fmla="*/ 2435290 w 7707473"/>
              <a:gd name="connsiteY67" fmla="*/ 3135086 h 5085184"/>
              <a:gd name="connsiteX68" fmla="*/ 2463282 w 7707473"/>
              <a:gd name="connsiteY68" fmla="*/ 3153747 h 5085184"/>
              <a:gd name="connsiteX69" fmla="*/ 2491274 w 7707473"/>
              <a:gd name="connsiteY69" fmla="*/ 3181739 h 5085184"/>
              <a:gd name="connsiteX70" fmla="*/ 2547258 w 7707473"/>
              <a:gd name="connsiteY70" fmla="*/ 3219061 h 5085184"/>
              <a:gd name="connsiteX71" fmla="*/ 2575249 w 7707473"/>
              <a:gd name="connsiteY71" fmla="*/ 3237723 h 5085184"/>
              <a:gd name="connsiteX72" fmla="*/ 2659225 w 7707473"/>
              <a:gd name="connsiteY72" fmla="*/ 3284376 h 5085184"/>
              <a:gd name="connsiteX73" fmla="*/ 2715209 w 7707473"/>
              <a:gd name="connsiteY73" fmla="*/ 3321698 h 5085184"/>
              <a:gd name="connsiteX74" fmla="*/ 2817845 w 7707473"/>
              <a:gd name="connsiteY74" fmla="*/ 3377682 h 5085184"/>
              <a:gd name="connsiteX75" fmla="*/ 2883160 w 7707473"/>
              <a:gd name="connsiteY75" fmla="*/ 3424335 h 5085184"/>
              <a:gd name="connsiteX76" fmla="*/ 2948474 w 7707473"/>
              <a:gd name="connsiteY76" fmla="*/ 3470988 h 5085184"/>
              <a:gd name="connsiteX77" fmla="*/ 3004458 w 7707473"/>
              <a:gd name="connsiteY77" fmla="*/ 3489649 h 5085184"/>
              <a:gd name="connsiteX78" fmla="*/ 3097764 w 7707473"/>
              <a:gd name="connsiteY78" fmla="*/ 3536302 h 5085184"/>
              <a:gd name="connsiteX79" fmla="*/ 3144417 w 7707473"/>
              <a:gd name="connsiteY79" fmla="*/ 3564294 h 5085184"/>
              <a:gd name="connsiteX80" fmla="*/ 3181739 w 7707473"/>
              <a:gd name="connsiteY80" fmla="*/ 3573625 h 5085184"/>
              <a:gd name="connsiteX81" fmla="*/ 3209731 w 7707473"/>
              <a:gd name="connsiteY81" fmla="*/ 3582955 h 5085184"/>
              <a:gd name="connsiteX82" fmla="*/ 3265715 w 7707473"/>
              <a:gd name="connsiteY82" fmla="*/ 3610947 h 5085184"/>
              <a:gd name="connsiteX83" fmla="*/ 3303037 w 7707473"/>
              <a:gd name="connsiteY83" fmla="*/ 3629608 h 5085184"/>
              <a:gd name="connsiteX84" fmla="*/ 3377682 w 7707473"/>
              <a:gd name="connsiteY84" fmla="*/ 3648269 h 5085184"/>
              <a:gd name="connsiteX85" fmla="*/ 3480319 w 7707473"/>
              <a:gd name="connsiteY85" fmla="*/ 3676261 h 5085184"/>
              <a:gd name="connsiteX86" fmla="*/ 3629609 w 7707473"/>
              <a:gd name="connsiteY86" fmla="*/ 3713584 h 5085184"/>
              <a:gd name="connsiteX87" fmla="*/ 3676262 w 7707473"/>
              <a:gd name="connsiteY87" fmla="*/ 3732245 h 5085184"/>
              <a:gd name="connsiteX88" fmla="*/ 3741576 w 7707473"/>
              <a:gd name="connsiteY88" fmla="*/ 3750906 h 5085184"/>
              <a:gd name="connsiteX89" fmla="*/ 3778898 w 7707473"/>
              <a:gd name="connsiteY89" fmla="*/ 3769567 h 5085184"/>
              <a:gd name="connsiteX90" fmla="*/ 3890866 w 7707473"/>
              <a:gd name="connsiteY90" fmla="*/ 3797559 h 5085184"/>
              <a:gd name="connsiteX91" fmla="*/ 3956180 w 7707473"/>
              <a:gd name="connsiteY91" fmla="*/ 3816220 h 5085184"/>
              <a:gd name="connsiteX92" fmla="*/ 4049486 w 7707473"/>
              <a:gd name="connsiteY92" fmla="*/ 3872204 h 5085184"/>
              <a:gd name="connsiteX93" fmla="*/ 4077478 w 7707473"/>
              <a:gd name="connsiteY93" fmla="*/ 3900196 h 5085184"/>
              <a:gd name="connsiteX94" fmla="*/ 4105470 w 7707473"/>
              <a:gd name="connsiteY94" fmla="*/ 3909527 h 5085184"/>
              <a:gd name="connsiteX95" fmla="*/ 4152123 w 7707473"/>
              <a:gd name="connsiteY95" fmla="*/ 3928188 h 5085184"/>
              <a:gd name="connsiteX96" fmla="*/ 4189445 w 7707473"/>
              <a:gd name="connsiteY96" fmla="*/ 3965510 h 5085184"/>
              <a:gd name="connsiteX97" fmla="*/ 4226768 w 7707473"/>
              <a:gd name="connsiteY97" fmla="*/ 3974841 h 5085184"/>
              <a:gd name="connsiteX98" fmla="*/ 4273421 w 7707473"/>
              <a:gd name="connsiteY98" fmla="*/ 3993502 h 5085184"/>
              <a:gd name="connsiteX99" fmla="*/ 4432041 w 7707473"/>
              <a:gd name="connsiteY99" fmla="*/ 4068147 h 5085184"/>
              <a:gd name="connsiteX100" fmla="*/ 4488025 w 7707473"/>
              <a:gd name="connsiteY100" fmla="*/ 4086808 h 5085184"/>
              <a:gd name="connsiteX101" fmla="*/ 4516017 w 7707473"/>
              <a:gd name="connsiteY101" fmla="*/ 4096139 h 5085184"/>
              <a:gd name="connsiteX102" fmla="*/ 4599992 w 7707473"/>
              <a:gd name="connsiteY102" fmla="*/ 4124131 h 5085184"/>
              <a:gd name="connsiteX103" fmla="*/ 4646645 w 7707473"/>
              <a:gd name="connsiteY103" fmla="*/ 4142792 h 5085184"/>
              <a:gd name="connsiteX104" fmla="*/ 4693298 w 7707473"/>
              <a:gd name="connsiteY104" fmla="*/ 4170784 h 5085184"/>
              <a:gd name="connsiteX105" fmla="*/ 4833258 w 7707473"/>
              <a:gd name="connsiteY105" fmla="*/ 4208106 h 5085184"/>
              <a:gd name="connsiteX106" fmla="*/ 4889241 w 7707473"/>
              <a:gd name="connsiteY106" fmla="*/ 4226767 h 5085184"/>
              <a:gd name="connsiteX107" fmla="*/ 4917233 w 7707473"/>
              <a:gd name="connsiteY107" fmla="*/ 4245429 h 5085184"/>
              <a:gd name="connsiteX108" fmla="*/ 4982547 w 7707473"/>
              <a:gd name="connsiteY108" fmla="*/ 4264090 h 5085184"/>
              <a:gd name="connsiteX109" fmla="*/ 5057192 w 7707473"/>
              <a:gd name="connsiteY109" fmla="*/ 4301412 h 5085184"/>
              <a:gd name="connsiteX110" fmla="*/ 5113176 w 7707473"/>
              <a:gd name="connsiteY110" fmla="*/ 4320074 h 5085184"/>
              <a:gd name="connsiteX111" fmla="*/ 5243805 w 7707473"/>
              <a:gd name="connsiteY111" fmla="*/ 4348065 h 5085184"/>
              <a:gd name="connsiteX112" fmla="*/ 5327780 w 7707473"/>
              <a:gd name="connsiteY112" fmla="*/ 4376057 h 5085184"/>
              <a:gd name="connsiteX113" fmla="*/ 5355772 w 7707473"/>
              <a:gd name="connsiteY113" fmla="*/ 4385388 h 5085184"/>
              <a:gd name="connsiteX114" fmla="*/ 5402425 w 7707473"/>
              <a:gd name="connsiteY114" fmla="*/ 4413380 h 5085184"/>
              <a:gd name="connsiteX115" fmla="*/ 5458409 w 7707473"/>
              <a:gd name="connsiteY115" fmla="*/ 4422710 h 5085184"/>
              <a:gd name="connsiteX116" fmla="*/ 5570376 w 7707473"/>
              <a:gd name="connsiteY116" fmla="*/ 4450702 h 5085184"/>
              <a:gd name="connsiteX117" fmla="*/ 5598368 w 7707473"/>
              <a:gd name="connsiteY117" fmla="*/ 4460033 h 5085184"/>
              <a:gd name="connsiteX118" fmla="*/ 5626360 w 7707473"/>
              <a:gd name="connsiteY118" fmla="*/ 4478694 h 5085184"/>
              <a:gd name="connsiteX119" fmla="*/ 5673013 w 7707473"/>
              <a:gd name="connsiteY119" fmla="*/ 4488025 h 5085184"/>
              <a:gd name="connsiteX120" fmla="*/ 5728996 w 7707473"/>
              <a:gd name="connsiteY120" fmla="*/ 4506686 h 5085184"/>
              <a:gd name="connsiteX121" fmla="*/ 5775649 w 7707473"/>
              <a:gd name="connsiteY121" fmla="*/ 4525347 h 5085184"/>
              <a:gd name="connsiteX122" fmla="*/ 5812972 w 7707473"/>
              <a:gd name="connsiteY122" fmla="*/ 4544008 h 5085184"/>
              <a:gd name="connsiteX123" fmla="*/ 5850294 w 7707473"/>
              <a:gd name="connsiteY123" fmla="*/ 4553339 h 5085184"/>
              <a:gd name="connsiteX124" fmla="*/ 5906278 w 7707473"/>
              <a:gd name="connsiteY124" fmla="*/ 4581331 h 5085184"/>
              <a:gd name="connsiteX125" fmla="*/ 5934270 w 7707473"/>
              <a:gd name="connsiteY125" fmla="*/ 4599992 h 5085184"/>
              <a:gd name="connsiteX126" fmla="*/ 5962262 w 7707473"/>
              <a:gd name="connsiteY126" fmla="*/ 4609323 h 5085184"/>
              <a:gd name="connsiteX127" fmla="*/ 5999584 w 7707473"/>
              <a:gd name="connsiteY127" fmla="*/ 4627984 h 5085184"/>
              <a:gd name="connsiteX128" fmla="*/ 6055568 w 7707473"/>
              <a:gd name="connsiteY128" fmla="*/ 4646645 h 5085184"/>
              <a:gd name="connsiteX129" fmla="*/ 6083560 w 7707473"/>
              <a:gd name="connsiteY129" fmla="*/ 4655976 h 5085184"/>
              <a:gd name="connsiteX130" fmla="*/ 6139543 w 7707473"/>
              <a:gd name="connsiteY130" fmla="*/ 4693298 h 5085184"/>
              <a:gd name="connsiteX131" fmla="*/ 6195527 w 7707473"/>
              <a:gd name="connsiteY131" fmla="*/ 4711959 h 5085184"/>
              <a:gd name="connsiteX132" fmla="*/ 6232849 w 7707473"/>
              <a:gd name="connsiteY132" fmla="*/ 4739951 h 5085184"/>
              <a:gd name="connsiteX133" fmla="*/ 6288833 w 7707473"/>
              <a:gd name="connsiteY133" fmla="*/ 4758612 h 5085184"/>
              <a:gd name="connsiteX134" fmla="*/ 6344817 w 7707473"/>
              <a:gd name="connsiteY134" fmla="*/ 4795935 h 5085184"/>
              <a:gd name="connsiteX135" fmla="*/ 6372809 w 7707473"/>
              <a:gd name="connsiteY135" fmla="*/ 4814596 h 5085184"/>
              <a:gd name="connsiteX136" fmla="*/ 6410131 w 7707473"/>
              <a:gd name="connsiteY136" fmla="*/ 4833257 h 5085184"/>
              <a:gd name="connsiteX137" fmla="*/ 6438123 w 7707473"/>
              <a:gd name="connsiteY137" fmla="*/ 4851918 h 5085184"/>
              <a:gd name="connsiteX138" fmla="*/ 6466115 w 7707473"/>
              <a:gd name="connsiteY138" fmla="*/ 4861249 h 5085184"/>
              <a:gd name="connsiteX139" fmla="*/ 6494107 w 7707473"/>
              <a:gd name="connsiteY139" fmla="*/ 4879910 h 5085184"/>
              <a:gd name="connsiteX140" fmla="*/ 6522098 w 7707473"/>
              <a:gd name="connsiteY140" fmla="*/ 4889241 h 5085184"/>
              <a:gd name="connsiteX141" fmla="*/ 6559421 w 7707473"/>
              <a:gd name="connsiteY141" fmla="*/ 4907902 h 5085184"/>
              <a:gd name="connsiteX142" fmla="*/ 6596743 w 7707473"/>
              <a:gd name="connsiteY142" fmla="*/ 4917233 h 5085184"/>
              <a:gd name="connsiteX143" fmla="*/ 6727372 w 7707473"/>
              <a:gd name="connsiteY143" fmla="*/ 4954555 h 5085184"/>
              <a:gd name="connsiteX144" fmla="*/ 6755364 w 7707473"/>
              <a:gd name="connsiteY144" fmla="*/ 4982547 h 5085184"/>
              <a:gd name="connsiteX145" fmla="*/ 6839339 w 7707473"/>
              <a:gd name="connsiteY145" fmla="*/ 5001208 h 5085184"/>
              <a:gd name="connsiteX146" fmla="*/ 6867331 w 7707473"/>
              <a:gd name="connsiteY146" fmla="*/ 5010539 h 5085184"/>
              <a:gd name="connsiteX147" fmla="*/ 6960637 w 7707473"/>
              <a:gd name="connsiteY147" fmla="*/ 5047861 h 5085184"/>
              <a:gd name="connsiteX148" fmla="*/ 7044613 w 7707473"/>
              <a:gd name="connsiteY148" fmla="*/ 5057192 h 5085184"/>
              <a:gd name="connsiteX149" fmla="*/ 7137919 w 7707473"/>
              <a:gd name="connsiteY149" fmla="*/ 5075853 h 5085184"/>
              <a:gd name="connsiteX150" fmla="*/ 7175241 w 7707473"/>
              <a:gd name="connsiteY150" fmla="*/ 5085184 h 5085184"/>
              <a:gd name="connsiteX151" fmla="*/ 7371184 w 7707473"/>
              <a:gd name="connsiteY151" fmla="*/ 5066523 h 5085184"/>
              <a:gd name="connsiteX152" fmla="*/ 7427168 w 7707473"/>
              <a:gd name="connsiteY152" fmla="*/ 5047861 h 5085184"/>
              <a:gd name="connsiteX153" fmla="*/ 7492482 w 7707473"/>
              <a:gd name="connsiteY153" fmla="*/ 5001208 h 5085184"/>
              <a:gd name="connsiteX154" fmla="*/ 7529805 w 7707473"/>
              <a:gd name="connsiteY154" fmla="*/ 4982547 h 5085184"/>
              <a:gd name="connsiteX155" fmla="*/ 7576458 w 7707473"/>
              <a:gd name="connsiteY155" fmla="*/ 4935894 h 5085184"/>
              <a:gd name="connsiteX156" fmla="*/ 7623111 w 7707473"/>
              <a:gd name="connsiteY156" fmla="*/ 4898571 h 5085184"/>
              <a:gd name="connsiteX157" fmla="*/ 7641772 w 7707473"/>
              <a:gd name="connsiteY157" fmla="*/ 4861249 h 5085184"/>
              <a:gd name="connsiteX158" fmla="*/ 7669764 w 7707473"/>
              <a:gd name="connsiteY158" fmla="*/ 4805265 h 5085184"/>
              <a:gd name="connsiteX159" fmla="*/ 7679094 w 7707473"/>
              <a:gd name="connsiteY159" fmla="*/ 4749282 h 5085184"/>
              <a:gd name="connsiteX160" fmla="*/ 7688425 w 7707473"/>
              <a:gd name="connsiteY160" fmla="*/ 4721290 h 5085184"/>
              <a:gd name="connsiteX161" fmla="*/ 7697756 w 7707473"/>
              <a:gd name="connsiteY161" fmla="*/ 4683967 h 5085184"/>
              <a:gd name="connsiteX162" fmla="*/ 7697756 w 7707473"/>
              <a:gd name="connsiteY162" fmla="*/ 3303037 h 5085184"/>
              <a:gd name="connsiteX163" fmla="*/ 7688425 w 7707473"/>
              <a:gd name="connsiteY163" fmla="*/ 2855167 h 5085184"/>
              <a:gd name="connsiteX164" fmla="*/ 7679094 w 7707473"/>
              <a:gd name="connsiteY164" fmla="*/ 2761861 h 5085184"/>
              <a:gd name="connsiteX165" fmla="*/ 7669764 w 7707473"/>
              <a:gd name="connsiteY165" fmla="*/ 2640563 h 5085184"/>
              <a:gd name="connsiteX166" fmla="*/ 7651103 w 7707473"/>
              <a:gd name="connsiteY166" fmla="*/ 2519265 h 5085184"/>
              <a:gd name="connsiteX167" fmla="*/ 7641772 w 7707473"/>
              <a:gd name="connsiteY167" fmla="*/ 2491274 h 5085184"/>
              <a:gd name="connsiteX168" fmla="*/ 7604449 w 7707473"/>
              <a:gd name="connsiteY168" fmla="*/ 2453951 h 5085184"/>
              <a:gd name="connsiteX169" fmla="*/ 7548466 w 7707473"/>
              <a:gd name="connsiteY169" fmla="*/ 2407298 h 5085184"/>
              <a:gd name="connsiteX170" fmla="*/ 7501813 w 7707473"/>
              <a:gd name="connsiteY170" fmla="*/ 2397967 h 5085184"/>
              <a:gd name="connsiteX171" fmla="*/ 7473821 w 7707473"/>
              <a:gd name="connsiteY171" fmla="*/ 2388637 h 5085184"/>
              <a:gd name="connsiteX172" fmla="*/ 7352523 w 7707473"/>
              <a:gd name="connsiteY172" fmla="*/ 2360645 h 5085184"/>
              <a:gd name="connsiteX173" fmla="*/ 7315200 w 7707473"/>
              <a:gd name="connsiteY173" fmla="*/ 2351314 h 5085184"/>
              <a:gd name="connsiteX174" fmla="*/ 7091266 w 7707473"/>
              <a:gd name="connsiteY174" fmla="*/ 2341984 h 5085184"/>
              <a:gd name="connsiteX175" fmla="*/ 6802017 w 7707473"/>
              <a:gd name="connsiteY175" fmla="*/ 2323323 h 5085184"/>
              <a:gd name="connsiteX176" fmla="*/ 6718041 w 7707473"/>
              <a:gd name="connsiteY176" fmla="*/ 2304661 h 5085184"/>
              <a:gd name="connsiteX177" fmla="*/ 6643396 w 7707473"/>
              <a:gd name="connsiteY177" fmla="*/ 2295331 h 5085184"/>
              <a:gd name="connsiteX178" fmla="*/ 6615405 w 7707473"/>
              <a:gd name="connsiteY178" fmla="*/ 2286000 h 5085184"/>
              <a:gd name="connsiteX179" fmla="*/ 6484776 w 7707473"/>
              <a:gd name="connsiteY179" fmla="*/ 2258008 h 5085184"/>
              <a:gd name="connsiteX180" fmla="*/ 6456784 w 7707473"/>
              <a:gd name="connsiteY180" fmla="*/ 2248678 h 5085184"/>
              <a:gd name="connsiteX181" fmla="*/ 6363478 w 7707473"/>
              <a:gd name="connsiteY181" fmla="*/ 2220686 h 5085184"/>
              <a:gd name="connsiteX182" fmla="*/ 6316825 w 7707473"/>
              <a:gd name="connsiteY182" fmla="*/ 2202025 h 5085184"/>
              <a:gd name="connsiteX183" fmla="*/ 6270172 w 7707473"/>
              <a:gd name="connsiteY183" fmla="*/ 2192694 h 5085184"/>
              <a:gd name="connsiteX184" fmla="*/ 6242180 w 7707473"/>
              <a:gd name="connsiteY184" fmla="*/ 2183363 h 5085184"/>
              <a:gd name="connsiteX185" fmla="*/ 6204858 w 7707473"/>
              <a:gd name="connsiteY185" fmla="*/ 2174033 h 5085184"/>
              <a:gd name="connsiteX186" fmla="*/ 6158205 w 7707473"/>
              <a:gd name="connsiteY186" fmla="*/ 2146041 h 5085184"/>
              <a:gd name="connsiteX187" fmla="*/ 6083560 w 7707473"/>
              <a:gd name="connsiteY187" fmla="*/ 2118049 h 5085184"/>
              <a:gd name="connsiteX188" fmla="*/ 6046237 w 7707473"/>
              <a:gd name="connsiteY188" fmla="*/ 2090057 h 5085184"/>
              <a:gd name="connsiteX189" fmla="*/ 6008915 w 7707473"/>
              <a:gd name="connsiteY189" fmla="*/ 2080727 h 5085184"/>
              <a:gd name="connsiteX190" fmla="*/ 5980923 w 7707473"/>
              <a:gd name="connsiteY190" fmla="*/ 2071396 h 5085184"/>
              <a:gd name="connsiteX191" fmla="*/ 5887617 w 7707473"/>
              <a:gd name="connsiteY191" fmla="*/ 2024743 h 5085184"/>
              <a:gd name="connsiteX192" fmla="*/ 5887617 w 7707473"/>
              <a:gd name="connsiteY192" fmla="*/ 2024743 h 5085184"/>
              <a:gd name="connsiteX193" fmla="*/ 5822303 w 7707473"/>
              <a:gd name="connsiteY193" fmla="*/ 1996751 h 5085184"/>
              <a:gd name="connsiteX194" fmla="*/ 5794311 w 7707473"/>
              <a:gd name="connsiteY194" fmla="*/ 1978090 h 5085184"/>
              <a:gd name="connsiteX195" fmla="*/ 5738327 w 7707473"/>
              <a:gd name="connsiteY195" fmla="*/ 1959429 h 5085184"/>
              <a:gd name="connsiteX196" fmla="*/ 5682343 w 7707473"/>
              <a:gd name="connsiteY196" fmla="*/ 1922106 h 5085184"/>
              <a:gd name="connsiteX197" fmla="*/ 5626360 w 7707473"/>
              <a:gd name="connsiteY197" fmla="*/ 1903445 h 5085184"/>
              <a:gd name="connsiteX198" fmla="*/ 5598368 w 7707473"/>
              <a:gd name="connsiteY198" fmla="*/ 1884784 h 5085184"/>
              <a:gd name="connsiteX199" fmla="*/ 5533054 w 7707473"/>
              <a:gd name="connsiteY199" fmla="*/ 1856792 h 5085184"/>
              <a:gd name="connsiteX200" fmla="*/ 5505062 w 7707473"/>
              <a:gd name="connsiteY200" fmla="*/ 1828800 h 5085184"/>
              <a:gd name="connsiteX201" fmla="*/ 5477070 w 7707473"/>
              <a:gd name="connsiteY201" fmla="*/ 1819469 h 5085184"/>
              <a:gd name="connsiteX202" fmla="*/ 5449078 w 7707473"/>
              <a:gd name="connsiteY202" fmla="*/ 1800808 h 5085184"/>
              <a:gd name="connsiteX203" fmla="*/ 5402425 w 7707473"/>
              <a:gd name="connsiteY203" fmla="*/ 1782147 h 5085184"/>
              <a:gd name="connsiteX204" fmla="*/ 5318449 w 7707473"/>
              <a:gd name="connsiteY204" fmla="*/ 1735494 h 5085184"/>
              <a:gd name="connsiteX205" fmla="*/ 5215813 w 7707473"/>
              <a:gd name="connsiteY205" fmla="*/ 1679510 h 5085184"/>
              <a:gd name="connsiteX206" fmla="*/ 5187821 w 7707473"/>
              <a:gd name="connsiteY206" fmla="*/ 1670180 h 5085184"/>
              <a:gd name="connsiteX207" fmla="*/ 5150498 w 7707473"/>
              <a:gd name="connsiteY207" fmla="*/ 1660849 h 5085184"/>
              <a:gd name="connsiteX208" fmla="*/ 5113176 w 7707473"/>
              <a:gd name="connsiteY208" fmla="*/ 1642188 h 5085184"/>
              <a:gd name="connsiteX209" fmla="*/ 5085184 w 7707473"/>
              <a:gd name="connsiteY209" fmla="*/ 1632857 h 5085184"/>
              <a:gd name="connsiteX210" fmla="*/ 5057192 w 7707473"/>
              <a:gd name="connsiteY210" fmla="*/ 1614196 h 5085184"/>
              <a:gd name="connsiteX211" fmla="*/ 5010539 w 7707473"/>
              <a:gd name="connsiteY211" fmla="*/ 1595535 h 5085184"/>
              <a:gd name="connsiteX212" fmla="*/ 4973217 w 7707473"/>
              <a:gd name="connsiteY212" fmla="*/ 1576874 h 5085184"/>
              <a:gd name="connsiteX213" fmla="*/ 4889241 w 7707473"/>
              <a:gd name="connsiteY213" fmla="*/ 1539551 h 5085184"/>
              <a:gd name="connsiteX214" fmla="*/ 4805266 w 7707473"/>
              <a:gd name="connsiteY214" fmla="*/ 1511559 h 5085184"/>
              <a:gd name="connsiteX215" fmla="*/ 4777274 w 7707473"/>
              <a:gd name="connsiteY215" fmla="*/ 1492898 h 5085184"/>
              <a:gd name="connsiteX216" fmla="*/ 4693298 w 7707473"/>
              <a:gd name="connsiteY216" fmla="*/ 1455576 h 5085184"/>
              <a:gd name="connsiteX217" fmla="*/ 4637315 w 7707473"/>
              <a:gd name="connsiteY217" fmla="*/ 1427584 h 5085184"/>
              <a:gd name="connsiteX218" fmla="*/ 4590662 w 7707473"/>
              <a:gd name="connsiteY218" fmla="*/ 1399592 h 5085184"/>
              <a:gd name="connsiteX219" fmla="*/ 4544009 w 7707473"/>
              <a:gd name="connsiteY219" fmla="*/ 1380931 h 5085184"/>
              <a:gd name="connsiteX220" fmla="*/ 4488025 w 7707473"/>
              <a:gd name="connsiteY220" fmla="*/ 1352939 h 5085184"/>
              <a:gd name="connsiteX221" fmla="*/ 4432041 w 7707473"/>
              <a:gd name="connsiteY221" fmla="*/ 1324947 h 5085184"/>
              <a:gd name="connsiteX222" fmla="*/ 4404049 w 7707473"/>
              <a:gd name="connsiteY222" fmla="*/ 1306286 h 5085184"/>
              <a:gd name="connsiteX223" fmla="*/ 4376058 w 7707473"/>
              <a:gd name="connsiteY223" fmla="*/ 1296955 h 5085184"/>
              <a:gd name="connsiteX224" fmla="*/ 4338735 w 7707473"/>
              <a:gd name="connsiteY224" fmla="*/ 1278294 h 5085184"/>
              <a:gd name="connsiteX225" fmla="*/ 4282752 w 7707473"/>
              <a:gd name="connsiteY225" fmla="*/ 1259633 h 5085184"/>
              <a:gd name="connsiteX226" fmla="*/ 4254760 w 7707473"/>
              <a:gd name="connsiteY226" fmla="*/ 1250302 h 5085184"/>
              <a:gd name="connsiteX227" fmla="*/ 4217437 w 7707473"/>
              <a:gd name="connsiteY227" fmla="*/ 1231641 h 5085184"/>
              <a:gd name="connsiteX228" fmla="*/ 4096139 w 7707473"/>
              <a:gd name="connsiteY228" fmla="*/ 1194318 h 5085184"/>
              <a:gd name="connsiteX229" fmla="*/ 4068147 w 7707473"/>
              <a:gd name="connsiteY229" fmla="*/ 1175657 h 5085184"/>
              <a:gd name="connsiteX230" fmla="*/ 4030825 w 7707473"/>
              <a:gd name="connsiteY230" fmla="*/ 1166327 h 5085184"/>
              <a:gd name="connsiteX231" fmla="*/ 3965511 w 7707473"/>
              <a:gd name="connsiteY231" fmla="*/ 1147665 h 5085184"/>
              <a:gd name="connsiteX232" fmla="*/ 3900196 w 7707473"/>
              <a:gd name="connsiteY232" fmla="*/ 1110343 h 5085184"/>
              <a:gd name="connsiteX233" fmla="*/ 3872205 w 7707473"/>
              <a:gd name="connsiteY233" fmla="*/ 1091682 h 5085184"/>
              <a:gd name="connsiteX234" fmla="*/ 3844213 w 7707473"/>
              <a:gd name="connsiteY234" fmla="*/ 1082351 h 5085184"/>
              <a:gd name="connsiteX235" fmla="*/ 3778898 w 7707473"/>
              <a:gd name="connsiteY235" fmla="*/ 1054359 h 5085184"/>
              <a:gd name="connsiteX236" fmla="*/ 3694923 w 7707473"/>
              <a:gd name="connsiteY236" fmla="*/ 1007706 h 5085184"/>
              <a:gd name="connsiteX237" fmla="*/ 3666931 w 7707473"/>
              <a:gd name="connsiteY237" fmla="*/ 998376 h 5085184"/>
              <a:gd name="connsiteX238" fmla="*/ 3638939 w 7707473"/>
              <a:gd name="connsiteY238" fmla="*/ 979714 h 5085184"/>
              <a:gd name="connsiteX239" fmla="*/ 3536303 w 7707473"/>
              <a:gd name="connsiteY239" fmla="*/ 951723 h 5085184"/>
              <a:gd name="connsiteX240" fmla="*/ 3508311 w 7707473"/>
              <a:gd name="connsiteY240" fmla="*/ 933061 h 5085184"/>
              <a:gd name="connsiteX241" fmla="*/ 3461658 w 7707473"/>
              <a:gd name="connsiteY241" fmla="*/ 923731 h 5085184"/>
              <a:gd name="connsiteX242" fmla="*/ 3424335 w 7707473"/>
              <a:gd name="connsiteY242" fmla="*/ 914400 h 5085184"/>
              <a:gd name="connsiteX243" fmla="*/ 3331029 w 7707473"/>
              <a:gd name="connsiteY243" fmla="*/ 895739 h 5085184"/>
              <a:gd name="connsiteX244" fmla="*/ 3284376 w 7707473"/>
              <a:gd name="connsiteY244" fmla="*/ 886408 h 5085184"/>
              <a:gd name="connsiteX245" fmla="*/ 3256384 w 7707473"/>
              <a:gd name="connsiteY245" fmla="*/ 877078 h 5085184"/>
              <a:gd name="connsiteX246" fmla="*/ 3172409 w 7707473"/>
              <a:gd name="connsiteY246" fmla="*/ 867747 h 5085184"/>
              <a:gd name="connsiteX247" fmla="*/ 3135086 w 7707473"/>
              <a:gd name="connsiteY247" fmla="*/ 858416 h 5085184"/>
              <a:gd name="connsiteX248" fmla="*/ 3107094 w 7707473"/>
              <a:gd name="connsiteY248" fmla="*/ 839755 h 5085184"/>
              <a:gd name="connsiteX249" fmla="*/ 3041780 w 7707473"/>
              <a:gd name="connsiteY249" fmla="*/ 830425 h 5085184"/>
              <a:gd name="connsiteX250" fmla="*/ 3004458 w 7707473"/>
              <a:gd name="connsiteY250" fmla="*/ 821094 h 5085184"/>
              <a:gd name="connsiteX251" fmla="*/ 2929813 w 7707473"/>
              <a:gd name="connsiteY251" fmla="*/ 802433 h 5085184"/>
              <a:gd name="connsiteX252" fmla="*/ 2883160 w 7707473"/>
              <a:gd name="connsiteY252" fmla="*/ 774441 h 5085184"/>
              <a:gd name="connsiteX253" fmla="*/ 2817845 w 7707473"/>
              <a:gd name="connsiteY253" fmla="*/ 737118 h 5085184"/>
              <a:gd name="connsiteX254" fmla="*/ 2780523 w 7707473"/>
              <a:gd name="connsiteY254" fmla="*/ 727788 h 5085184"/>
              <a:gd name="connsiteX255" fmla="*/ 2696547 w 7707473"/>
              <a:gd name="connsiteY255" fmla="*/ 699796 h 5085184"/>
              <a:gd name="connsiteX256" fmla="*/ 2668556 w 7707473"/>
              <a:gd name="connsiteY256" fmla="*/ 690465 h 5085184"/>
              <a:gd name="connsiteX257" fmla="*/ 2621903 w 7707473"/>
              <a:gd name="connsiteY257" fmla="*/ 662474 h 5085184"/>
              <a:gd name="connsiteX258" fmla="*/ 2575249 w 7707473"/>
              <a:gd name="connsiteY258" fmla="*/ 634482 h 5085184"/>
              <a:gd name="connsiteX259" fmla="*/ 2556588 w 7707473"/>
              <a:gd name="connsiteY259" fmla="*/ 615820 h 5085184"/>
              <a:gd name="connsiteX260" fmla="*/ 2500605 w 7707473"/>
              <a:gd name="connsiteY260" fmla="*/ 587829 h 5085184"/>
              <a:gd name="connsiteX261" fmla="*/ 2481943 w 7707473"/>
              <a:gd name="connsiteY261" fmla="*/ 569167 h 5085184"/>
              <a:gd name="connsiteX262" fmla="*/ 2453952 w 7707473"/>
              <a:gd name="connsiteY262" fmla="*/ 550506 h 5085184"/>
              <a:gd name="connsiteX263" fmla="*/ 2435290 w 7707473"/>
              <a:gd name="connsiteY263" fmla="*/ 531845 h 5085184"/>
              <a:gd name="connsiteX264" fmla="*/ 2379307 w 7707473"/>
              <a:gd name="connsiteY264" fmla="*/ 494523 h 5085184"/>
              <a:gd name="connsiteX265" fmla="*/ 2351315 w 7707473"/>
              <a:gd name="connsiteY265" fmla="*/ 475861 h 5085184"/>
              <a:gd name="connsiteX266" fmla="*/ 2323323 w 7707473"/>
              <a:gd name="connsiteY266" fmla="*/ 466531 h 5085184"/>
              <a:gd name="connsiteX267" fmla="*/ 2276670 w 7707473"/>
              <a:gd name="connsiteY267" fmla="*/ 419878 h 5085184"/>
              <a:gd name="connsiteX268" fmla="*/ 2220686 w 7707473"/>
              <a:gd name="connsiteY268" fmla="*/ 382555 h 5085184"/>
              <a:gd name="connsiteX269" fmla="*/ 2155372 w 7707473"/>
              <a:gd name="connsiteY269" fmla="*/ 345233 h 5085184"/>
              <a:gd name="connsiteX270" fmla="*/ 2127380 w 7707473"/>
              <a:gd name="connsiteY270" fmla="*/ 335902 h 5085184"/>
              <a:gd name="connsiteX271" fmla="*/ 2099388 w 7707473"/>
              <a:gd name="connsiteY271" fmla="*/ 317241 h 508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7707473" h="5085184">
                <a:moveTo>
                  <a:pt x="2099388" y="317241"/>
                </a:moveTo>
                <a:cubicBezTo>
                  <a:pt x="2077561" y="208101"/>
                  <a:pt x="2107247" y="311679"/>
                  <a:pt x="2071396" y="251927"/>
                </a:cubicBezTo>
                <a:cubicBezTo>
                  <a:pt x="2041349" y="201849"/>
                  <a:pt x="2089827" y="242442"/>
                  <a:pt x="2034074" y="205274"/>
                </a:cubicBezTo>
                <a:cubicBezTo>
                  <a:pt x="2027854" y="192833"/>
                  <a:pt x="2023498" y="179270"/>
                  <a:pt x="2015413" y="167951"/>
                </a:cubicBezTo>
                <a:cubicBezTo>
                  <a:pt x="2002104" y="149318"/>
                  <a:pt x="1979184" y="132586"/>
                  <a:pt x="1959429" y="121298"/>
                </a:cubicBezTo>
                <a:cubicBezTo>
                  <a:pt x="1947353" y="114397"/>
                  <a:pt x="1934034" y="109793"/>
                  <a:pt x="1922107" y="102637"/>
                </a:cubicBezTo>
                <a:cubicBezTo>
                  <a:pt x="1902875" y="91098"/>
                  <a:pt x="1887882" y="70753"/>
                  <a:pt x="1866123" y="65314"/>
                </a:cubicBezTo>
                <a:cubicBezTo>
                  <a:pt x="1819259" y="53599"/>
                  <a:pt x="1840966" y="60040"/>
                  <a:pt x="1800809" y="46653"/>
                </a:cubicBezTo>
                <a:cubicBezTo>
                  <a:pt x="1768200" y="14046"/>
                  <a:pt x="1786844" y="25225"/>
                  <a:pt x="1716833" y="18661"/>
                </a:cubicBezTo>
                <a:cubicBezTo>
                  <a:pt x="1639170" y="11380"/>
                  <a:pt x="1483568" y="0"/>
                  <a:pt x="1483568" y="0"/>
                </a:cubicBezTo>
                <a:lnTo>
                  <a:pt x="1184988" y="9331"/>
                </a:lnTo>
                <a:cubicBezTo>
                  <a:pt x="1144476" y="11132"/>
                  <a:pt x="1104152" y="15964"/>
                  <a:pt x="1063690" y="18661"/>
                </a:cubicBezTo>
                <a:lnTo>
                  <a:pt x="905070" y="27992"/>
                </a:lnTo>
                <a:cubicBezTo>
                  <a:pt x="814038" y="50751"/>
                  <a:pt x="890155" y="34168"/>
                  <a:pt x="709127" y="46653"/>
                </a:cubicBezTo>
                <a:cubicBezTo>
                  <a:pt x="425769" y="66195"/>
                  <a:pt x="830665" y="47004"/>
                  <a:pt x="354564" y="65314"/>
                </a:cubicBezTo>
                <a:cubicBezTo>
                  <a:pt x="272167" y="85914"/>
                  <a:pt x="361480" y="65617"/>
                  <a:pt x="214605" y="83976"/>
                </a:cubicBezTo>
                <a:cubicBezTo>
                  <a:pt x="198869" y="85943"/>
                  <a:pt x="183433" y="89866"/>
                  <a:pt x="167952" y="93306"/>
                </a:cubicBezTo>
                <a:cubicBezTo>
                  <a:pt x="132810" y="101115"/>
                  <a:pt x="133804" y="101579"/>
                  <a:pt x="102637" y="111967"/>
                </a:cubicBezTo>
                <a:cubicBezTo>
                  <a:pt x="96417" y="118188"/>
                  <a:pt x="91296" y="125749"/>
                  <a:pt x="83976" y="130629"/>
                </a:cubicBezTo>
                <a:cubicBezTo>
                  <a:pt x="72403" y="138345"/>
                  <a:pt x="56489" y="139455"/>
                  <a:pt x="46654" y="149290"/>
                </a:cubicBezTo>
                <a:cubicBezTo>
                  <a:pt x="36819" y="159125"/>
                  <a:pt x="33158" y="173698"/>
                  <a:pt x="27992" y="186612"/>
                </a:cubicBezTo>
                <a:cubicBezTo>
                  <a:pt x="20686" y="204876"/>
                  <a:pt x="9331" y="242596"/>
                  <a:pt x="9331" y="242596"/>
                </a:cubicBezTo>
                <a:cubicBezTo>
                  <a:pt x="6221" y="279918"/>
                  <a:pt x="0" y="317111"/>
                  <a:pt x="0" y="354563"/>
                </a:cubicBezTo>
                <a:cubicBezTo>
                  <a:pt x="0" y="395115"/>
                  <a:pt x="6801" y="435388"/>
                  <a:pt x="9331" y="475861"/>
                </a:cubicBezTo>
                <a:cubicBezTo>
                  <a:pt x="16132" y="584684"/>
                  <a:pt x="21712" y="693579"/>
                  <a:pt x="27992" y="802433"/>
                </a:cubicBezTo>
                <a:cubicBezTo>
                  <a:pt x="31043" y="855310"/>
                  <a:pt x="37323" y="961053"/>
                  <a:pt x="37323" y="961053"/>
                </a:cubicBezTo>
                <a:cubicBezTo>
                  <a:pt x="34213" y="1038808"/>
                  <a:pt x="32308" y="1116621"/>
                  <a:pt x="27992" y="1194318"/>
                </a:cubicBezTo>
                <a:cubicBezTo>
                  <a:pt x="26086" y="1228619"/>
                  <a:pt x="18662" y="1262602"/>
                  <a:pt x="18662" y="1296955"/>
                </a:cubicBezTo>
                <a:cubicBezTo>
                  <a:pt x="18662" y="1408966"/>
                  <a:pt x="22255" y="1520993"/>
                  <a:pt x="27992" y="1632857"/>
                </a:cubicBezTo>
                <a:cubicBezTo>
                  <a:pt x="28496" y="1642680"/>
                  <a:pt x="35111" y="1651265"/>
                  <a:pt x="37323" y="1660849"/>
                </a:cubicBezTo>
                <a:cubicBezTo>
                  <a:pt x="50392" y="1717483"/>
                  <a:pt x="51814" y="1758770"/>
                  <a:pt x="74645" y="1810139"/>
                </a:cubicBezTo>
                <a:cubicBezTo>
                  <a:pt x="79200" y="1820387"/>
                  <a:pt x="87937" y="1828286"/>
                  <a:pt x="93307" y="1838131"/>
                </a:cubicBezTo>
                <a:cubicBezTo>
                  <a:pt x="199691" y="2033169"/>
                  <a:pt x="79218" y="1830996"/>
                  <a:pt x="158621" y="1950098"/>
                </a:cubicBezTo>
                <a:cubicBezTo>
                  <a:pt x="168681" y="1965188"/>
                  <a:pt x="175732" y="1982243"/>
                  <a:pt x="186613" y="1996751"/>
                </a:cubicBezTo>
                <a:cubicBezTo>
                  <a:pt x="204573" y="2020698"/>
                  <a:pt x="218889" y="2027599"/>
                  <a:pt x="242596" y="2043404"/>
                </a:cubicBezTo>
                <a:cubicBezTo>
                  <a:pt x="271910" y="2087374"/>
                  <a:pt x="247585" y="2060917"/>
                  <a:pt x="298580" y="2090057"/>
                </a:cubicBezTo>
                <a:cubicBezTo>
                  <a:pt x="308317" y="2095621"/>
                  <a:pt x="317815" y="2101713"/>
                  <a:pt x="326572" y="2108718"/>
                </a:cubicBezTo>
                <a:cubicBezTo>
                  <a:pt x="333441" y="2114214"/>
                  <a:pt x="337913" y="2122500"/>
                  <a:pt x="345233" y="2127380"/>
                </a:cubicBezTo>
                <a:cubicBezTo>
                  <a:pt x="368291" y="2142752"/>
                  <a:pt x="385666" y="2147078"/>
                  <a:pt x="410547" y="2155371"/>
                </a:cubicBezTo>
                <a:cubicBezTo>
                  <a:pt x="461001" y="2205825"/>
                  <a:pt x="422447" y="2175617"/>
                  <a:pt x="522515" y="2211355"/>
                </a:cubicBezTo>
                <a:cubicBezTo>
                  <a:pt x="561949" y="2225439"/>
                  <a:pt x="562880" y="2229552"/>
                  <a:pt x="597160" y="2239347"/>
                </a:cubicBezTo>
                <a:cubicBezTo>
                  <a:pt x="609490" y="2242870"/>
                  <a:pt x="622316" y="2244623"/>
                  <a:pt x="634482" y="2248678"/>
                </a:cubicBezTo>
                <a:cubicBezTo>
                  <a:pt x="659692" y="2257081"/>
                  <a:pt x="684153" y="2267588"/>
                  <a:pt x="709127" y="2276669"/>
                </a:cubicBezTo>
                <a:cubicBezTo>
                  <a:pt x="718370" y="2280030"/>
                  <a:pt x="727475" y="2284071"/>
                  <a:pt x="737119" y="2286000"/>
                </a:cubicBezTo>
                <a:cubicBezTo>
                  <a:pt x="758684" y="2290313"/>
                  <a:pt x="780662" y="2292221"/>
                  <a:pt x="802433" y="2295331"/>
                </a:cubicBezTo>
                <a:cubicBezTo>
                  <a:pt x="830425" y="2304662"/>
                  <a:pt x="857784" y="2316167"/>
                  <a:pt x="886409" y="2323323"/>
                </a:cubicBezTo>
                <a:cubicBezTo>
                  <a:pt x="898850" y="2326433"/>
                  <a:pt x="911448" y="2328968"/>
                  <a:pt x="923731" y="2332653"/>
                </a:cubicBezTo>
                <a:cubicBezTo>
                  <a:pt x="1061026" y="2373840"/>
                  <a:pt x="891932" y="2328222"/>
                  <a:pt x="1045029" y="2369976"/>
                </a:cubicBezTo>
                <a:cubicBezTo>
                  <a:pt x="1074500" y="2378014"/>
                  <a:pt x="1111502" y="2384551"/>
                  <a:pt x="1138335" y="2397967"/>
                </a:cubicBezTo>
                <a:cubicBezTo>
                  <a:pt x="1169437" y="2413518"/>
                  <a:pt x="1197906" y="2436186"/>
                  <a:pt x="1231641" y="2444620"/>
                </a:cubicBezTo>
                <a:cubicBezTo>
                  <a:pt x="1333471" y="2470078"/>
                  <a:pt x="1350307" y="2469169"/>
                  <a:pt x="1464907" y="2537927"/>
                </a:cubicBezTo>
                <a:cubicBezTo>
                  <a:pt x="1480458" y="2547257"/>
                  <a:pt x="1495050" y="2558414"/>
                  <a:pt x="1511560" y="2565918"/>
                </a:cubicBezTo>
                <a:cubicBezTo>
                  <a:pt x="1529467" y="2574058"/>
                  <a:pt x="1549279" y="2577275"/>
                  <a:pt x="1567543" y="2584580"/>
                </a:cubicBezTo>
                <a:cubicBezTo>
                  <a:pt x="1595984" y="2595957"/>
                  <a:pt x="1624121" y="2608203"/>
                  <a:pt x="1651519" y="2621902"/>
                </a:cubicBezTo>
                <a:cubicBezTo>
                  <a:pt x="1698810" y="2645548"/>
                  <a:pt x="1750191" y="2663517"/>
                  <a:pt x="1791478" y="2696547"/>
                </a:cubicBezTo>
                <a:cubicBezTo>
                  <a:pt x="1807029" y="2708988"/>
                  <a:pt x="1820319" y="2724963"/>
                  <a:pt x="1838131" y="2733869"/>
                </a:cubicBezTo>
                <a:cubicBezTo>
                  <a:pt x="1852316" y="2740961"/>
                  <a:pt x="1869233" y="2740090"/>
                  <a:pt x="1884784" y="2743200"/>
                </a:cubicBezTo>
                <a:lnTo>
                  <a:pt x="1940768" y="2780523"/>
                </a:lnTo>
                <a:cubicBezTo>
                  <a:pt x="1950099" y="2786743"/>
                  <a:pt x="1959908" y="2792299"/>
                  <a:pt x="1968760" y="2799184"/>
                </a:cubicBezTo>
                <a:cubicBezTo>
                  <a:pt x="1996752" y="2820955"/>
                  <a:pt x="2022817" y="2845460"/>
                  <a:pt x="2052735" y="2864498"/>
                </a:cubicBezTo>
                <a:cubicBezTo>
                  <a:pt x="2086947" y="2886269"/>
                  <a:pt x="2119101" y="2911676"/>
                  <a:pt x="2155372" y="2929812"/>
                </a:cubicBezTo>
                <a:cubicBezTo>
                  <a:pt x="2167813" y="2936033"/>
                  <a:pt x="2181376" y="2940389"/>
                  <a:pt x="2192694" y="2948474"/>
                </a:cubicBezTo>
                <a:cubicBezTo>
                  <a:pt x="2203431" y="2956144"/>
                  <a:pt x="2210130" y="2968548"/>
                  <a:pt x="2220686" y="2976465"/>
                </a:cubicBezTo>
                <a:cubicBezTo>
                  <a:pt x="2235194" y="2987346"/>
                  <a:pt x="2253024" y="2993323"/>
                  <a:pt x="2267339" y="3004457"/>
                </a:cubicBezTo>
                <a:cubicBezTo>
                  <a:pt x="2333754" y="3056113"/>
                  <a:pt x="2275596" y="3032092"/>
                  <a:pt x="2332654" y="3051110"/>
                </a:cubicBezTo>
                <a:cubicBezTo>
                  <a:pt x="2345095" y="3063551"/>
                  <a:pt x="2355659" y="3078207"/>
                  <a:pt x="2369976" y="3088433"/>
                </a:cubicBezTo>
                <a:cubicBezTo>
                  <a:pt x="2377979" y="3094150"/>
                  <a:pt x="2389965" y="3092046"/>
                  <a:pt x="2397968" y="3097763"/>
                </a:cubicBezTo>
                <a:cubicBezTo>
                  <a:pt x="2412285" y="3107989"/>
                  <a:pt x="2421932" y="3123636"/>
                  <a:pt x="2435290" y="3135086"/>
                </a:cubicBezTo>
                <a:cubicBezTo>
                  <a:pt x="2443804" y="3142384"/>
                  <a:pt x="2454667" y="3146568"/>
                  <a:pt x="2463282" y="3153747"/>
                </a:cubicBezTo>
                <a:cubicBezTo>
                  <a:pt x="2473419" y="3162195"/>
                  <a:pt x="2480858" y="3173638"/>
                  <a:pt x="2491274" y="3181739"/>
                </a:cubicBezTo>
                <a:cubicBezTo>
                  <a:pt x="2508978" y="3195508"/>
                  <a:pt x="2528597" y="3206620"/>
                  <a:pt x="2547258" y="3219061"/>
                </a:cubicBezTo>
                <a:lnTo>
                  <a:pt x="2575249" y="3237723"/>
                </a:lnTo>
                <a:cubicBezTo>
                  <a:pt x="2639413" y="3280499"/>
                  <a:pt x="2609958" y="3267953"/>
                  <a:pt x="2659225" y="3284376"/>
                </a:cubicBezTo>
                <a:cubicBezTo>
                  <a:pt x="2719536" y="3344684"/>
                  <a:pt x="2655793" y="3289289"/>
                  <a:pt x="2715209" y="3321698"/>
                </a:cubicBezTo>
                <a:cubicBezTo>
                  <a:pt x="2829315" y="3383938"/>
                  <a:pt x="2751587" y="3355594"/>
                  <a:pt x="2817845" y="3377682"/>
                </a:cubicBezTo>
                <a:cubicBezTo>
                  <a:pt x="2890625" y="3450462"/>
                  <a:pt x="2797191" y="3362929"/>
                  <a:pt x="2883160" y="3424335"/>
                </a:cubicBezTo>
                <a:cubicBezTo>
                  <a:pt x="2940548" y="3465326"/>
                  <a:pt x="2878731" y="3443091"/>
                  <a:pt x="2948474" y="3470988"/>
                </a:cubicBezTo>
                <a:cubicBezTo>
                  <a:pt x="2966738" y="3478293"/>
                  <a:pt x="2988091" y="3478738"/>
                  <a:pt x="3004458" y="3489649"/>
                </a:cubicBezTo>
                <a:cubicBezTo>
                  <a:pt x="3071111" y="3534084"/>
                  <a:pt x="3038683" y="3521531"/>
                  <a:pt x="3097764" y="3536302"/>
                </a:cubicBezTo>
                <a:cubicBezTo>
                  <a:pt x="3113315" y="3545633"/>
                  <a:pt x="3127845" y="3556928"/>
                  <a:pt x="3144417" y="3564294"/>
                </a:cubicBezTo>
                <a:cubicBezTo>
                  <a:pt x="3156135" y="3569502"/>
                  <a:pt x="3169409" y="3570102"/>
                  <a:pt x="3181739" y="3573625"/>
                </a:cubicBezTo>
                <a:cubicBezTo>
                  <a:pt x="3191196" y="3576327"/>
                  <a:pt x="3200400" y="3579845"/>
                  <a:pt x="3209731" y="3582955"/>
                </a:cubicBezTo>
                <a:cubicBezTo>
                  <a:pt x="3263524" y="3618817"/>
                  <a:pt x="3211632" y="3587769"/>
                  <a:pt x="3265715" y="3610947"/>
                </a:cubicBezTo>
                <a:cubicBezTo>
                  <a:pt x="3278499" y="3616426"/>
                  <a:pt x="3289842" y="3625210"/>
                  <a:pt x="3303037" y="3629608"/>
                </a:cubicBezTo>
                <a:cubicBezTo>
                  <a:pt x="3327368" y="3637718"/>
                  <a:pt x="3353351" y="3640158"/>
                  <a:pt x="3377682" y="3648269"/>
                </a:cubicBezTo>
                <a:cubicBezTo>
                  <a:pt x="3448711" y="3671946"/>
                  <a:pt x="3414377" y="3663073"/>
                  <a:pt x="3480319" y="3676261"/>
                </a:cubicBezTo>
                <a:cubicBezTo>
                  <a:pt x="3563461" y="3717834"/>
                  <a:pt x="3471339" y="3676345"/>
                  <a:pt x="3629609" y="3713584"/>
                </a:cubicBezTo>
                <a:cubicBezTo>
                  <a:pt x="3645913" y="3717420"/>
                  <a:pt x="3660373" y="3726948"/>
                  <a:pt x="3676262" y="3732245"/>
                </a:cubicBezTo>
                <a:cubicBezTo>
                  <a:pt x="3711759" y="3744078"/>
                  <a:pt x="3710136" y="3737432"/>
                  <a:pt x="3741576" y="3750906"/>
                </a:cubicBezTo>
                <a:cubicBezTo>
                  <a:pt x="3754361" y="3756385"/>
                  <a:pt x="3765622" y="3765418"/>
                  <a:pt x="3778898" y="3769567"/>
                </a:cubicBezTo>
                <a:cubicBezTo>
                  <a:pt x="3815618" y="3781042"/>
                  <a:pt x="3853543" y="3788228"/>
                  <a:pt x="3890866" y="3797559"/>
                </a:cubicBezTo>
                <a:cubicBezTo>
                  <a:pt x="3909795" y="3802291"/>
                  <a:pt x="3937447" y="3808192"/>
                  <a:pt x="3956180" y="3816220"/>
                </a:cubicBezTo>
                <a:cubicBezTo>
                  <a:pt x="3981948" y="3827263"/>
                  <a:pt x="4032905" y="3855623"/>
                  <a:pt x="4049486" y="3872204"/>
                </a:cubicBezTo>
                <a:cubicBezTo>
                  <a:pt x="4058817" y="3881535"/>
                  <a:pt x="4066499" y="3892876"/>
                  <a:pt x="4077478" y="3900196"/>
                </a:cubicBezTo>
                <a:cubicBezTo>
                  <a:pt x="4085662" y="3905652"/>
                  <a:pt x="4096261" y="3906074"/>
                  <a:pt x="4105470" y="3909527"/>
                </a:cubicBezTo>
                <a:cubicBezTo>
                  <a:pt x="4121152" y="3915408"/>
                  <a:pt x="4136572" y="3921968"/>
                  <a:pt x="4152123" y="3928188"/>
                </a:cubicBezTo>
                <a:cubicBezTo>
                  <a:pt x="4164564" y="3940629"/>
                  <a:pt x="4174526" y="3956185"/>
                  <a:pt x="4189445" y="3965510"/>
                </a:cubicBezTo>
                <a:cubicBezTo>
                  <a:pt x="4200320" y="3972307"/>
                  <a:pt x="4214602" y="3970786"/>
                  <a:pt x="4226768" y="3974841"/>
                </a:cubicBezTo>
                <a:cubicBezTo>
                  <a:pt x="4242657" y="3980137"/>
                  <a:pt x="4258440" y="3986012"/>
                  <a:pt x="4273421" y="3993502"/>
                </a:cubicBezTo>
                <a:cubicBezTo>
                  <a:pt x="4373369" y="4043476"/>
                  <a:pt x="4308040" y="4026814"/>
                  <a:pt x="4432041" y="4068147"/>
                </a:cubicBezTo>
                <a:lnTo>
                  <a:pt x="4488025" y="4086808"/>
                </a:lnTo>
                <a:cubicBezTo>
                  <a:pt x="4497356" y="4089918"/>
                  <a:pt x="4507833" y="4090683"/>
                  <a:pt x="4516017" y="4096139"/>
                </a:cubicBezTo>
                <a:cubicBezTo>
                  <a:pt x="4559750" y="4125294"/>
                  <a:pt x="4532948" y="4112956"/>
                  <a:pt x="4599992" y="4124131"/>
                </a:cubicBezTo>
                <a:cubicBezTo>
                  <a:pt x="4615543" y="4130351"/>
                  <a:pt x="4631664" y="4135302"/>
                  <a:pt x="4646645" y="4142792"/>
                </a:cubicBezTo>
                <a:cubicBezTo>
                  <a:pt x="4662866" y="4150902"/>
                  <a:pt x="4676629" y="4163640"/>
                  <a:pt x="4693298" y="4170784"/>
                </a:cubicBezTo>
                <a:cubicBezTo>
                  <a:pt x="4758160" y="4198582"/>
                  <a:pt x="4771932" y="4197886"/>
                  <a:pt x="4833258" y="4208106"/>
                </a:cubicBezTo>
                <a:cubicBezTo>
                  <a:pt x="4851919" y="4214326"/>
                  <a:pt x="4872874" y="4215856"/>
                  <a:pt x="4889241" y="4226767"/>
                </a:cubicBezTo>
                <a:cubicBezTo>
                  <a:pt x="4898572" y="4232988"/>
                  <a:pt x="4907203" y="4240414"/>
                  <a:pt x="4917233" y="4245429"/>
                </a:cubicBezTo>
                <a:cubicBezTo>
                  <a:pt x="4930614" y="4252119"/>
                  <a:pt x="4970596" y="4261102"/>
                  <a:pt x="4982547" y="4264090"/>
                </a:cubicBezTo>
                <a:cubicBezTo>
                  <a:pt x="5019891" y="4288986"/>
                  <a:pt x="5006974" y="4283151"/>
                  <a:pt x="5057192" y="4301412"/>
                </a:cubicBezTo>
                <a:cubicBezTo>
                  <a:pt x="5075679" y="4308134"/>
                  <a:pt x="5093773" y="4316840"/>
                  <a:pt x="5113176" y="4320074"/>
                </a:cubicBezTo>
                <a:cubicBezTo>
                  <a:pt x="5160156" y="4327903"/>
                  <a:pt x="5197309" y="4332566"/>
                  <a:pt x="5243805" y="4348065"/>
                </a:cubicBezTo>
                <a:lnTo>
                  <a:pt x="5327780" y="4376057"/>
                </a:lnTo>
                <a:cubicBezTo>
                  <a:pt x="5337111" y="4379167"/>
                  <a:pt x="5347338" y="4380328"/>
                  <a:pt x="5355772" y="4385388"/>
                </a:cubicBezTo>
                <a:cubicBezTo>
                  <a:pt x="5371323" y="4394719"/>
                  <a:pt x="5385381" y="4407182"/>
                  <a:pt x="5402425" y="4413380"/>
                </a:cubicBezTo>
                <a:cubicBezTo>
                  <a:pt x="5420205" y="4419845"/>
                  <a:pt x="5439795" y="4419326"/>
                  <a:pt x="5458409" y="4422710"/>
                </a:cubicBezTo>
                <a:cubicBezTo>
                  <a:pt x="5509843" y="4432061"/>
                  <a:pt x="5514687" y="4433995"/>
                  <a:pt x="5570376" y="4450702"/>
                </a:cubicBezTo>
                <a:cubicBezTo>
                  <a:pt x="5579797" y="4453528"/>
                  <a:pt x="5589571" y="4455634"/>
                  <a:pt x="5598368" y="4460033"/>
                </a:cubicBezTo>
                <a:cubicBezTo>
                  <a:pt x="5608398" y="4465048"/>
                  <a:pt x="5615860" y="4474756"/>
                  <a:pt x="5626360" y="4478694"/>
                </a:cubicBezTo>
                <a:cubicBezTo>
                  <a:pt x="5641209" y="4484262"/>
                  <a:pt x="5657713" y="4483852"/>
                  <a:pt x="5673013" y="4488025"/>
                </a:cubicBezTo>
                <a:cubicBezTo>
                  <a:pt x="5691990" y="4493201"/>
                  <a:pt x="5710510" y="4499964"/>
                  <a:pt x="5728996" y="4506686"/>
                </a:cubicBezTo>
                <a:cubicBezTo>
                  <a:pt x="5744737" y="4512410"/>
                  <a:pt x="5760344" y="4518545"/>
                  <a:pt x="5775649" y="4525347"/>
                </a:cubicBezTo>
                <a:cubicBezTo>
                  <a:pt x="5788360" y="4530996"/>
                  <a:pt x="5799948" y="4539124"/>
                  <a:pt x="5812972" y="4544008"/>
                </a:cubicBezTo>
                <a:cubicBezTo>
                  <a:pt x="5824979" y="4548511"/>
                  <a:pt x="5837853" y="4550229"/>
                  <a:pt x="5850294" y="4553339"/>
                </a:cubicBezTo>
                <a:cubicBezTo>
                  <a:pt x="5887855" y="4590898"/>
                  <a:pt x="5846091" y="4555536"/>
                  <a:pt x="5906278" y="4581331"/>
                </a:cubicBezTo>
                <a:cubicBezTo>
                  <a:pt x="5916585" y="4585748"/>
                  <a:pt x="5924240" y="4594977"/>
                  <a:pt x="5934270" y="4599992"/>
                </a:cubicBezTo>
                <a:cubicBezTo>
                  <a:pt x="5943067" y="4604391"/>
                  <a:pt x="5953222" y="4605449"/>
                  <a:pt x="5962262" y="4609323"/>
                </a:cubicBezTo>
                <a:cubicBezTo>
                  <a:pt x="5975046" y="4614802"/>
                  <a:pt x="5986670" y="4622818"/>
                  <a:pt x="5999584" y="4627984"/>
                </a:cubicBezTo>
                <a:cubicBezTo>
                  <a:pt x="6017848" y="4635289"/>
                  <a:pt x="6036907" y="4640425"/>
                  <a:pt x="6055568" y="4646645"/>
                </a:cubicBezTo>
                <a:cubicBezTo>
                  <a:pt x="6064899" y="4649755"/>
                  <a:pt x="6075376" y="4650520"/>
                  <a:pt x="6083560" y="4655976"/>
                </a:cubicBezTo>
                <a:cubicBezTo>
                  <a:pt x="6102221" y="4668417"/>
                  <a:pt x="6119483" y="4683268"/>
                  <a:pt x="6139543" y="4693298"/>
                </a:cubicBezTo>
                <a:cubicBezTo>
                  <a:pt x="6157137" y="4702095"/>
                  <a:pt x="6195527" y="4711959"/>
                  <a:pt x="6195527" y="4711959"/>
                </a:cubicBezTo>
                <a:cubicBezTo>
                  <a:pt x="6207968" y="4721290"/>
                  <a:pt x="6218940" y="4732996"/>
                  <a:pt x="6232849" y="4739951"/>
                </a:cubicBezTo>
                <a:cubicBezTo>
                  <a:pt x="6250443" y="4748748"/>
                  <a:pt x="6288833" y="4758612"/>
                  <a:pt x="6288833" y="4758612"/>
                </a:cubicBezTo>
                <a:lnTo>
                  <a:pt x="6344817" y="4795935"/>
                </a:lnTo>
                <a:cubicBezTo>
                  <a:pt x="6354148" y="4802155"/>
                  <a:pt x="6362779" y="4809581"/>
                  <a:pt x="6372809" y="4814596"/>
                </a:cubicBezTo>
                <a:cubicBezTo>
                  <a:pt x="6385250" y="4820816"/>
                  <a:pt x="6398055" y="4826356"/>
                  <a:pt x="6410131" y="4833257"/>
                </a:cubicBezTo>
                <a:cubicBezTo>
                  <a:pt x="6419868" y="4838821"/>
                  <a:pt x="6428093" y="4846903"/>
                  <a:pt x="6438123" y="4851918"/>
                </a:cubicBezTo>
                <a:cubicBezTo>
                  <a:pt x="6446920" y="4856317"/>
                  <a:pt x="6457318" y="4856850"/>
                  <a:pt x="6466115" y="4861249"/>
                </a:cubicBezTo>
                <a:cubicBezTo>
                  <a:pt x="6476145" y="4866264"/>
                  <a:pt x="6484077" y="4874895"/>
                  <a:pt x="6494107" y="4879910"/>
                </a:cubicBezTo>
                <a:cubicBezTo>
                  <a:pt x="6502904" y="4884308"/>
                  <a:pt x="6513058" y="4885367"/>
                  <a:pt x="6522098" y="4889241"/>
                </a:cubicBezTo>
                <a:cubicBezTo>
                  <a:pt x="6534883" y="4894720"/>
                  <a:pt x="6546397" y="4903018"/>
                  <a:pt x="6559421" y="4907902"/>
                </a:cubicBezTo>
                <a:cubicBezTo>
                  <a:pt x="6571428" y="4912405"/>
                  <a:pt x="6584460" y="4913548"/>
                  <a:pt x="6596743" y="4917233"/>
                </a:cubicBezTo>
                <a:cubicBezTo>
                  <a:pt x="6730583" y="4957385"/>
                  <a:pt x="6563856" y="4913677"/>
                  <a:pt x="6727372" y="4954555"/>
                </a:cubicBezTo>
                <a:cubicBezTo>
                  <a:pt x="6736703" y="4963886"/>
                  <a:pt x="6744385" y="4975227"/>
                  <a:pt x="6755364" y="4982547"/>
                </a:cubicBezTo>
                <a:cubicBezTo>
                  <a:pt x="6770679" y="4992757"/>
                  <a:pt x="6832561" y="5000078"/>
                  <a:pt x="6839339" y="5001208"/>
                </a:cubicBezTo>
                <a:cubicBezTo>
                  <a:pt x="6848670" y="5004318"/>
                  <a:pt x="6858291" y="5006665"/>
                  <a:pt x="6867331" y="5010539"/>
                </a:cubicBezTo>
                <a:cubicBezTo>
                  <a:pt x="6910871" y="5029199"/>
                  <a:pt x="6907547" y="5037243"/>
                  <a:pt x="6960637" y="5047861"/>
                </a:cubicBezTo>
                <a:cubicBezTo>
                  <a:pt x="6988254" y="5053385"/>
                  <a:pt x="7016621" y="5054082"/>
                  <a:pt x="7044613" y="5057192"/>
                </a:cubicBezTo>
                <a:cubicBezTo>
                  <a:pt x="7102100" y="5076355"/>
                  <a:pt x="7043567" y="5058698"/>
                  <a:pt x="7137919" y="5075853"/>
                </a:cubicBezTo>
                <a:cubicBezTo>
                  <a:pt x="7150536" y="5078147"/>
                  <a:pt x="7162800" y="5082074"/>
                  <a:pt x="7175241" y="5085184"/>
                </a:cubicBezTo>
                <a:cubicBezTo>
                  <a:pt x="7219356" y="5082243"/>
                  <a:pt x="7315498" y="5080444"/>
                  <a:pt x="7371184" y="5066523"/>
                </a:cubicBezTo>
                <a:cubicBezTo>
                  <a:pt x="7390268" y="5061752"/>
                  <a:pt x="7427168" y="5047861"/>
                  <a:pt x="7427168" y="5047861"/>
                </a:cubicBezTo>
                <a:cubicBezTo>
                  <a:pt x="7443193" y="5035842"/>
                  <a:pt x="7473378" y="5012124"/>
                  <a:pt x="7492482" y="5001208"/>
                </a:cubicBezTo>
                <a:cubicBezTo>
                  <a:pt x="7504559" y="4994307"/>
                  <a:pt x="7517364" y="4988767"/>
                  <a:pt x="7529805" y="4982547"/>
                </a:cubicBezTo>
                <a:cubicBezTo>
                  <a:pt x="7545356" y="4966996"/>
                  <a:pt x="7558159" y="4948093"/>
                  <a:pt x="7576458" y="4935894"/>
                </a:cubicBezTo>
                <a:cubicBezTo>
                  <a:pt x="7591432" y="4925911"/>
                  <a:pt x="7612475" y="4914526"/>
                  <a:pt x="7623111" y="4898571"/>
                </a:cubicBezTo>
                <a:cubicBezTo>
                  <a:pt x="7630826" y="4886998"/>
                  <a:pt x="7634871" y="4873325"/>
                  <a:pt x="7641772" y="4861249"/>
                </a:cubicBezTo>
                <a:cubicBezTo>
                  <a:pt x="7670712" y="4810603"/>
                  <a:pt x="7652656" y="4856587"/>
                  <a:pt x="7669764" y="4805265"/>
                </a:cubicBezTo>
                <a:cubicBezTo>
                  <a:pt x="7672874" y="4786604"/>
                  <a:pt x="7674990" y="4767750"/>
                  <a:pt x="7679094" y="4749282"/>
                </a:cubicBezTo>
                <a:cubicBezTo>
                  <a:pt x="7681228" y="4739681"/>
                  <a:pt x="7685723" y="4730747"/>
                  <a:pt x="7688425" y="4721290"/>
                </a:cubicBezTo>
                <a:cubicBezTo>
                  <a:pt x="7691948" y="4708960"/>
                  <a:pt x="7694646" y="4696408"/>
                  <a:pt x="7697756" y="4683967"/>
                </a:cubicBezTo>
                <a:cubicBezTo>
                  <a:pt x="7710427" y="3923672"/>
                  <a:pt x="7710996" y="4203378"/>
                  <a:pt x="7697756" y="3303037"/>
                </a:cubicBezTo>
                <a:cubicBezTo>
                  <a:pt x="7695560" y="3153731"/>
                  <a:pt x="7693571" y="3004401"/>
                  <a:pt x="7688425" y="2855167"/>
                </a:cubicBezTo>
                <a:cubicBezTo>
                  <a:pt x="7687348" y="2823928"/>
                  <a:pt x="7681802" y="2793001"/>
                  <a:pt x="7679094" y="2761861"/>
                </a:cubicBezTo>
                <a:cubicBezTo>
                  <a:pt x="7675581" y="2721461"/>
                  <a:pt x="7673609" y="2680932"/>
                  <a:pt x="7669764" y="2640563"/>
                </a:cubicBezTo>
                <a:cubicBezTo>
                  <a:pt x="7666279" y="2603968"/>
                  <a:pt x="7660409" y="2556489"/>
                  <a:pt x="7651103" y="2519265"/>
                </a:cubicBezTo>
                <a:cubicBezTo>
                  <a:pt x="7648718" y="2509724"/>
                  <a:pt x="7647489" y="2499277"/>
                  <a:pt x="7641772" y="2491274"/>
                </a:cubicBezTo>
                <a:cubicBezTo>
                  <a:pt x="7631545" y="2476957"/>
                  <a:pt x="7616890" y="2466392"/>
                  <a:pt x="7604449" y="2453951"/>
                </a:cubicBezTo>
                <a:cubicBezTo>
                  <a:pt x="7589926" y="2439428"/>
                  <a:pt x="7569253" y="2415093"/>
                  <a:pt x="7548466" y="2407298"/>
                </a:cubicBezTo>
                <a:cubicBezTo>
                  <a:pt x="7533617" y="2401730"/>
                  <a:pt x="7517198" y="2401813"/>
                  <a:pt x="7501813" y="2397967"/>
                </a:cubicBezTo>
                <a:cubicBezTo>
                  <a:pt x="7492271" y="2395582"/>
                  <a:pt x="7483310" y="2391225"/>
                  <a:pt x="7473821" y="2388637"/>
                </a:cubicBezTo>
                <a:cubicBezTo>
                  <a:pt x="7373200" y="2361196"/>
                  <a:pt x="7430874" y="2378057"/>
                  <a:pt x="7352523" y="2360645"/>
                </a:cubicBezTo>
                <a:cubicBezTo>
                  <a:pt x="7340004" y="2357863"/>
                  <a:pt x="7327991" y="2352228"/>
                  <a:pt x="7315200" y="2351314"/>
                </a:cubicBezTo>
                <a:cubicBezTo>
                  <a:pt x="7240680" y="2345991"/>
                  <a:pt x="7165911" y="2345094"/>
                  <a:pt x="7091266" y="2341984"/>
                </a:cubicBezTo>
                <a:cubicBezTo>
                  <a:pt x="6907398" y="2319000"/>
                  <a:pt x="7150677" y="2347368"/>
                  <a:pt x="6802017" y="2323323"/>
                </a:cubicBezTo>
                <a:cubicBezTo>
                  <a:pt x="6674549" y="2314532"/>
                  <a:pt x="6796100" y="2318853"/>
                  <a:pt x="6718041" y="2304661"/>
                </a:cubicBezTo>
                <a:cubicBezTo>
                  <a:pt x="6693370" y="2300175"/>
                  <a:pt x="6668278" y="2298441"/>
                  <a:pt x="6643396" y="2295331"/>
                </a:cubicBezTo>
                <a:cubicBezTo>
                  <a:pt x="6634066" y="2292221"/>
                  <a:pt x="6624988" y="2288212"/>
                  <a:pt x="6615405" y="2286000"/>
                </a:cubicBezTo>
                <a:cubicBezTo>
                  <a:pt x="6559650" y="2273133"/>
                  <a:pt x="6532603" y="2271673"/>
                  <a:pt x="6484776" y="2258008"/>
                </a:cubicBezTo>
                <a:cubicBezTo>
                  <a:pt x="6475319" y="2255306"/>
                  <a:pt x="6466241" y="2251380"/>
                  <a:pt x="6456784" y="2248678"/>
                </a:cubicBezTo>
                <a:cubicBezTo>
                  <a:pt x="6408676" y="2234933"/>
                  <a:pt x="6418899" y="2242854"/>
                  <a:pt x="6363478" y="2220686"/>
                </a:cubicBezTo>
                <a:cubicBezTo>
                  <a:pt x="6347927" y="2214466"/>
                  <a:pt x="6332868" y="2206838"/>
                  <a:pt x="6316825" y="2202025"/>
                </a:cubicBezTo>
                <a:cubicBezTo>
                  <a:pt x="6301635" y="2197468"/>
                  <a:pt x="6285557" y="2196541"/>
                  <a:pt x="6270172" y="2192694"/>
                </a:cubicBezTo>
                <a:cubicBezTo>
                  <a:pt x="6260630" y="2190308"/>
                  <a:pt x="6251637" y="2186065"/>
                  <a:pt x="6242180" y="2183363"/>
                </a:cubicBezTo>
                <a:cubicBezTo>
                  <a:pt x="6229850" y="2179840"/>
                  <a:pt x="6217299" y="2177143"/>
                  <a:pt x="6204858" y="2174033"/>
                </a:cubicBezTo>
                <a:cubicBezTo>
                  <a:pt x="6173824" y="2142999"/>
                  <a:pt x="6200598" y="2164209"/>
                  <a:pt x="6158205" y="2146041"/>
                </a:cubicBezTo>
                <a:cubicBezTo>
                  <a:pt x="6089893" y="2116765"/>
                  <a:pt x="6152371" y="2135253"/>
                  <a:pt x="6083560" y="2118049"/>
                </a:cubicBezTo>
                <a:cubicBezTo>
                  <a:pt x="6071119" y="2108718"/>
                  <a:pt x="6060146" y="2097012"/>
                  <a:pt x="6046237" y="2090057"/>
                </a:cubicBezTo>
                <a:cubicBezTo>
                  <a:pt x="6034767" y="2084322"/>
                  <a:pt x="6021245" y="2084250"/>
                  <a:pt x="6008915" y="2080727"/>
                </a:cubicBezTo>
                <a:cubicBezTo>
                  <a:pt x="5999458" y="2078025"/>
                  <a:pt x="5990254" y="2074506"/>
                  <a:pt x="5980923" y="2071396"/>
                </a:cubicBezTo>
                <a:cubicBezTo>
                  <a:pt x="5927864" y="2031602"/>
                  <a:pt x="5958353" y="2048322"/>
                  <a:pt x="5887617" y="2024743"/>
                </a:cubicBezTo>
                <a:lnTo>
                  <a:pt x="5887617" y="2024743"/>
                </a:lnTo>
                <a:cubicBezTo>
                  <a:pt x="5848955" y="1998969"/>
                  <a:pt x="5870504" y="2008802"/>
                  <a:pt x="5822303" y="1996751"/>
                </a:cubicBezTo>
                <a:cubicBezTo>
                  <a:pt x="5812972" y="1990531"/>
                  <a:pt x="5804559" y="1982644"/>
                  <a:pt x="5794311" y="1978090"/>
                </a:cubicBezTo>
                <a:cubicBezTo>
                  <a:pt x="5776336" y="1970101"/>
                  <a:pt x="5738327" y="1959429"/>
                  <a:pt x="5738327" y="1959429"/>
                </a:cubicBezTo>
                <a:cubicBezTo>
                  <a:pt x="5714594" y="1935694"/>
                  <a:pt x="5720004" y="1937170"/>
                  <a:pt x="5682343" y="1922106"/>
                </a:cubicBezTo>
                <a:cubicBezTo>
                  <a:pt x="5664079" y="1914801"/>
                  <a:pt x="5642727" y="1914356"/>
                  <a:pt x="5626360" y="1903445"/>
                </a:cubicBezTo>
                <a:cubicBezTo>
                  <a:pt x="5617029" y="1897225"/>
                  <a:pt x="5608398" y="1889799"/>
                  <a:pt x="5598368" y="1884784"/>
                </a:cubicBezTo>
                <a:cubicBezTo>
                  <a:pt x="5557761" y="1864480"/>
                  <a:pt x="5578353" y="1889149"/>
                  <a:pt x="5533054" y="1856792"/>
                </a:cubicBezTo>
                <a:cubicBezTo>
                  <a:pt x="5522316" y="1849122"/>
                  <a:pt x="5516041" y="1836120"/>
                  <a:pt x="5505062" y="1828800"/>
                </a:cubicBezTo>
                <a:cubicBezTo>
                  <a:pt x="5496878" y="1823344"/>
                  <a:pt x="5485867" y="1823868"/>
                  <a:pt x="5477070" y="1819469"/>
                </a:cubicBezTo>
                <a:cubicBezTo>
                  <a:pt x="5467040" y="1814454"/>
                  <a:pt x="5459108" y="1805823"/>
                  <a:pt x="5449078" y="1800808"/>
                </a:cubicBezTo>
                <a:cubicBezTo>
                  <a:pt x="5434097" y="1793318"/>
                  <a:pt x="5417976" y="1788367"/>
                  <a:pt x="5402425" y="1782147"/>
                </a:cubicBezTo>
                <a:cubicBezTo>
                  <a:pt x="5314567" y="1694289"/>
                  <a:pt x="5455460" y="1826836"/>
                  <a:pt x="5318449" y="1735494"/>
                </a:cubicBezTo>
                <a:cubicBezTo>
                  <a:pt x="5284379" y="1712780"/>
                  <a:pt x="5258147" y="1693620"/>
                  <a:pt x="5215813" y="1679510"/>
                </a:cubicBezTo>
                <a:cubicBezTo>
                  <a:pt x="5206482" y="1676400"/>
                  <a:pt x="5197278" y="1672882"/>
                  <a:pt x="5187821" y="1670180"/>
                </a:cubicBezTo>
                <a:cubicBezTo>
                  <a:pt x="5175490" y="1666657"/>
                  <a:pt x="5162505" y="1665352"/>
                  <a:pt x="5150498" y="1660849"/>
                </a:cubicBezTo>
                <a:cubicBezTo>
                  <a:pt x="5137475" y="1655965"/>
                  <a:pt x="5125960" y="1647667"/>
                  <a:pt x="5113176" y="1642188"/>
                </a:cubicBezTo>
                <a:cubicBezTo>
                  <a:pt x="5104136" y="1638314"/>
                  <a:pt x="5093981" y="1637256"/>
                  <a:pt x="5085184" y="1632857"/>
                </a:cubicBezTo>
                <a:cubicBezTo>
                  <a:pt x="5075154" y="1627842"/>
                  <a:pt x="5067222" y="1619211"/>
                  <a:pt x="5057192" y="1614196"/>
                </a:cubicBezTo>
                <a:cubicBezTo>
                  <a:pt x="5042211" y="1606706"/>
                  <a:pt x="5025844" y="1602337"/>
                  <a:pt x="5010539" y="1595535"/>
                </a:cubicBezTo>
                <a:cubicBezTo>
                  <a:pt x="4997829" y="1589886"/>
                  <a:pt x="4985846" y="1582703"/>
                  <a:pt x="4973217" y="1576874"/>
                </a:cubicBezTo>
                <a:cubicBezTo>
                  <a:pt x="4945404" y="1564037"/>
                  <a:pt x="4917790" y="1550654"/>
                  <a:pt x="4889241" y="1539551"/>
                </a:cubicBezTo>
                <a:cubicBezTo>
                  <a:pt x="4861741" y="1528857"/>
                  <a:pt x="4832502" y="1522907"/>
                  <a:pt x="4805266" y="1511559"/>
                </a:cubicBezTo>
                <a:cubicBezTo>
                  <a:pt x="4794915" y="1507246"/>
                  <a:pt x="4787077" y="1498344"/>
                  <a:pt x="4777274" y="1492898"/>
                </a:cubicBezTo>
                <a:cubicBezTo>
                  <a:pt x="4728686" y="1465905"/>
                  <a:pt x="4733450" y="1468959"/>
                  <a:pt x="4693298" y="1455576"/>
                </a:cubicBezTo>
                <a:cubicBezTo>
                  <a:pt x="4654560" y="1416836"/>
                  <a:pt x="4699221" y="1455097"/>
                  <a:pt x="4637315" y="1427584"/>
                </a:cubicBezTo>
                <a:cubicBezTo>
                  <a:pt x="4620743" y="1420219"/>
                  <a:pt x="4606883" y="1407702"/>
                  <a:pt x="4590662" y="1399592"/>
                </a:cubicBezTo>
                <a:cubicBezTo>
                  <a:pt x="4575681" y="1392102"/>
                  <a:pt x="4558990" y="1388421"/>
                  <a:pt x="4544009" y="1380931"/>
                </a:cubicBezTo>
                <a:cubicBezTo>
                  <a:pt x="4471661" y="1344757"/>
                  <a:pt x="4558381" y="1376389"/>
                  <a:pt x="4488025" y="1352939"/>
                </a:cubicBezTo>
                <a:cubicBezTo>
                  <a:pt x="4407804" y="1299459"/>
                  <a:pt x="4509302" y="1363578"/>
                  <a:pt x="4432041" y="1324947"/>
                </a:cubicBezTo>
                <a:cubicBezTo>
                  <a:pt x="4422011" y="1319932"/>
                  <a:pt x="4414079" y="1311301"/>
                  <a:pt x="4404049" y="1306286"/>
                </a:cubicBezTo>
                <a:cubicBezTo>
                  <a:pt x="4395252" y="1301888"/>
                  <a:pt x="4385098" y="1300829"/>
                  <a:pt x="4376058" y="1296955"/>
                </a:cubicBezTo>
                <a:cubicBezTo>
                  <a:pt x="4363273" y="1291476"/>
                  <a:pt x="4351650" y="1283460"/>
                  <a:pt x="4338735" y="1278294"/>
                </a:cubicBezTo>
                <a:cubicBezTo>
                  <a:pt x="4320471" y="1270989"/>
                  <a:pt x="4301413" y="1265853"/>
                  <a:pt x="4282752" y="1259633"/>
                </a:cubicBezTo>
                <a:cubicBezTo>
                  <a:pt x="4273421" y="1256523"/>
                  <a:pt x="4263557" y="1254700"/>
                  <a:pt x="4254760" y="1250302"/>
                </a:cubicBezTo>
                <a:cubicBezTo>
                  <a:pt x="4242319" y="1244082"/>
                  <a:pt x="4230461" y="1236525"/>
                  <a:pt x="4217437" y="1231641"/>
                </a:cubicBezTo>
                <a:cubicBezTo>
                  <a:pt x="4170982" y="1214220"/>
                  <a:pt x="4147431" y="1228512"/>
                  <a:pt x="4096139" y="1194318"/>
                </a:cubicBezTo>
                <a:cubicBezTo>
                  <a:pt x="4086808" y="1188098"/>
                  <a:pt x="4078454" y="1180074"/>
                  <a:pt x="4068147" y="1175657"/>
                </a:cubicBezTo>
                <a:cubicBezTo>
                  <a:pt x="4056360" y="1170606"/>
                  <a:pt x="4043155" y="1169850"/>
                  <a:pt x="4030825" y="1166327"/>
                </a:cubicBezTo>
                <a:cubicBezTo>
                  <a:pt x="3937085" y="1139544"/>
                  <a:pt x="4082237" y="1176848"/>
                  <a:pt x="3965511" y="1147665"/>
                </a:cubicBezTo>
                <a:cubicBezTo>
                  <a:pt x="3875256" y="1079977"/>
                  <a:pt x="3971442" y="1145967"/>
                  <a:pt x="3900196" y="1110343"/>
                </a:cubicBezTo>
                <a:cubicBezTo>
                  <a:pt x="3890166" y="1105328"/>
                  <a:pt x="3882235" y="1096697"/>
                  <a:pt x="3872205" y="1091682"/>
                </a:cubicBezTo>
                <a:cubicBezTo>
                  <a:pt x="3863408" y="1087283"/>
                  <a:pt x="3853010" y="1086750"/>
                  <a:pt x="3844213" y="1082351"/>
                </a:cubicBezTo>
                <a:cubicBezTo>
                  <a:pt x="3779777" y="1050133"/>
                  <a:pt x="3856574" y="1073779"/>
                  <a:pt x="3778898" y="1054359"/>
                </a:cubicBezTo>
                <a:cubicBezTo>
                  <a:pt x="3736998" y="1012458"/>
                  <a:pt x="3763425" y="1030539"/>
                  <a:pt x="3694923" y="1007706"/>
                </a:cubicBezTo>
                <a:lnTo>
                  <a:pt x="3666931" y="998376"/>
                </a:lnTo>
                <a:cubicBezTo>
                  <a:pt x="3657600" y="992155"/>
                  <a:pt x="3649187" y="984269"/>
                  <a:pt x="3638939" y="979714"/>
                </a:cubicBezTo>
                <a:cubicBezTo>
                  <a:pt x="3600196" y="962495"/>
                  <a:pt x="3576215" y="959705"/>
                  <a:pt x="3536303" y="951723"/>
                </a:cubicBezTo>
                <a:cubicBezTo>
                  <a:pt x="3526972" y="945502"/>
                  <a:pt x="3518811" y="936999"/>
                  <a:pt x="3508311" y="933061"/>
                </a:cubicBezTo>
                <a:cubicBezTo>
                  <a:pt x="3493462" y="927493"/>
                  <a:pt x="3477139" y="927171"/>
                  <a:pt x="3461658" y="923731"/>
                </a:cubicBezTo>
                <a:cubicBezTo>
                  <a:pt x="3449139" y="920949"/>
                  <a:pt x="3436874" y="917087"/>
                  <a:pt x="3424335" y="914400"/>
                </a:cubicBezTo>
                <a:cubicBezTo>
                  <a:pt x="3393321" y="907754"/>
                  <a:pt x="3362131" y="901959"/>
                  <a:pt x="3331029" y="895739"/>
                </a:cubicBezTo>
                <a:cubicBezTo>
                  <a:pt x="3315478" y="892629"/>
                  <a:pt x="3299421" y="891423"/>
                  <a:pt x="3284376" y="886408"/>
                </a:cubicBezTo>
                <a:cubicBezTo>
                  <a:pt x="3275045" y="883298"/>
                  <a:pt x="3266085" y="878695"/>
                  <a:pt x="3256384" y="877078"/>
                </a:cubicBezTo>
                <a:cubicBezTo>
                  <a:pt x="3228603" y="872448"/>
                  <a:pt x="3200401" y="870857"/>
                  <a:pt x="3172409" y="867747"/>
                </a:cubicBezTo>
                <a:cubicBezTo>
                  <a:pt x="3159968" y="864637"/>
                  <a:pt x="3146873" y="863468"/>
                  <a:pt x="3135086" y="858416"/>
                </a:cubicBezTo>
                <a:cubicBezTo>
                  <a:pt x="3124779" y="853999"/>
                  <a:pt x="3117835" y="842977"/>
                  <a:pt x="3107094" y="839755"/>
                </a:cubicBezTo>
                <a:cubicBezTo>
                  <a:pt x="3086029" y="833436"/>
                  <a:pt x="3063418" y="834359"/>
                  <a:pt x="3041780" y="830425"/>
                </a:cubicBezTo>
                <a:cubicBezTo>
                  <a:pt x="3029163" y="828131"/>
                  <a:pt x="3016976" y="823876"/>
                  <a:pt x="3004458" y="821094"/>
                </a:cubicBezTo>
                <a:cubicBezTo>
                  <a:pt x="2936897" y="806080"/>
                  <a:pt x="2979836" y="819106"/>
                  <a:pt x="2929813" y="802433"/>
                </a:cubicBezTo>
                <a:cubicBezTo>
                  <a:pt x="2893365" y="765983"/>
                  <a:pt x="2931609" y="798665"/>
                  <a:pt x="2883160" y="774441"/>
                </a:cubicBezTo>
                <a:cubicBezTo>
                  <a:pt x="2829016" y="747370"/>
                  <a:pt x="2883280" y="761656"/>
                  <a:pt x="2817845" y="737118"/>
                </a:cubicBezTo>
                <a:cubicBezTo>
                  <a:pt x="2805838" y="732615"/>
                  <a:pt x="2792806" y="731473"/>
                  <a:pt x="2780523" y="727788"/>
                </a:cubicBezTo>
                <a:cubicBezTo>
                  <a:pt x="2780493" y="727779"/>
                  <a:pt x="2710558" y="704466"/>
                  <a:pt x="2696547" y="699796"/>
                </a:cubicBezTo>
                <a:lnTo>
                  <a:pt x="2668556" y="690465"/>
                </a:lnTo>
                <a:cubicBezTo>
                  <a:pt x="2621267" y="643178"/>
                  <a:pt x="2682469" y="698814"/>
                  <a:pt x="2621903" y="662474"/>
                </a:cubicBezTo>
                <a:cubicBezTo>
                  <a:pt x="2557866" y="624051"/>
                  <a:pt x="2654541" y="660911"/>
                  <a:pt x="2575249" y="634482"/>
                </a:cubicBezTo>
                <a:cubicBezTo>
                  <a:pt x="2569029" y="628261"/>
                  <a:pt x="2564131" y="620346"/>
                  <a:pt x="2556588" y="615820"/>
                </a:cubicBezTo>
                <a:cubicBezTo>
                  <a:pt x="2487598" y="574426"/>
                  <a:pt x="2571393" y="644461"/>
                  <a:pt x="2500605" y="587829"/>
                </a:cubicBezTo>
                <a:cubicBezTo>
                  <a:pt x="2493735" y="582333"/>
                  <a:pt x="2488813" y="574663"/>
                  <a:pt x="2481943" y="569167"/>
                </a:cubicBezTo>
                <a:cubicBezTo>
                  <a:pt x="2473187" y="562162"/>
                  <a:pt x="2462708" y="557511"/>
                  <a:pt x="2453952" y="550506"/>
                </a:cubicBezTo>
                <a:cubicBezTo>
                  <a:pt x="2447083" y="545011"/>
                  <a:pt x="2442328" y="537123"/>
                  <a:pt x="2435290" y="531845"/>
                </a:cubicBezTo>
                <a:cubicBezTo>
                  <a:pt x="2417348" y="518388"/>
                  <a:pt x="2397968" y="506964"/>
                  <a:pt x="2379307" y="494523"/>
                </a:cubicBezTo>
                <a:cubicBezTo>
                  <a:pt x="2369976" y="488302"/>
                  <a:pt x="2361954" y="479407"/>
                  <a:pt x="2351315" y="475861"/>
                </a:cubicBezTo>
                <a:lnTo>
                  <a:pt x="2323323" y="466531"/>
                </a:lnTo>
                <a:cubicBezTo>
                  <a:pt x="2307772" y="450980"/>
                  <a:pt x="2294969" y="432077"/>
                  <a:pt x="2276670" y="419878"/>
                </a:cubicBezTo>
                <a:lnTo>
                  <a:pt x="2220686" y="382555"/>
                </a:lnTo>
                <a:cubicBezTo>
                  <a:pt x="2192575" y="363815"/>
                  <a:pt x="2188517" y="359438"/>
                  <a:pt x="2155372" y="345233"/>
                </a:cubicBezTo>
                <a:cubicBezTo>
                  <a:pt x="2146332" y="341359"/>
                  <a:pt x="2136711" y="339012"/>
                  <a:pt x="2127380" y="335902"/>
                </a:cubicBezTo>
                <a:lnTo>
                  <a:pt x="2099388" y="317241"/>
                </a:lnTo>
                <a:close/>
              </a:path>
            </a:pathLst>
          </a:cu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239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eriouseats.com/images/20101221snoutp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41694"/>
            <a:ext cx="6324600" cy="43513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structures on this slide. (advance slide for answer)</a:t>
            </a:r>
          </a:p>
        </p:txBody>
      </p:sp>
      <p:sp>
        <p:nvSpPr>
          <p:cNvPr id="15" name="Rectangle 14"/>
          <p:cNvSpPr/>
          <p:nvPr/>
        </p:nvSpPr>
        <p:spPr>
          <a:xfrm>
            <a:off x="4953000" y="1641694"/>
            <a:ext cx="2095499"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Pig snouts</a:t>
            </a:r>
          </a:p>
        </p:txBody>
      </p:sp>
    </p:spTree>
    <p:extLst>
      <p:ext uri="{BB962C8B-B14F-4D97-AF65-F5344CB8AC3E}">
        <p14:creationId xmlns:p14="http://schemas.microsoft.com/office/powerpoint/2010/main" val="175259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0101221snoutsoupprim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71600"/>
            <a:ext cx="6705600" cy="5029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(advance slide for answer)</a:t>
            </a:r>
          </a:p>
        </p:txBody>
      </p:sp>
      <p:sp>
        <p:nvSpPr>
          <p:cNvPr id="15" name="Rectangle 14"/>
          <p:cNvSpPr/>
          <p:nvPr/>
        </p:nvSpPr>
        <p:spPr>
          <a:xfrm>
            <a:off x="2438400" y="49530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Pig snout soup</a:t>
            </a:r>
          </a:p>
        </p:txBody>
      </p:sp>
    </p:spTree>
    <p:extLst>
      <p:ext uri="{BB962C8B-B14F-4D97-AF65-F5344CB8AC3E}">
        <p14:creationId xmlns:p14="http://schemas.microsoft.com/office/powerpoint/2010/main" val="206424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440597"/>
            <a:ext cx="7381875" cy="5132852"/>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cells indicated by the arrows. (advance slide for answer)</a:t>
            </a:r>
          </a:p>
        </p:txBody>
      </p:sp>
      <p:sp>
        <p:nvSpPr>
          <p:cNvPr id="15" name="Rectangle 14"/>
          <p:cNvSpPr/>
          <p:nvPr/>
        </p:nvSpPr>
        <p:spPr>
          <a:xfrm>
            <a:off x="1991767" y="2443066"/>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osteoblasts</a:t>
            </a:r>
          </a:p>
        </p:txBody>
      </p:sp>
      <p:cxnSp>
        <p:nvCxnSpPr>
          <p:cNvPr id="10" name="Straight Arrow Connector 9"/>
          <p:cNvCxnSpPr/>
          <p:nvPr/>
        </p:nvCxnSpPr>
        <p:spPr>
          <a:xfrm>
            <a:off x="6083559" y="2631233"/>
            <a:ext cx="45100" cy="70757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387012" y="3396343"/>
            <a:ext cx="29549" cy="54273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53812" y="3119535"/>
            <a:ext cx="29549" cy="54273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494384" y="3538936"/>
            <a:ext cx="29549" cy="54273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2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096979" y="-294915"/>
            <a:ext cx="5082328" cy="8361886"/>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 this image. (advance slide for answer)</a:t>
            </a:r>
          </a:p>
        </p:txBody>
      </p:sp>
      <p:sp>
        <p:nvSpPr>
          <p:cNvPr id="15" name="Rectangle 14"/>
          <p:cNvSpPr/>
          <p:nvPr/>
        </p:nvSpPr>
        <p:spPr>
          <a:xfrm>
            <a:off x="5753061" y="3252396"/>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C000"/>
                </a:solidFill>
                <a:effectLst>
                  <a:outerShdw blurRad="50800" dist="39000" dir="5460000" algn="tl">
                    <a:srgbClr val="000000">
                      <a:alpha val="38000"/>
                    </a:srgbClr>
                  </a:outerShdw>
                </a:effectLst>
                <a:latin typeface="+mn-lt"/>
              </a:rPr>
              <a:t>osteoclast</a:t>
            </a:r>
          </a:p>
        </p:txBody>
      </p:sp>
    </p:spTree>
    <p:extLst>
      <p:ext uri="{BB962C8B-B14F-4D97-AF65-F5344CB8AC3E}">
        <p14:creationId xmlns:p14="http://schemas.microsoft.com/office/powerpoint/2010/main" val="71483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450" y="1285874"/>
            <a:ext cx="6534150" cy="544512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477049"/>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cells indicated by the arrows. (advance slide for answer)</a:t>
            </a:r>
          </a:p>
        </p:txBody>
      </p:sp>
      <p:sp>
        <p:nvSpPr>
          <p:cNvPr id="15" name="Rectangle 14"/>
          <p:cNvSpPr/>
          <p:nvPr/>
        </p:nvSpPr>
        <p:spPr>
          <a:xfrm>
            <a:off x="2791410" y="1314857"/>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osteoblasts</a:t>
            </a:r>
          </a:p>
        </p:txBody>
      </p:sp>
      <p:cxnSp>
        <p:nvCxnSpPr>
          <p:cNvPr id="10" name="Straight Arrow Connector 9"/>
          <p:cNvCxnSpPr/>
          <p:nvPr/>
        </p:nvCxnSpPr>
        <p:spPr>
          <a:xfrm>
            <a:off x="3620278" y="2155371"/>
            <a:ext cx="241043" cy="52096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313992" y="4816153"/>
            <a:ext cx="477418" cy="21304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873829" y="5323116"/>
            <a:ext cx="312577" cy="40588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90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78449" y="-738659"/>
            <a:ext cx="5084413" cy="878949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 this image. (advance slide for answer)</a:t>
            </a:r>
          </a:p>
        </p:txBody>
      </p:sp>
      <p:grpSp>
        <p:nvGrpSpPr>
          <p:cNvPr id="4" name="Group 3"/>
          <p:cNvGrpSpPr/>
          <p:nvPr/>
        </p:nvGrpSpPr>
        <p:grpSpPr>
          <a:xfrm>
            <a:off x="672554" y="3505200"/>
            <a:ext cx="8014245" cy="3277868"/>
            <a:chOff x="672554" y="3505200"/>
            <a:chExt cx="8014245" cy="3277868"/>
          </a:xfrm>
        </p:grpSpPr>
        <p:sp>
          <p:nvSpPr>
            <p:cNvPr id="15" name="Rectangle 14"/>
            <p:cNvSpPr/>
            <p:nvPr/>
          </p:nvSpPr>
          <p:spPr>
            <a:xfrm>
              <a:off x="2438400" y="35052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C000"/>
                  </a:solidFill>
                  <a:effectLst>
                    <a:outerShdw blurRad="50800" dist="39000" dir="5460000" algn="tl">
                      <a:srgbClr val="000000">
                        <a:alpha val="38000"/>
                      </a:srgbClr>
                    </a:outerShdw>
                  </a:effectLst>
                  <a:latin typeface="+mn-lt"/>
                </a:rPr>
                <a:t>osteocyte</a:t>
              </a:r>
            </a:p>
          </p:txBody>
        </p:sp>
        <p:sp>
          <p:nvSpPr>
            <p:cNvPr id="2" name="TextBox 1"/>
            <p:cNvSpPr txBox="1"/>
            <p:nvPr/>
          </p:nvSpPr>
          <p:spPr>
            <a:xfrm>
              <a:off x="672554" y="6198293"/>
              <a:ext cx="8014245" cy="584775"/>
            </a:xfrm>
            <a:prstGeom prst="rect">
              <a:avLst/>
            </a:prstGeom>
            <a:noFill/>
          </p:spPr>
          <p:txBody>
            <a:bodyPr wrap="square" rtlCol="0">
              <a:spAutoFit/>
            </a:bodyPr>
            <a:lstStyle/>
            <a:p>
              <a:r>
                <a:rPr lang="en-US" sz="1600" b="1" dirty="0"/>
                <a:t>Yep, not the best example, no visible cell processes, and does have a good amount of rER, but it’s still surrounded by calcified matrix.  It’s a </a:t>
              </a:r>
              <a:r>
                <a:rPr lang="en-US" sz="1600" b="1" dirty="0" err="1"/>
                <a:t>youngun</a:t>
              </a:r>
              <a:r>
                <a:rPr lang="en-US" sz="1600" b="1" dirty="0"/>
                <a:t>’.</a:t>
              </a:r>
            </a:p>
          </p:txBody>
        </p:sp>
      </p:grpSp>
    </p:spTree>
    <p:extLst>
      <p:ext uri="{BB962C8B-B14F-4D97-AF65-F5344CB8AC3E}">
        <p14:creationId xmlns:p14="http://schemas.microsoft.com/office/powerpoint/2010/main" val="284304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1308046"/>
            <a:ext cx="7543800" cy="519112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477049"/>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structure indicated by the arrows. (advance slide for answer)</a:t>
            </a:r>
          </a:p>
        </p:txBody>
      </p:sp>
      <p:sp>
        <p:nvSpPr>
          <p:cNvPr id="15" name="Rectangle 14"/>
          <p:cNvSpPr/>
          <p:nvPr/>
        </p:nvSpPr>
        <p:spPr>
          <a:xfrm>
            <a:off x="3679935" y="1293250"/>
            <a:ext cx="3066025"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err="1">
                <a:ln w="11430"/>
                <a:effectLst>
                  <a:outerShdw blurRad="50800" dist="39000" dir="5460000" algn="tl">
                    <a:srgbClr val="000000">
                      <a:alpha val="38000"/>
                    </a:srgbClr>
                  </a:outerShdw>
                </a:effectLst>
                <a:latin typeface="+mn-lt"/>
              </a:rPr>
              <a:t>Haversian</a:t>
            </a:r>
            <a:r>
              <a:rPr lang="en-US" sz="3600" b="1" dirty="0">
                <a:ln w="11430"/>
                <a:effectLst>
                  <a:outerShdw blurRad="50800" dist="39000" dir="5460000" algn="tl">
                    <a:srgbClr val="000000">
                      <a:alpha val="38000"/>
                    </a:srgbClr>
                  </a:outerShdw>
                </a:effectLst>
                <a:latin typeface="+mn-lt"/>
              </a:rPr>
              <a:t> canal</a:t>
            </a:r>
          </a:p>
        </p:txBody>
      </p:sp>
      <p:cxnSp>
        <p:nvCxnSpPr>
          <p:cNvPr id="7" name="Straight Arrow Connector 6"/>
          <p:cNvCxnSpPr/>
          <p:nvPr/>
        </p:nvCxnSpPr>
        <p:spPr>
          <a:xfrm flipV="1">
            <a:off x="3505200" y="3653987"/>
            <a:ext cx="105104" cy="49924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710152" y="2501462"/>
            <a:ext cx="115614" cy="6322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05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462" y="1109365"/>
            <a:ext cx="5400675" cy="553402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cells at #4 and #7. (advance slide for answer)</a:t>
            </a:r>
          </a:p>
        </p:txBody>
      </p:sp>
      <p:sp>
        <p:nvSpPr>
          <p:cNvPr id="15" name="Rectangle 14"/>
          <p:cNvSpPr/>
          <p:nvPr/>
        </p:nvSpPr>
        <p:spPr>
          <a:xfrm>
            <a:off x="3124200" y="49530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C000"/>
                </a:solidFill>
                <a:effectLst>
                  <a:outerShdw blurRad="50800" dist="39000" dir="5460000" algn="tl">
                    <a:srgbClr val="000000">
                      <a:alpha val="38000"/>
                    </a:srgbClr>
                  </a:outerShdw>
                </a:effectLst>
                <a:latin typeface="+mn-lt"/>
              </a:rPr>
              <a:t>osteoblasts</a:t>
            </a:r>
          </a:p>
        </p:txBody>
      </p:sp>
    </p:spTree>
    <p:extLst>
      <p:ext uri="{BB962C8B-B14F-4D97-AF65-F5344CB8AC3E}">
        <p14:creationId xmlns:p14="http://schemas.microsoft.com/office/powerpoint/2010/main" val="372464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75790"/>
            <a:ext cx="5648325" cy="2828925"/>
          </a:xfrm>
          <a:prstGeom prst="rect">
            <a:avLst/>
          </a:prstGeom>
        </p:spPr>
      </p:pic>
      <p:sp>
        <p:nvSpPr>
          <p:cNvPr id="27654" name="TextBox 2"/>
          <p:cNvSpPr txBox="1">
            <a:spLocks noChangeArrowheads="1"/>
          </p:cNvSpPr>
          <p:nvPr/>
        </p:nvSpPr>
        <p:spPr bwMode="auto">
          <a:xfrm>
            <a:off x="279679" y="624244"/>
            <a:ext cx="8610600" cy="3170099"/>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The cells within osseous tissue can be divided into two groups, based on lineage and function:</a:t>
            </a:r>
          </a:p>
          <a:p>
            <a:endParaRPr lang="en-US" sz="1000" b="1" dirty="0">
              <a:solidFill>
                <a:srgbClr val="660066"/>
              </a:solidFill>
              <a:latin typeface="Times New Roman" pitchFamily="18" charset="0"/>
              <a:cs typeface="Times New Roman" pitchFamily="18" charset="0"/>
            </a:endParaRPr>
          </a:p>
          <a:p>
            <a:r>
              <a:rPr lang="en-US" b="1" dirty="0">
                <a:solidFill>
                  <a:srgbClr val="660066"/>
                </a:solidFill>
                <a:latin typeface="Times New Roman" pitchFamily="18" charset="0"/>
                <a:cs typeface="Times New Roman" pitchFamily="18" charset="0"/>
              </a:rPr>
              <a:t>1. The bone-makers are derived from mesenchyme, and mature in the following sequence:</a:t>
            </a:r>
          </a:p>
          <a:p>
            <a:pPr marL="914400" indent="-682625"/>
            <a:r>
              <a:rPr lang="en-US" b="1" dirty="0" err="1">
                <a:solidFill>
                  <a:srgbClr val="BA52AB"/>
                </a:solidFill>
                <a:latin typeface="Times New Roman" pitchFamily="18" charset="0"/>
                <a:cs typeface="Times New Roman" pitchFamily="18" charset="0"/>
              </a:rPr>
              <a:t>mesenchymal</a:t>
            </a:r>
            <a:r>
              <a:rPr lang="en-US" b="1" dirty="0">
                <a:solidFill>
                  <a:srgbClr val="BA52AB"/>
                </a:solidFill>
                <a:latin typeface="Times New Roman" pitchFamily="18" charset="0"/>
                <a:cs typeface="Times New Roman" pitchFamily="18" charset="0"/>
              </a:rPr>
              <a:t> cells </a:t>
            </a:r>
            <a:r>
              <a:rPr lang="en-US" b="1" dirty="0">
                <a:solidFill>
                  <a:srgbClr val="660066"/>
                </a:solidFill>
                <a:latin typeface="Times New Roman" pitchFamily="18" charset="0"/>
                <a:cs typeface="Times New Roman" pitchFamily="18" charset="0"/>
              </a:rPr>
              <a:t>– precursors for connective tissue cells, you met these already</a:t>
            </a:r>
          </a:p>
          <a:p>
            <a:pPr marL="914400" indent="-682625"/>
            <a:r>
              <a:rPr lang="en-US" b="1" dirty="0" err="1">
                <a:solidFill>
                  <a:srgbClr val="BA52AB"/>
                </a:solidFill>
                <a:latin typeface="Times New Roman" pitchFamily="18" charset="0"/>
                <a:cs typeface="Times New Roman" pitchFamily="18" charset="0"/>
              </a:rPr>
              <a:t>osteoprogenitor</a:t>
            </a:r>
            <a:r>
              <a:rPr lang="en-US" b="1" dirty="0">
                <a:solidFill>
                  <a:srgbClr val="BA52AB"/>
                </a:solidFill>
                <a:latin typeface="Times New Roman" pitchFamily="18" charset="0"/>
                <a:cs typeface="Times New Roman" pitchFamily="18" charset="0"/>
              </a:rPr>
              <a:t> cells </a:t>
            </a:r>
            <a:r>
              <a:rPr lang="en-US" b="1" dirty="0">
                <a:solidFill>
                  <a:srgbClr val="660066"/>
                </a:solidFill>
                <a:latin typeface="Times New Roman" pitchFamily="18" charset="0"/>
                <a:cs typeface="Times New Roman" pitchFamily="18" charset="0"/>
              </a:rPr>
              <a:t>– cells that have committed to the bone lineage, but haven’t begun to secrete bone matrix yet</a:t>
            </a:r>
          </a:p>
          <a:p>
            <a:pPr marL="914400" indent="-682625"/>
            <a:r>
              <a:rPr lang="en-US" b="1" dirty="0">
                <a:solidFill>
                  <a:srgbClr val="BA52AB"/>
                </a:solidFill>
                <a:latin typeface="Times New Roman" pitchFamily="18" charset="0"/>
                <a:cs typeface="Times New Roman" pitchFamily="18" charset="0"/>
              </a:rPr>
              <a:t>osteoblasts</a:t>
            </a:r>
            <a:r>
              <a:rPr lang="en-US" b="1" dirty="0">
                <a:solidFill>
                  <a:srgbClr val="660066"/>
                </a:solidFill>
                <a:latin typeface="Times New Roman" pitchFamily="18" charset="0"/>
                <a:cs typeface="Times New Roman" pitchFamily="18" charset="0"/>
              </a:rPr>
              <a:t> – cells that have begun to secrete the characteristic matrix of bone</a:t>
            </a:r>
          </a:p>
          <a:p>
            <a:pPr marL="914400" indent="-682625"/>
            <a:r>
              <a:rPr lang="en-US" b="1" dirty="0">
                <a:solidFill>
                  <a:srgbClr val="BA52AB"/>
                </a:solidFill>
                <a:latin typeface="Times New Roman" pitchFamily="18" charset="0"/>
                <a:cs typeface="Times New Roman" pitchFamily="18" charset="0"/>
              </a:rPr>
              <a:t>osteocytes</a:t>
            </a:r>
            <a:r>
              <a:rPr lang="en-US" b="1" dirty="0">
                <a:solidFill>
                  <a:srgbClr val="660066"/>
                </a:solidFill>
                <a:latin typeface="Times New Roman" pitchFamily="18" charset="0"/>
                <a:cs typeface="Times New Roman" pitchFamily="18" charset="0"/>
              </a:rPr>
              <a:t> -  cells trapped within the matrix that they secreted</a:t>
            </a:r>
          </a:p>
          <a:p>
            <a:pPr marL="914400" indent="-682625"/>
            <a:endParaRPr lang="en-US" sz="1000" b="1" dirty="0">
              <a:solidFill>
                <a:srgbClr val="660066"/>
              </a:solidFill>
              <a:latin typeface="Times New Roman" pitchFamily="18" charset="0"/>
              <a:cs typeface="Times New Roman" pitchFamily="18" charset="0"/>
            </a:endParaRPr>
          </a:p>
          <a:p>
            <a:r>
              <a:rPr lang="en-US" b="1" dirty="0">
                <a:solidFill>
                  <a:srgbClr val="660066"/>
                </a:solidFill>
                <a:latin typeface="Times New Roman" pitchFamily="18" charset="0"/>
                <a:cs typeface="Times New Roman" pitchFamily="18" charset="0"/>
              </a:rPr>
              <a:t>2. The bone-breakers, namely </a:t>
            </a:r>
            <a:r>
              <a:rPr lang="en-US" b="1" dirty="0">
                <a:solidFill>
                  <a:srgbClr val="BA52AB"/>
                </a:solidFill>
                <a:latin typeface="Times New Roman" pitchFamily="18" charset="0"/>
                <a:cs typeface="Times New Roman" pitchFamily="18" charset="0"/>
              </a:rPr>
              <a:t>osteoclasts</a:t>
            </a:r>
            <a:r>
              <a:rPr lang="en-US" b="1" dirty="0">
                <a:solidFill>
                  <a:srgbClr val="660066"/>
                </a:solidFill>
                <a:latin typeface="Times New Roman" pitchFamily="18" charset="0"/>
                <a:cs typeface="Times New Roman" pitchFamily="18" charset="0"/>
              </a:rPr>
              <a:t>, which are derived from bone marrow.</a:t>
            </a:r>
          </a:p>
        </p:txBody>
      </p:sp>
      <p:sp>
        <p:nvSpPr>
          <p:cNvPr id="7" name="Rectangle 6"/>
          <p:cNvSpPr/>
          <p:nvPr/>
        </p:nvSpPr>
        <p:spPr>
          <a:xfrm>
            <a:off x="2156221" y="39469"/>
            <a:ext cx="4654864"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BA52AB"/>
                </a:solidFill>
                <a:effectLst>
                  <a:reflection blurRad="12700" stA="50000" endPos="50000" dist="5000" dir="5400000" sy="-100000" rotWithShape="0"/>
                </a:effectLst>
                <a:latin typeface="+mn-lt"/>
              </a:rPr>
              <a:t>Cells of osseous tissue</a:t>
            </a:r>
          </a:p>
        </p:txBody>
      </p:sp>
      <p:sp>
        <p:nvSpPr>
          <p:cNvPr id="6" name="TextBox 2"/>
          <p:cNvSpPr txBox="1">
            <a:spLocks noChangeArrowheads="1"/>
          </p:cNvSpPr>
          <p:nvPr/>
        </p:nvSpPr>
        <p:spPr bwMode="auto">
          <a:xfrm>
            <a:off x="5715000" y="4021920"/>
            <a:ext cx="3274417" cy="646331"/>
          </a:xfrm>
          <a:prstGeom prst="rect">
            <a:avLst/>
          </a:prstGeom>
          <a:noFill/>
          <a:ln w="9525">
            <a:noFill/>
            <a:miter lim="800000"/>
            <a:headEnd/>
            <a:tailEnd/>
          </a:ln>
        </p:spPr>
        <p:txBody>
          <a:bodyPr wrap="square">
            <a:spAutoFit/>
          </a:bodyPr>
          <a:lstStyle/>
          <a:p>
            <a:r>
              <a:rPr lang="en-US" b="1" dirty="0">
                <a:solidFill>
                  <a:srgbClr val="002060"/>
                </a:solidFill>
                <a:latin typeface="Tempus Sans ITC" pitchFamily="82" charset="0"/>
                <a:cs typeface="Times New Roman" pitchFamily="18" charset="0"/>
              </a:rPr>
              <a:t>Confused….probably.  Let’s look at these in more detail.</a:t>
            </a:r>
          </a:p>
        </p:txBody>
      </p:sp>
      <p:cxnSp>
        <p:nvCxnSpPr>
          <p:cNvPr id="9" name="Straight Connector 8"/>
          <p:cNvCxnSpPr/>
          <p:nvPr/>
        </p:nvCxnSpPr>
        <p:spPr>
          <a:xfrm>
            <a:off x="3429000" y="3875790"/>
            <a:ext cx="0" cy="28289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2725" y="5235638"/>
            <a:ext cx="1143000" cy="369332"/>
          </a:xfrm>
          <a:prstGeom prst="rect">
            <a:avLst/>
          </a:prstGeom>
          <a:noFill/>
        </p:spPr>
        <p:txBody>
          <a:bodyPr wrap="square" rtlCol="0">
            <a:spAutoFit/>
          </a:bodyPr>
          <a:lstStyle/>
          <a:p>
            <a:r>
              <a:rPr lang="en-US" b="1" dirty="0">
                <a:solidFill>
                  <a:srgbClr val="0070C0"/>
                </a:solidFill>
              </a:rPr>
              <a:t>makers</a:t>
            </a:r>
          </a:p>
        </p:txBody>
      </p:sp>
      <p:sp>
        <p:nvSpPr>
          <p:cNvPr id="13" name="TextBox 12"/>
          <p:cNvSpPr txBox="1"/>
          <p:nvPr/>
        </p:nvSpPr>
        <p:spPr>
          <a:xfrm>
            <a:off x="3657600" y="5405231"/>
            <a:ext cx="1143000" cy="369332"/>
          </a:xfrm>
          <a:prstGeom prst="rect">
            <a:avLst/>
          </a:prstGeom>
          <a:noFill/>
        </p:spPr>
        <p:txBody>
          <a:bodyPr wrap="square" rtlCol="0">
            <a:spAutoFit/>
          </a:bodyPr>
          <a:lstStyle/>
          <a:p>
            <a:r>
              <a:rPr lang="en-US" b="1" dirty="0">
                <a:solidFill>
                  <a:srgbClr val="0070C0"/>
                </a:solidFill>
              </a:rPr>
              <a:t>breakers</a:t>
            </a:r>
          </a:p>
        </p:txBody>
      </p:sp>
    </p:spTree>
    <p:extLst>
      <p:ext uri="{BB962C8B-B14F-4D97-AF65-F5344CB8AC3E}">
        <p14:creationId xmlns:p14="http://schemas.microsoft.com/office/powerpoint/2010/main" val="9929462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6949"/>
            <a:ext cx="9144000" cy="4678541"/>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477049"/>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arrows. (advance slide for answer)</a:t>
            </a:r>
          </a:p>
        </p:txBody>
      </p:sp>
      <p:sp>
        <p:nvSpPr>
          <p:cNvPr id="15" name="Rectangle 14"/>
          <p:cNvSpPr/>
          <p:nvPr/>
        </p:nvSpPr>
        <p:spPr>
          <a:xfrm>
            <a:off x="228600" y="38100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osteoclast</a:t>
            </a:r>
          </a:p>
        </p:txBody>
      </p:sp>
      <p:cxnSp>
        <p:nvCxnSpPr>
          <p:cNvPr id="7" name="Straight Arrow Connector 6"/>
          <p:cNvCxnSpPr/>
          <p:nvPr/>
        </p:nvCxnSpPr>
        <p:spPr>
          <a:xfrm flipH="1" flipV="1">
            <a:off x="1077311" y="5735037"/>
            <a:ext cx="352096" cy="39249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051035" y="4677103"/>
            <a:ext cx="357351" cy="44307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31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27" y="1308046"/>
            <a:ext cx="7628474" cy="536734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477049"/>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In living tissue, what would be located in the structure indicated by the arrows? (advance slide for answer)</a:t>
            </a:r>
          </a:p>
        </p:txBody>
      </p:sp>
      <p:sp>
        <p:nvSpPr>
          <p:cNvPr id="15" name="Rectangle 14"/>
          <p:cNvSpPr/>
          <p:nvPr/>
        </p:nvSpPr>
        <p:spPr>
          <a:xfrm>
            <a:off x="2928627" y="21336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C00000"/>
                </a:solidFill>
                <a:effectLst>
                  <a:outerShdw blurRad="50800" dist="39000" dir="5460000" algn="tl">
                    <a:srgbClr val="000000">
                      <a:alpha val="38000"/>
                    </a:srgbClr>
                  </a:outerShdw>
                </a:effectLst>
                <a:latin typeface="+mn-lt"/>
              </a:rPr>
              <a:t>osteocyte</a:t>
            </a:r>
          </a:p>
        </p:txBody>
      </p:sp>
      <p:cxnSp>
        <p:nvCxnSpPr>
          <p:cNvPr id="10" name="Straight Arrow Connector 9"/>
          <p:cNvCxnSpPr/>
          <p:nvPr/>
        </p:nvCxnSpPr>
        <p:spPr>
          <a:xfrm>
            <a:off x="2955250" y="2831361"/>
            <a:ext cx="241043" cy="520961"/>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211615" y="3373821"/>
            <a:ext cx="315309" cy="47471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405351" y="5337326"/>
            <a:ext cx="159589" cy="43285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36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024369"/>
            <a:ext cx="5403782" cy="5833629"/>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 this image taken from bone. (advance slide for answer)</a:t>
            </a:r>
          </a:p>
        </p:txBody>
      </p:sp>
      <p:sp>
        <p:nvSpPr>
          <p:cNvPr id="15" name="Rectangle 14"/>
          <p:cNvSpPr/>
          <p:nvPr/>
        </p:nvSpPr>
        <p:spPr>
          <a:xfrm>
            <a:off x="3733800" y="15240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C000"/>
                </a:solidFill>
                <a:effectLst>
                  <a:outerShdw blurRad="50800" dist="39000" dir="5460000" algn="tl">
                    <a:srgbClr val="000000">
                      <a:alpha val="38000"/>
                    </a:srgbClr>
                  </a:outerShdw>
                </a:effectLst>
                <a:latin typeface="+mn-lt"/>
              </a:rPr>
              <a:t>osteoblast</a:t>
            </a:r>
          </a:p>
        </p:txBody>
      </p:sp>
    </p:spTree>
    <p:extLst>
      <p:ext uri="{BB962C8B-B14F-4D97-AF65-F5344CB8AC3E}">
        <p14:creationId xmlns:p14="http://schemas.microsoft.com/office/powerpoint/2010/main" val="201503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795" y="1024369"/>
            <a:ext cx="5192028" cy="5605031"/>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protein in the outlined region. (advance slide for answer)</a:t>
            </a:r>
          </a:p>
        </p:txBody>
      </p:sp>
      <p:sp>
        <p:nvSpPr>
          <p:cNvPr id="15" name="Rectangle 14"/>
          <p:cNvSpPr/>
          <p:nvPr/>
        </p:nvSpPr>
        <p:spPr>
          <a:xfrm>
            <a:off x="134375" y="1752600"/>
            <a:ext cx="3066025" cy="1969770"/>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70C0"/>
                </a:solidFill>
                <a:effectLst>
                  <a:outerShdw blurRad="50800" dist="39000" dir="5460000" algn="tl">
                    <a:srgbClr val="000000">
                      <a:alpha val="38000"/>
                    </a:srgbClr>
                  </a:outerShdw>
                </a:effectLst>
                <a:latin typeface="+mn-lt"/>
              </a:rPr>
              <a:t>Type I collagen</a:t>
            </a:r>
          </a:p>
          <a:p>
            <a:pPr algn="ctr" fontAlgn="auto">
              <a:spcBef>
                <a:spcPts val="0"/>
              </a:spcBef>
              <a:spcAft>
                <a:spcPts val="0"/>
              </a:spcAft>
              <a:defRPr/>
            </a:pPr>
            <a:endParaRPr lang="en-US" sz="1400" b="1" dirty="0">
              <a:ln w="11430"/>
              <a:solidFill>
                <a:srgbClr val="0070C0"/>
              </a:solidFill>
              <a:effectLst>
                <a:outerShdw blurRad="50800" dist="39000" dir="5460000" algn="tl">
                  <a:srgbClr val="000000">
                    <a:alpha val="38000"/>
                  </a:srgbClr>
                </a:outerShdw>
              </a:effectLst>
              <a:latin typeface="+mn-lt"/>
            </a:endParaRPr>
          </a:p>
          <a:p>
            <a:pPr algn="ctr" fontAlgn="auto">
              <a:spcBef>
                <a:spcPts val="0"/>
              </a:spcBef>
              <a:spcAft>
                <a:spcPts val="0"/>
              </a:spcAft>
              <a:defRPr/>
            </a:pPr>
            <a:r>
              <a:rPr lang="en-US" b="1" dirty="0">
                <a:ln w="11430"/>
                <a:solidFill>
                  <a:srgbClr val="0070C0"/>
                </a:solidFill>
                <a:effectLst>
                  <a:outerShdw blurRad="50800" dist="39000" dir="5460000" algn="tl">
                    <a:srgbClr val="000000">
                      <a:alpha val="38000"/>
                    </a:srgbClr>
                  </a:outerShdw>
                </a:effectLst>
                <a:latin typeface="+mn-lt"/>
              </a:rPr>
              <a:t>We didn’t look at this yet in detail for osseous tissue, but you should still recognize collagen.</a:t>
            </a:r>
          </a:p>
        </p:txBody>
      </p:sp>
      <p:sp>
        <p:nvSpPr>
          <p:cNvPr id="4" name="Freeform 3"/>
          <p:cNvSpPr/>
          <p:nvPr/>
        </p:nvSpPr>
        <p:spPr>
          <a:xfrm>
            <a:off x="3147152" y="3084723"/>
            <a:ext cx="5387248" cy="3679634"/>
          </a:xfrm>
          <a:custGeom>
            <a:avLst/>
            <a:gdLst>
              <a:gd name="connsiteX0" fmla="*/ 2214390 w 5387248"/>
              <a:gd name="connsiteY0" fmla="*/ 561860 h 3679634"/>
              <a:gd name="connsiteX1" fmla="*/ 2159306 w 5387248"/>
              <a:gd name="connsiteY1" fmla="*/ 528810 h 3679634"/>
              <a:gd name="connsiteX2" fmla="*/ 2060154 w 5387248"/>
              <a:gd name="connsiteY2" fmla="*/ 484742 h 3679634"/>
              <a:gd name="connsiteX3" fmla="*/ 2016086 w 5387248"/>
              <a:gd name="connsiteY3" fmla="*/ 473725 h 3679634"/>
              <a:gd name="connsiteX4" fmla="*/ 1949985 w 5387248"/>
              <a:gd name="connsiteY4" fmla="*/ 440675 h 3679634"/>
              <a:gd name="connsiteX5" fmla="*/ 1905918 w 5387248"/>
              <a:gd name="connsiteY5" fmla="*/ 429658 h 3679634"/>
              <a:gd name="connsiteX6" fmla="*/ 1795749 w 5387248"/>
              <a:gd name="connsiteY6" fmla="*/ 374573 h 3679634"/>
              <a:gd name="connsiteX7" fmla="*/ 1762698 w 5387248"/>
              <a:gd name="connsiteY7" fmla="*/ 363557 h 3679634"/>
              <a:gd name="connsiteX8" fmla="*/ 1696597 w 5387248"/>
              <a:gd name="connsiteY8" fmla="*/ 330506 h 3679634"/>
              <a:gd name="connsiteX9" fmla="*/ 1630496 w 5387248"/>
              <a:gd name="connsiteY9" fmla="*/ 286438 h 3679634"/>
              <a:gd name="connsiteX10" fmla="*/ 1597445 w 5387248"/>
              <a:gd name="connsiteY10" fmla="*/ 264405 h 3679634"/>
              <a:gd name="connsiteX11" fmla="*/ 1476260 w 5387248"/>
              <a:gd name="connsiteY11" fmla="*/ 231354 h 3679634"/>
              <a:gd name="connsiteX12" fmla="*/ 1443209 w 5387248"/>
              <a:gd name="connsiteY12" fmla="*/ 220337 h 3679634"/>
              <a:gd name="connsiteX13" fmla="*/ 1410159 w 5387248"/>
              <a:gd name="connsiteY13" fmla="*/ 198304 h 3679634"/>
              <a:gd name="connsiteX14" fmla="*/ 1377108 w 5387248"/>
              <a:gd name="connsiteY14" fmla="*/ 187287 h 3679634"/>
              <a:gd name="connsiteX15" fmla="*/ 1288973 w 5387248"/>
              <a:gd name="connsiteY15" fmla="*/ 143219 h 3679634"/>
              <a:gd name="connsiteX16" fmla="*/ 1255923 w 5387248"/>
              <a:gd name="connsiteY16" fmla="*/ 132202 h 3679634"/>
              <a:gd name="connsiteX17" fmla="*/ 1211855 w 5387248"/>
              <a:gd name="connsiteY17" fmla="*/ 110169 h 3679634"/>
              <a:gd name="connsiteX18" fmla="*/ 1134737 w 5387248"/>
              <a:gd name="connsiteY18" fmla="*/ 88135 h 3679634"/>
              <a:gd name="connsiteX19" fmla="*/ 1068636 w 5387248"/>
              <a:gd name="connsiteY19" fmla="*/ 44067 h 3679634"/>
              <a:gd name="connsiteX20" fmla="*/ 980501 w 5387248"/>
              <a:gd name="connsiteY20" fmla="*/ 22034 h 3679634"/>
              <a:gd name="connsiteX21" fmla="*/ 947450 w 5387248"/>
              <a:gd name="connsiteY21" fmla="*/ 11017 h 3679634"/>
              <a:gd name="connsiteX22" fmla="*/ 892366 w 5387248"/>
              <a:gd name="connsiteY22" fmla="*/ 0 h 3679634"/>
              <a:gd name="connsiteX23" fmla="*/ 616944 w 5387248"/>
              <a:gd name="connsiteY23" fmla="*/ 11017 h 3679634"/>
              <a:gd name="connsiteX24" fmla="*/ 561860 w 5387248"/>
              <a:gd name="connsiteY24" fmla="*/ 22034 h 3679634"/>
              <a:gd name="connsiteX25" fmla="*/ 440674 w 5387248"/>
              <a:gd name="connsiteY25" fmla="*/ 33050 h 3679634"/>
              <a:gd name="connsiteX26" fmla="*/ 341523 w 5387248"/>
              <a:gd name="connsiteY26" fmla="*/ 77118 h 3679634"/>
              <a:gd name="connsiteX27" fmla="*/ 275421 w 5387248"/>
              <a:gd name="connsiteY27" fmla="*/ 121185 h 3679634"/>
              <a:gd name="connsiteX28" fmla="*/ 253388 w 5387248"/>
              <a:gd name="connsiteY28" fmla="*/ 154236 h 3679634"/>
              <a:gd name="connsiteX29" fmla="*/ 209320 w 5387248"/>
              <a:gd name="connsiteY29" fmla="*/ 264405 h 3679634"/>
              <a:gd name="connsiteX30" fmla="*/ 176270 w 5387248"/>
              <a:gd name="connsiteY30" fmla="*/ 297455 h 3679634"/>
              <a:gd name="connsiteX31" fmla="*/ 154236 w 5387248"/>
              <a:gd name="connsiteY31" fmla="*/ 363557 h 3679634"/>
              <a:gd name="connsiteX32" fmla="*/ 121185 w 5387248"/>
              <a:gd name="connsiteY32" fmla="*/ 451691 h 3679634"/>
              <a:gd name="connsiteX33" fmla="*/ 110168 w 5387248"/>
              <a:gd name="connsiteY33" fmla="*/ 484742 h 3679634"/>
              <a:gd name="connsiteX34" fmla="*/ 88135 w 5387248"/>
              <a:gd name="connsiteY34" fmla="*/ 661012 h 3679634"/>
              <a:gd name="connsiteX35" fmla="*/ 77118 w 5387248"/>
              <a:gd name="connsiteY35" fmla="*/ 694063 h 3679634"/>
              <a:gd name="connsiteX36" fmla="*/ 55084 w 5387248"/>
              <a:gd name="connsiteY36" fmla="*/ 903383 h 3679634"/>
              <a:gd name="connsiteX37" fmla="*/ 44067 w 5387248"/>
              <a:gd name="connsiteY37" fmla="*/ 947450 h 3679634"/>
              <a:gd name="connsiteX38" fmla="*/ 33050 w 5387248"/>
              <a:gd name="connsiteY38" fmla="*/ 1079653 h 3679634"/>
              <a:gd name="connsiteX39" fmla="*/ 11016 w 5387248"/>
              <a:gd name="connsiteY39" fmla="*/ 1311007 h 3679634"/>
              <a:gd name="connsiteX40" fmla="*/ 0 w 5387248"/>
              <a:gd name="connsiteY40" fmla="*/ 1487277 h 3679634"/>
              <a:gd name="connsiteX41" fmla="*/ 11016 w 5387248"/>
              <a:gd name="connsiteY41" fmla="*/ 1773716 h 3679634"/>
              <a:gd name="connsiteX42" fmla="*/ 44067 w 5387248"/>
              <a:gd name="connsiteY42" fmla="*/ 2335576 h 3679634"/>
              <a:gd name="connsiteX43" fmla="*/ 55084 w 5387248"/>
              <a:gd name="connsiteY43" fmla="*/ 2743200 h 3679634"/>
              <a:gd name="connsiteX44" fmla="*/ 66101 w 5387248"/>
              <a:gd name="connsiteY44" fmla="*/ 3205908 h 3679634"/>
              <a:gd name="connsiteX45" fmla="*/ 88135 w 5387248"/>
              <a:gd name="connsiteY45" fmla="*/ 3272010 h 3679634"/>
              <a:gd name="connsiteX46" fmla="*/ 99151 w 5387248"/>
              <a:gd name="connsiteY46" fmla="*/ 3316077 h 3679634"/>
              <a:gd name="connsiteX47" fmla="*/ 121185 w 5387248"/>
              <a:gd name="connsiteY47" fmla="*/ 3404212 h 3679634"/>
              <a:gd name="connsiteX48" fmla="*/ 143219 w 5387248"/>
              <a:gd name="connsiteY48" fmla="*/ 3437263 h 3679634"/>
              <a:gd name="connsiteX49" fmla="*/ 154236 w 5387248"/>
              <a:gd name="connsiteY49" fmla="*/ 3470313 h 3679634"/>
              <a:gd name="connsiteX50" fmla="*/ 187286 w 5387248"/>
              <a:gd name="connsiteY50" fmla="*/ 3492347 h 3679634"/>
              <a:gd name="connsiteX51" fmla="*/ 253388 w 5387248"/>
              <a:gd name="connsiteY51" fmla="*/ 3547431 h 3679634"/>
              <a:gd name="connsiteX52" fmla="*/ 473725 w 5387248"/>
              <a:gd name="connsiteY52" fmla="*/ 3591499 h 3679634"/>
              <a:gd name="connsiteX53" fmla="*/ 528809 w 5387248"/>
              <a:gd name="connsiteY53" fmla="*/ 3602516 h 3679634"/>
              <a:gd name="connsiteX54" fmla="*/ 870332 w 5387248"/>
              <a:gd name="connsiteY54" fmla="*/ 3613532 h 3679634"/>
              <a:gd name="connsiteX55" fmla="*/ 958467 w 5387248"/>
              <a:gd name="connsiteY55" fmla="*/ 3624549 h 3679634"/>
              <a:gd name="connsiteX56" fmla="*/ 1024568 w 5387248"/>
              <a:gd name="connsiteY56" fmla="*/ 3635566 h 3679634"/>
              <a:gd name="connsiteX57" fmla="*/ 1542361 w 5387248"/>
              <a:gd name="connsiteY57" fmla="*/ 3657600 h 3679634"/>
              <a:gd name="connsiteX58" fmla="*/ 1729648 w 5387248"/>
              <a:gd name="connsiteY58" fmla="*/ 3679634 h 3679634"/>
              <a:gd name="connsiteX59" fmla="*/ 2445744 w 5387248"/>
              <a:gd name="connsiteY59" fmla="*/ 3668617 h 3679634"/>
              <a:gd name="connsiteX60" fmla="*/ 2743200 w 5387248"/>
              <a:gd name="connsiteY60" fmla="*/ 3657600 h 3679634"/>
              <a:gd name="connsiteX61" fmla="*/ 2930486 w 5387248"/>
              <a:gd name="connsiteY61" fmla="*/ 3646583 h 3679634"/>
              <a:gd name="connsiteX62" fmla="*/ 3657600 w 5387248"/>
              <a:gd name="connsiteY62" fmla="*/ 3635566 h 3679634"/>
              <a:gd name="connsiteX63" fmla="*/ 4120308 w 5387248"/>
              <a:gd name="connsiteY63" fmla="*/ 3624549 h 3679634"/>
              <a:gd name="connsiteX64" fmla="*/ 4505898 w 5387248"/>
              <a:gd name="connsiteY64" fmla="*/ 3602516 h 3679634"/>
              <a:gd name="connsiteX65" fmla="*/ 4605050 w 5387248"/>
              <a:gd name="connsiteY65" fmla="*/ 3591499 h 3679634"/>
              <a:gd name="connsiteX66" fmla="*/ 4891489 w 5387248"/>
              <a:gd name="connsiteY66" fmla="*/ 3569465 h 3679634"/>
              <a:gd name="connsiteX67" fmla="*/ 4946573 w 5387248"/>
              <a:gd name="connsiteY67" fmla="*/ 3558448 h 3679634"/>
              <a:gd name="connsiteX68" fmla="*/ 4979624 w 5387248"/>
              <a:gd name="connsiteY68" fmla="*/ 3547431 h 3679634"/>
              <a:gd name="connsiteX69" fmla="*/ 5023691 w 5387248"/>
              <a:gd name="connsiteY69" fmla="*/ 3536414 h 3679634"/>
              <a:gd name="connsiteX70" fmla="*/ 5078776 w 5387248"/>
              <a:gd name="connsiteY70" fmla="*/ 3525397 h 3679634"/>
              <a:gd name="connsiteX71" fmla="*/ 5144877 w 5387248"/>
              <a:gd name="connsiteY71" fmla="*/ 3503364 h 3679634"/>
              <a:gd name="connsiteX72" fmla="*/ 5177927 w 5387248"/>
              <a:gd name="connsiteY72" fmla="*/ 3481330 h 3679634"/>
              <a:gd name="connsiteX73" fmla="*/ 5244029 w 5387248"/>
              <a:gd name="connsiteY73" fmla="*/ 3448279 h 3679634"/>
              <a:gd name="connsiteX74" fmla="*/ 5266062 w 5387248"/>
              <a:gd name="connsiteY74" fmla="*/ 3382178 h 3679634"/>
              <a:gd name="connsiteX75" fmla="*/ 5277079 w 5387248"/>
              <a:gd name="connsiteY75" fmla="*/ 3349128 h 3679634"/>
              <a:gd name="connsiteX76" fmla="*/ 5299113 w 5387248"/>
              <a:gd name="connsiteY76" fmla="*/ 3305060 h 3679634"/>
              <a:gd name="connsiteX77" fmla="*/ 5332163 w 5387248"/>
              <a:gd name="connsiteY77" fmla="*/ 3227942 h 3679634"/>
              <a:gd name="connsiteX78" fmla="*/ 5343180 w 5387248"/>
              <a:gd name="connsiteY78" fmla="*/ 3183875 h 3679634"/>
              <a:gd name="connsiteX79" fmla="*/ 5376231 w 5387248"/>
              <a:gd name="connsiteY79" fmla="*/ 2864385 h 3679634"/>
              <a:gd name="connsiteX80" fmla="*/ 5387248 w 5387248"/>
              <a:gd name="connsiteY80" fmla="*/ 2633031 h 3679634"/>
              <a:gd name="connsiteX81" fmla="*/ 5376231 w 5387248"/>
              <a:gd name="connsiteY81" fmla="*/ 2379643 h 3679634"/>
              <a:gd name="connsiteX82" fmla="*/ 5354197 w 5387248"/>
              <a:gd name="connsiteY82" fmla="*/ 2126255 h 3679634"/>
              <a:gd name="connsiteX83" fmla="*/ 5332163 w 5387248"/>
              <a:gd name="connsiteY83" fmla="*/ 2038120 h 3679634"/>
              <a:gd name="connsiteX84" fmla="*/ 5310130 w 5387248"/>
              <a:gd name="connsiteY84" fmla="*/ 1817783 h 3679634"/>
              <a:gd name="connsiteX85" fmla="*/ 5288096 w 5387248"/>
              <a:gd name="connsiteY85" fmla="*/ 1729648 h 3679634"/>
              <a:gd name="connsiteX86" fmla="*/ 5210978 w 5387248"/>
              <a:gd name="connsiteY86" fmla="*/ 1619479 h 3679634"/>
              <a:gd name="connsiteX87" fmla="*/ 5188944 w 5387248"/>
              <a:gd name="connsiteY87" fmla="*/ 1586429 h 3679634"/>
              <a:gd name="connsiteX88" fmla="*/ 5122843 w 5387248"/>
              <a:gd name="connsiteY88" fmla="*/ 1520328 h 3679634"/>
              <a:gd name="connsiteX89" fmla="*/ 5089792 w 5387248"/>
              <a:gd name="connsiteY89" fmla="*/ 1487277 h 3679634"/>
              <a:gd name="connsiteX90" fmla="*/ 5067759 w 5387248"/>
              <a:gd name="connsiteY90" fmla="*/ 1454226 h 3679634"/>
              <a:gd name="connsiteX91" fmla="*/ 5034708 w 5387248"/>
              <a:gd name="connsiteY91" fmla="*/ 1443210 h 3679634"/>
              <a:gd name="connsiteX92" fmla="*/ 4968607 w 5387248"/>
              <a:gd name="connsiteY92" fmla="*/ 1377108 h 3679634"/>
              <a:gd name="connsiteX93" fmla="*/ 4935556 w 5387248"/>
              <a:gd name="connsiteY93" fmla="*/ 1344058 h 3679634"/>
              <a:gd name="connsiteX94" fmla="*/ 4902506 w 5387248"/>
              <a:gd name="connsiteY94" fmla="*/ 1333041 h 3679634"/>
              <a:gd name="connsiteX95" fmla="*/ 4869455 w 5387248"/>
              <a:gd name="connsiteY95" fmla="*/ 1311007 h 3679634"/>
              <a:gd name="connsiteX96" fmla="*/ 4792337 w 5387248"/>
              <a:gd name="connsiteY96" fmla="*/ 1266940 h 3679634"/>
              <a:gd name="connsiteX97" fmla="*/ 4704202 w 5387248"/>
              <a:gd name="connsiteY97" fmla="*/ 1222872 h 3679634"/>
              <a:gd name="connsiteX98" fmla="*/ 4638101 w 5387248"/>
              <a:gd name="connsiteY98" fmla="*/ 1200838 h 3679634"/>
              <a:gd name="connsiteX99" fmla="*/ 4164376 w 5387248"/>
              <a:gd name="connsiteY99" fmla="*/ 1178805 h 3679634"/>
              <a:gd name="connsiteX100" fmla="*/ 4087257 w 5387248"/>
              <a:gd name="connsiteY100" fmla="*/ 1167788 h 3679634"/>
              <a:gd name="connsiteX101" fmla="*/ 3767768 w 5387248"/>
              <a:gd name="connsiteY101" fmla="*/ 1145754 h 3679634"/>
              <a:gd name="connsiteX102" fmla="*/ 3734718 w 5387248"/>
              <a:gd name="connsiteY102" fmla="*/ 1134737 h 3679634"/>
              <a:gd name="connsiteX103" fmla="*/ 3679633 w 5387248"/>
              <a:gd name="connsiteY103" fmla="*/ 1112704 h 3679634"/>
              <a:gd name="connsiteX104" fmla="*/ 3624549 w 5387248"/>
              <a:gd name="connsiteY104" fmla="*/ 1101687 h 3679634"/>
              <a:gd name="connsiteX105" fmla="*/ 3525397 w 5387248"/>
              <a:gd name="connsiteY105" fmla="*/ 1068636 h 3679634"/>
              <a:gd name="connsiteX106" fmla="*/ 3492347 w 5387248"/>
              <a:gd name="connsiteY106" fmla="*/ 1057619 h 3679634"/>
              <a:gd name="connsiteX107" fmla="*/ 3459296 w 5387248"/>
              <a:gd name="connsiteY107" fmla="*/ 1046602 h 3679634"/>
              <a:gd name="connsiteX108" fmla="*/ 3404212 w 5387248"/>
              <a:gd name="connsiteY108" fmla="*/ 1024569 h 3679634"/>
              <a:gd name="connsiteX109" fmla="*/ 3360144 w 5387248"/>
              <a:gd name="connsiteY109" fmla="*/ 1002535 h 3679634"/>
              <a:gd name="connsiteX110" fmla="*/ 3316077 w 5387248"/>
              <a:gd name="connsiteY110" fmla="*/ 969484 h 3679634"/>
              <a:gd name="connsiteX111" fmla="*/ 3272009 w 5387248"/>
              <a:gd name="connsiteY111" fmla="*/ 958467 h 3679634"/>
              <a:gd name="connsiteX112" fmla="*/ 3183874 w 5387248"/>
              <a:gd name="connsiteY112" fmla="*/ 914400 h 3679634"/>
              <a:gd name="connsiteX113" fmla="*/ 3139807 w 5387248"/>
              <a:gd name="connsiteY113" fmla="*/ 892366 h 3679634"/>
              <a:gd name="connsiteX114" fmla="*/ 3106756 w 5387248"/>
              <a:gd name="connsiteY114" fmla="*/ 881349 h 3679634"/>
              <a:gd name="connsiteX115" fmla="*/ 3062689 w 5387248"/>
              <a:gd name="connsiteY115" fmla="*/ 859316 h 3679634"/>
              <a:gd name="connsiteX116" fmla="*/ 2963537 w 5387248"/>
              <a:gd name="connsiteY116" fmla="*/ 826265 h 3679634"/>
              <a:gd name="connsiteX117" fmla="*/ 2930486 w 5387248"/>
              <a:gd name="connsiteY117" fmla="*/ 815248 h 3679634"/>
              <a:gd name="connsiteX118" fmla="*/ 2897436 w 5387248"/>
              <a:gd name="connsiteY118" fmla="*/ 793214 h 3679634"/>
              <a:gd name="connsiteX119" fmla="*/ 2864385 w 5387248"/>
              <a:gd name="connsiteY119" fmla="*/ 782197 h 3679634"/>
              <a:gd name="connsiteX120" fmla="*/ 2787267 w 5387248"/>
              <a:gd name="connsiteY120" fmla="*/ 760164 h 3679634"/>
              <a:gd name="connsiteX121" fmla="*/ 2754216 w 5387248"/>
              <a:gd name="connsiteY121" fmla="*/ 738130 h 3679634"/>
              <a:gd name="connsiteX122" fmla="*/ 2666082 w 5387248"/>
              <a:gd name="connsiteY122" fmla="*/ 716096 h 3679634"/>
              <a:gd name="connsiteX123" fmla="*/ 2633031 w 5387248"/>
              <a:gd name="connsiteY123" fmla="*/ 705079 h 3679634"/>
              <a:gd name="connsiteX124" fmla="*/ 2544896 w 5387248"/>
              <a:gd name="connsiteY124" fmla="*/ 694063 h 3679634"/>
              <a:gd name="connsiteX125" fmla="*/ 2500829 w 5387248"/>
              <a:gd name="connsiteY125" fmla="*/ 683046 h 3679634"/>
              <a:gd name="connsiteX126" fmla="*/ 2445744 w 5387248"/>
              <a:gd name="connsiteY126" fmla="*/ 672029 h 3679634"/>
              <a:gd name="connsiteX127" fmla="*/ 2379643 w 5387248"/>
              <a:gd name="connsiteY127" fmla="*/ 649995 h 3679634"/>
              <a:gd name="connsiteX128" fmla="*/ 2346592 w 5387248"/>
              <a:gd name="connsiteY128" fmla="*/ 627961 h 3679634"/>
              <a:gd name="connsiteX129" fmla="*/ 2280491 w 5387248"/>
              <a:gd name="connsiteY129" fmla="*/ 605928 h 3679634"/>
              <a:gd name="connsiteX130" fmla="*/ 2214390 w 5387248"/>
              <a:gd name="connsiteY130" fmla="*/ 561860 h 36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387248" h="3679634">
                <a:moveTo>
                  <a:pt x="2214390" y="561860"/>
                </a:moveTo>
                <a:cubicBezTo>
                  <a:pt x="2194192" y="549007"/>
                  <a:pt x="2178024" y="539209"/>
                  <a:pt x="2159306" y="528810"/>
                </a:cubicBezTo>
                <a:cubicBezTo>
                  <a:pt x="2130513" y="512814"/>
                  <a:pt x="2090795" y="494956"/>
                  <a:pt x="2060154" y="484742"/>
                </a:cubicBezTo>
                <a:cubicBezTo>
                  <a:pt x="2045790" y="479954"/>
                  <a:pt x="2030144" y="479348"/>
                  <a:pt x="2016086" y="473725"/>
                </a:cubicBezTo>
                <a:cubicBezTo>
                  <a:pt x="1993214" y="464576"/>
                  <a:pt x="1972857" y="449824"/>
                  <a:pt x="1949985" y="440675"/>
                </a:cubicBezTo>
                <a:cubicBezTo>
                  <a:pt x="1935927" y="435052"/>
                  <a:pt x="1920282" y="434446"/>
                  <a:pt x="1905918" y="429658"/>
                </a:cubicBezTo>
                <a:cubicBezTo>
                  <a:pt x="1821009" y="401355"/>
                  <a:pt x="1878557" y="415976"/>
                  <a:pt x="1795749" y="374573"/>
                </a:cubicBezTo>
                <a:cubicBezTo>
                  <a:pt x="1785362" y="369380"/>
                  <a:pt x="1773715" y="367229"/>
                  <a:pt x="1762698" y="363557"/>
                </a:cubicBezTo>
                <a:cubicBezTo>
                  <a:pt x="1615987" y="265747"/>
                  <a:pt x="1833423" y="406521"/>
                  <a:pt x="1696597" y="330506"/>
                </a:cubicBezTo>
                <a:cubicBezTo>
                  <a:pt x="1673448" y="317645"/>
                  <a:pt x="1652530" y="301127"/>
                  <a:pt x="1630496" y="286438"/>
                </a:cubicBezTo>
                <a:cubicBezTo>
                  <a:pt x="1619479" y="279093"/>
                  <a:pt x="1610290" y="267616"/>
                  <a:pt x="1597445" y="264405"/>
                </a:cubicBezTo>
                <a:cubicBezTo>
                  <a:pt x="1542276" y="250612"/>
                  <a:pt x="1541743" y="250999"/>
                  <a:pt x="1476260" y="231354"/>
                </a:cubicBezTo>
                <a:cubicBezTo>
                  <a:pt x="1465137" y="228017"/>
                  <a:pt x="1453596" y="225530"/>
                  <a:pt x="1443209" y="220337"/>
                </a:cubicBezTo>
                <a:cubicBezTo>
                  <a:pt x="1431366" y="214416"/>
                  <a:pt x="1422002" y="204225"/>
                  <a:pt x="1410159" y="198304"/>
                </a:cubicBezTo>
                <a:cubicBezTo>
                  <a:pt x="1399772" y="193111"/>
                  <a:pt x="1387680" y="192093"/>
                  <a:pt x="1377108" y="187287"/>
                </a:cubicBezTo>
                <a:cubicBezTo>
                  <a:pt x="1347206" y="173695"/>
                  <a:pt x="1320133" y="153606"/>
                  <a:pt x="1288973" y="143219"/>
                </a:cubicBezTo>
                <a:cubicBezTo>
                  <a:pt x="1277956" y="139547"/>
                  <a:pt x="1266597" y="136776"/>
                  <a:pt x="1255923" y="132202"/>
                </a:cubicBezTo>
                <a:cubicBezTo>
                  <a:pt x="1240828" y="125733"/>
                  <a:pt x="1227232" y="115935"/>
                  <a:pt x="1211855" y="110169"/>
                </a:cubicBezTo>
                <a:cubicBezTo>
                  <a:pt x="1194304" y="103588"/>
                  <a:pt x="1153174" y="98378"/>
                  <a:pt x="1134737" y="88135"/>
                </a:cubicBezTo>
                <a:cubicBezTo>
                  <a:pt x="1111588" y="75274"/>
                  <a:pt x="1094327" y="50489"/>
                  <a:pt x="1068636" y="44067"/>
                </a:cubicBezTo>
                <a:cubicBezTo>
                  <a:pt x="1039258" y="36723"/>
                  <a:pt x="1009229" y="31610"/>
                  <a:pt x="980501" y="22034"/>
                </a:cubicBezTo>
                <a:cubicBezTo>
                  <a:pt x="969484" y="18362"/>
                  <a:pt x="958716" y="13834"/>
                  <a:pt x="947450" y="11017"/>
                </a:cubicBezTo>
                <a:cubicBezTo>
                  <a:pt x="929284" y="6475"/>
                  <a:pt x="910727" y="3672"/>
                  <a:pt x="892366" y="0"/>
                </a:cubicBezTo>
                <a:cubicBezTo>
                  <a:pt x="800559" y="3672"/>
                  <a:pt x="708621" y="4905"/>
                  <a:pt x="616944" y="11017"/>
                </a:cubicBezTo>
                <a:cubicBezTo>
                  <a:pt x="598261" y="12263"/>
                  <a:pt x="580440" y="19712"/>
                  <a:pt x="561860" y="22034"/>
                </a:cubicBezTo>
                <a:cubicBezTo>
                  <a:pt x="521611" y="27065"/>
                  <a:pt x="481069" y="29378"/>
                  <a:pt x="440674" y="33050"/>
                </a:cubicBezTo>
                <a:cubicBezTo>
                  <a:pt x="396272" y="47851"/>
                  <a:pt x="392517" y="47372"/>
                  <a:pt x="341523" y="77118"/>
                </a:cubicBezTo>
                <a:cubicBezTo>
                  <a:pt x="318649" y="90461"/>
                  <a:pt x="275421" y="121185"/>
                  <a:pt x="275421" y="121185"/>
                </a:cubicBezTo>
                <a:cubicBezTo>
                  <a:pt x="268077" y="132202"/>
                  <a:pt x="258765" y="142137"/>
                  <a:pt x="253388" y="154236"/>
                </a:cubicBezTo>
                <a:cubicBezTo>
                  <a:pt x="234502" y="196730"/>
                  <a:pt x="235842" y="227274"/>
                  <a:pt x="209320" y="264405"/>
                </a:cubicBezTo>
                <a:cubicBezTo>
                  <a:pt x="200264" y="277083"/>
                  <a:pt x="187287" y="286438"/>
                  <a:pt x="176270" y="297455"/>
                </a:cubicBezTo>
                <a:cubicBezTo>
                  <a:pt x="168925" y="319489"/>
                  <a:pt x="164623" y="342783"/>
                  <a:pt x="154236" y="363557"/>
                </a:cubicBezTo>
                <a:cubicBezTo>
                  <a:pt x="120008" y="432012"/>
                  <a:pt x="141185" y="381692"/>
                  <a:pt x="121185" y="451691"/>
                </a:cubicBezTo>
                <a:cubicBezTo>
                  <a:pt x="117995" y="462857"/>
                  <a:pt x="112687" y="473406"/>
                  <a:pt x="110168" y="484742"/>
                </a:cubicBezTo>
                <a:cubicBezTo>
                  <a:pt x="91872" y="567072"/>
                  <a:pt x="103375" y="561949"/>
                  <a:pt x="88135" y="661012"/>
                </a:cubicBezTo>
                <a:cubicBezTo>
                  <a:pt x="86369" y="672490"/>
                  <a:pt x="80790" y="683046"/>
                  <a:pt x="77118" y="694063"/>
                </a:cubicBezTo>
                <a:cubicBezTo>
                  <a:pt x="70732" y="770697"/>
                  <a:pt x="68369" y="830316"/>
                  <a:pt x="55084" y="903383"/>
                </a:cubicBezTo>
                <a:cubicBezTo>
                  <a:pt x="52375" y="918280"/>
                  <a:pt x="47739" y="932761"/>
                  <a:pt x="44067" y="947450"/>
                </a:cubicBezTo>
                <a:cubicBezTo>
                  <a:pt x="40395" y="991518"/>
                  <a:pt x="37054" y="1035614"/>
                  <a:pt x="33050" y="1079653"/>
                </a:cubicBezTo>
                <a:cubicBezTo>
                  <a:pt x="26036" y="1156802"/>
                  <a:pt x="15848" y="1233691"/>
                  <a:pt x="11016" y="1311007"/>
                </a:cubicBezTo>
                <a:lnTo>
                  <a:pt x="0" y="1487277"/>
                </a:lnTo>
                <a:cubicBezTo>
                  <a:pt x="3672" y="1582757"/>
                  <a:pt x="6805" y="1678259"/>
                  <a:pt x="11016" y="1773716"/>
                </a:cubicBezTo>
                <a:cubicBezTo>
                  <a:pt x="31751" y="2243711"/>
                  <a:pt x="16618" y="2088542"/>
                  <a:pt x="44067" y="2335576"/>
                </a:cubicBezTo>
                <a:cubicBezTo>
                  <a:pt x="47739" y="2471451"/>
                  <a:pt x="51644" y="2607319"/>
                  <a:pt x="55084" y="2743200"/>
                </a:cubicBezTo>
                <a:cubicBezTo>
                  <a:pt x="58989" y="2897430"/>
                  <a:pt x="56477" y="3051929"/>
                  <a:pt x="66101" y="3205908"/>
                </a:cubicBezTo>
                <a:cubicBezTo>
                  <a:pt x="67550" y="3229089"/>
                  <a:pt x="82502" y="3249478"/>
                  <a:pt x="88135" y="3272010"/>
                </a:cubicBezTo>
                <a:cubicBezTo>
                  <a:pt x="91807" y="3286699"/>
                  <a:pt x="95867" y="3301297"/>
                  <a:pt x="99151" y="3316077"/>
                </a:cubicBezTo>
                <a:cubicBezTo>
                  <a:pt x="104179" y="3338704"/>
                  <a:pt x="109373" y="3380589"/>
                  <a:pt x="121185" y="3404212"/>
                </a:cubicBezTo>
                <a:cubicBezTo>
                  <a:pt x="127106" y="3416055"/>
                  <a:pt x="137297" y="3425420"/>
                  <a:pt x="143219" y="3437263"/>
                </a:cubicBezTo>
                <a:cubicBezTo>
                  <a:pt x="148412" y="3447650"/>
                  <a:pt x="146982" y="3461245"/>
                  <a:pt x="154236" y="3470313"/>
                </a:cubicBezTo>
                <a:cubicBezTo>
                  <a:pt x="162507" y="3480652"/>
                  <a:pt x="177114" y="3483871"/>
                  <a:pt x="187286" y="3492347"/>
                </a:cubicBezTo>
                <a:cubicBezTo>
                  <a:pt x="209816" y="3511122"/>
                  <a:pt x="224272" y="3536843"/>
                  <a:pt x="253388" y="3547431"/>
                </a:cubicBezTo>
                <a:cubicBezTo>
                  <a:pt x="315940" y="3570177"/>
                  <a:pt x="413335" y="3579421"/>
                  <a:pt x="473725" y="3591499"/>
                </a:cubicBezTo>
                <a:cubicBezTo>
                  <a:pt x="492086" y="3595171"/>
                  <a:pt x="510113" y="3601477"/>
                  <a:pt x="528809" y="3602516"/>
                </a:cubicBezTo>
                <a:cubicBezTo>
                  <a:pt x="642534" y="3608834"/>
                  <a:pt x="756491" y="3609860"/>
                  <a:pt x="870332" y="3613532"/>
                </a:cubicBezTo>
                <a:lnTo>
                  <a:pt x="958467" y="3624549"/>
                </a:lnTo>
                <a:cubicBezTo>
                  <a:pt x="980580" y="3627708"/>
                  <a:pt x="1002267" y="3634292"/>
                  <a:pt x="1024568" y="3635566"/>
                </a:cubicBezTo>
                <a:cubicBezTo>
                  <a:pt x="1389948" y="3656445"/>
                  <a:pt x="1250257" y="3635962"/>
                  <a:pt x="1542361" y="3657600"/>
                </a:cubicBezTo>
                <a:cubicBezTo>
                  <a:pt x="1577428" y="3660198"/>
                  <a:pt x="1691771" y="3674899"/>
                  <a:pt x="1729648" y="3679634"/>
                </a:cubicBezTo>
                <a:lnTo>
                  <a:pt x="2445744" y="3668617"/>
                </a:lnTo>
                <a:cubicBezTo>
                  <a:pt x="2544941" y="3666461"/>
                  <a:pt x="2644082" y="3662105"/>
                  <a:pt x="2743200" y="3657600"/>
                </a:cubicBezTo>
                <a:cubicBezTo>
                  <a:pt x="2805672" y="3654760"/>
                  <a:pt x="2867968" y="3648089"/>
                  <a:pt x="2930486" y="3646583"/>
                </a:cubicBezTo>
                <a:lnTo>
                  <a:pt x="3657600" y="3635566"/>
                </a:lnTo>
                <a:lnTo>
                  <a:pt x="4120308" y="3624549"/>
                </a:lnTo>
                <a:cubicBezTo>
                  <a:pt x="4248838" y="3617205"/>
                  <a:pt x="4377946" y="3616733"/>
                  <a:pt x="4505898" y="3602516"/>
                </a:cubicBezTo>
                <a:cubicBezTo>
                  <a:pt x="4538949" y="3598844"/>
                  <a:pt x="4571917" y="3594339"/>
                  <a:pt x="4605050" y="3591499"/>
                </a:cubicBezTo>
                <a:lnTo>
                  <a:pt x="4891489" y="3569465"/>
                </a:lnTo>
                <a:cubicBezTo>
                  <a:pt x="4909850" y="3565793"/>
                  <a:pt x="4928407" y="3562990"/>
                  <a:pt x="4946573" y="3558448"/>
                </a:cubicBezTo>
                <a:cubicBezTo>
                  <a:pt x="4957839" y="3555631"/>
                  <a:pt x="4968458" y="3550621"/>
                  <a:pt x="4979624" y="3547431"/>
                </a:cubicBezTo>
                <a:cubicBezTo>
                  <a:pt x="4994183" y="3543271"/>
                  <a:pt x="5008910" y="3539699"/>
                  <a:pt x="5023691" y="3536414"/>
                </a:cubicBezTo>
                <a:cubicBezTo>
                  <a:pt x="5041970" y="3532352"/>
                  <a:pt x="5060710" y="3530324"/>
                  <a:pt x="5078776" y="3525397"/>
                </a:cubicBezTo>
                <a:cubicBezTo>
                  <a:pt x="5101183" y="3519286"/>
                  <a:pt x="5144877" y="3503364"/>
                  <a:pt x="5144877" y="3503364"/>
                </a:cubicBezTo>
                <a:cubicBezTo>
                  <a:pt x="5155894" y="3496019"/>
                  <a:pt x="5166084" y="3487251"/>
                  <a:pt x="5177927" y="3481330"/>
                </a:cubicBezTo>
                <a:cubicBezTo>
                  <a:pt x="5269156" y="3435715"/>
                  <a:pt x="5149305" y="3511429"/>
                  <a:pt x="5244029" y="3448279"/>
                </a:cubicBezTo>
                <a:lnTo>
                  <a:pt x="5266062" y="3382178"/>
                </a:lnTo>
                <a:cubicBezTo>
                  <a:pt x="5269734" y="3371161"/>
                  <a:pt x="5271886" y="3359515"/>
                  <a:pt x="5277079" y="3349128"/>
                </a:cubicBezTo>
                <a:cubicBezTo>
                  <a:pt x="5284424" y="3334439"/>
                  <a:pt x="5293346" y="3320437"/>
                  <a:pt x="5299113" y="3305060"/>
                </a:cubicBezTo>
                <a:cubicBezTo>
                  <a:pt x="5329603" y="3223754"/>
                  <a:pt x="5287511" y="3294923"/>
                  <a:pt x="5332163" y="3227942"/>
                </a:cubicBezTo>
                <a:cubicBezTo>
                  <a:pt x="5335835" y="3213253"/>
                  <a:pt x="5340211" y="3198722"/>
                  <a:pt x="5343180" y="3183875"/>
                </a:cubicBezTo>
                <a:cubicBezTo>
                  <a:pt x="5362825" y="3085648"/>
                  <a:pt x="5372414" y="2944551"/>
                  <a:pt x="5376231" y="2864385"/>
                </a:cubicBezTo>
                <a:lnTo>
                  <a:pt x="5387248" y="2633031"/>
                </a:lnTo>
                <a:cubicBezTo>
                  <a:pt x="5383576" y="2548568"/>
                  <a:pt x="5380675" y="2464069"/>
                  <a:pt x="5376231" y="2379643"/>
                </a:cubicBezTo>
                <a:cubicBezTo>
                  <a:pt x="5373545" y="2328614"/>
                  <a:pt x="5366537" y="2192070"/>
                  <a:pt x="5354197" y="2126255"/>
                </a:cubicBezTo>
                <a:cubicBezTo>
                  <a:pt x="5348616" y="2096491"/>
                  <a:pt x="5339508" y="2067498"/>
                  <a:pt x="5332163" y="2038120"/>
                </a:cubicBezTo>
                <a:cubicBezTo>
                  <a:pt x="5323841" y="1929920"/>
                  <a:pt x="5325378" y="1909267"/>
                  <a:pt x="5310130" y="1817783"/>
                </a:cubicBezTo>
                <a:cubicBezTo>
                  <a:pt x="5307804" y="1803830"/>
                  <a:pt x="5298232" y="1747892"/>
                  <a:pt x="5288096" y="1729648"/>
                </a:cubicBezTo>
                <a:cubicBezTo>
                  <a:pt x="5262771" y="1684062"/>
                  <a:pt x="5239860" y="1659913"/>
                  <a:pt x="5210978" y="1619479"/>
                </a:cubicBezTo>
                <a:cubicBezTo>
                  <a:pt x="5203282" y="1608705"/>
                  <a:pt x="5197741" y="1596325"/>
                  <a:pt x="5188944" y="1586429"/>
                </a:cubicBezTo>
                <a:cubicBezTo>
                  <a:pt x="5168242" y="1563140"/>
                  <a:pt x="5144877" y="1542362"/>
                  <a:pt x="5122843" y="1520328"/>
                </a:cubicBezTo>
                <a:cubicBezTo>
                  <a:pt x="5111826" y="1509311"/>
                  <a:pt x="5098434" y="1500241"/>
                  <a:pt x="5089792" y="1487277"/>
                </a:cubicBezTo>
                <a:cubicBezTo>
                  <a:pt x="5082448" y="1476260"/>
                  <a:pt x="5078098" y="1462497"/>
                  <a:pt x="5067759" y="1454226"/>
                </a:cubicBezTo>
                <a:cubicBezTo>
                  <a:pt x="5058691" y="1446972"/>
                  <a:pt x="5045725" y="1446882"/>
                  <a:pt x="5034708" y="1443210"/>
                </a:cubicBezTo>
                <a:cubicBezTo>
                  <a:pt x="4971376" y="1358767"/>
                  <a:pt x="5033042" y="1430803"/>
                  <a:pt x="4968607" y="1377108"/>
                </a:cubicBezTo>
                <a:cubicBezTo>
                  <a:pt x="4956638" y="1367134"/>
                  <a:pt x="4948520" y="1352700"/>
                  <a:pt x="4935556" y="1344058"/>
                </a:cubicBezTo>
                <a:cubicBezTo>
                  <a:pt x="4925894" y="1337617"/>
                  <a:pt x="4912893" y="1338234"/>
                  <a:pt x="4902506" y="1333041"/>
                </a:cubicBezTo>
                <a:cubicBezTo>
                  <a:pt x="4890663" y="1327119"/>
                  <a:pt x="4880809" y="1317819"/>
                  <a:pt x="4869455" y="1311007"/>
                </a:cubicBezTo>
                <a:cubicBezTo>
                  <a:pt x="4844067" y="1295774"/>
                  <a:pt x="4817725" y="1282173"/>
                  <a:pt x="4792337" y="1266940"/>
                </a:cubicBezTo>
                <a:cubicBezTo>
                  <a:pt x="4735808" y="1233023"/>
                  <a:pt x="4782070" y="1251188"/>
                  <a:pt x="4704202" y="1222872"/>
                </a:cubicBezTo>
                <a:cubicBezTo>
                  <a:pt x="4682375" y="1214935"/>
                  <a:pt x="4661308" y="1201766"/>
                  <a:pt x="4638101" y="1200838"/>
                </a:cubicBezTo>
                <a:cubicBezTo>
                  <a:pt x="4296529" y="1187176"/>
                  <a:pt x="4454418" y="1194919"/>
                  <a:pt x="4164376" y="1178805"/>
                </a:cubicBezTo>
                <a:cubicBezTo>
                  <a:pt x="4138670" y="1175133"/>
                  <a:pt x="4113174" y="1169408"/>
                  <a:pt x="4087257" y="1167788"/>
                </a:cubicBezTo>
                <a:cubicBezTo>
                  <a:pt x="3896761" y="1155882"/>
                  <a:pt x="3884485" y="1179102"/>
                  <a:pt x="3767768" y="1145754"/>
                </a:cubicBezTo>
                <a:cubicBezTo>
                  <a:pt x="3756602" y="1142564"/>
                  <a:pt x="3745591" y="1138814"/>
                  <a:pt x="3734718" y="1134737"/>
                </a:cubicBezTo>
                <a:cubicBezTo>
                  <a:pt x="3716201" y="1127793"/>
                  <a:pt x="3698575" y="1118386"/>
                  <a:pt x="3679633" y="1112704"/>
                </a:cubicBezTo>
                <a:cubicBezTo>
                  <a:pt x="3661698" y="1107324"/>
                  <a:pt x="3642553" y="1106831"/>
                  <a:pt x="3624549" y="1101687"/>
                </a:cubicBezTo>
                <a:cubicBezTo>
                  <a:pt x="3591051" y="1092116"/>
                  <a:pt x="3558448" y="1079653"/>
                  <a:pt x="3525397" y="1068636"/>
                </a:cubicBezTo>
                <a:lnTo>
                  <a:pt x="3492347" y="1057619"/>
                </a:lnTo>
                <a:cubicBezTo>
                  <a:pt x="3481330" y="1053947"/>
                  <a:pt x="3470078" y="1050915"/>
                  <a:pt x="3459296" y="1046602"/>
                </a:cubicBezTo>
                <a:cubicBezTo>
                  <a:pt x="3440935" y="1039258"/>
                  <a:pt x="3422283" y="1032601"/>
                  <a:pt x="3404212" y="1024569"/>
                </a:cubicBezTo>
                <a:cubicBezTo>
                  <a:pt x="3389204" y="1017899"/>
                  <a:pt x="3374071" y="1011239"/>
                  <a:pt x="3360144" y="1002535"/>
                </a:cubicBezTo>
                <a:cubicBezTo>
                  <a:pt x="3344574" y="992803"/>
                  <a:pt x="3332500" y="977696"/>
                  <a:pt x="3316077" y="969484"/>
                </a:cubicBezTo>
                <a:cubicBezTo>
                  <a:pt x="3302534" y="962712"/>
                  <a:pt x="3286698" y="962139"/>
                  <a:pt x="3272009" y="958467"/>
                </a:cubicBezTo>
                <a:cubicBezTo>
                  <a:pt x="3190814" y="897571"/>
                  <a:pt x="3266383" y="945341"/>
                  <a:pt x="3183874" y="914400"/>
                </a:cubicBezTo>
                <a:cubicBezTo>
                  <a:pt x="3168497" y="908633"/>
                  <a:pt x="3154902" y="898835"/>
                  <a:pt x="3139807" y="892366"/>
                </a:cubicBezTo>
                <a:cubicBezTo>
                  <a:pt x="3129133" y="887791"/>
                  <a:pt x="3117430" y="885923"/>
                  <a:pt x="3106756" y="881349"/>
                </a:cubicBezTo>
                <a:cubicBezTo>
                  <a:pt x="3091661" y="874880"/>
                  <a:pt x="3077937" y="865415"/>
                  <a:pt x="3062689" y="859316"/>
                </a:cubicBezTo>
                <a:lnTo>
                  <a:pt x="2963537" y="826265"/>
                </a:lnTo>
                <a:lnTo>
                  <a:pt x="2930486" y="815248"/>
                </a:lnTo>
                <a:cubicBezTo>
                  <a:pt x="2919469" y="807903"/>
                  <a:pt x="2909279" y="799135"/>
                  <a:pt x="2897436" y="793214"/>
                </a:cubicBezTo>
                <a:cubicBezTo>
                  <a:pt x="2887049" y="788020"/>
                  <a:pt x="2875551" y="785387"/>
                  <a:pt x="2864385" y="782197"/>
                </a:cubicBezTo>
                <a:cubicBezTo>
                  <a:pt x="2847908" y="777489"/>
                  <a:pt x="2804880" y="768970"/>
                  <a:pt x="2787267" y="760164"/>
                </a:cubicBezTo>
                <a:cubicBezTo>
                  <a:pt x="2775424" y="754243"/>
                  <a:pt x="2766059" y="744052"/>
                  <a:pt x="2754216" y="738130"/>
                </a:cubicBezTo>
                <a:cubicBezTo>
                  <a:pt x="2729032" y="725538"/>
                  <a:pt x="2691225" y="722382"/>
                  <a:pt x="2666082" y="716096"/>
                </a:cubicBezTo>
                <a:cubicBezTo>
                  <a:pt x="2654816" y="713279"/>
                  <a:pt x="2644457" y="707156"/>
                  <a:pt x="2633031" y="705079"/>
                </a:cubicBezTo>
                <a:cubicBezTo>
                  <a:pt x="2603902" y="699783"/>
                  <a:pt x="2574274" y="697735"/>
                  <a:pt x="2544896" y="694063"/>
                </a:cubicBezTo>
                <a:cubicBezTo>
                  <a:pt x="2530207" y="690391"/>
                  <a:pt x="2515610" y="686331"/>
                  <a:pt x="2500829" y="683046"/>
                </a:cubicBezTo>
                <a:cubicBezTo>
                  <a:pt x="2482550" y="678984"/>
                  <a:pt x="2463809" y="676956"/>
                  <a:pt x="2445744" y="672029"/>
                </a:cubicBezTo>
                <a:cubicBezTo>
                  <a:pt x="2423337" y="665918"/>
                  <a:pt x="2398968" y="662878"/>
                  <a:pt x="2379643" y="649995"/>
                </a:cubicBezTo>
                <a:cubicBezTo>
                  <a:pt x="2368626" y="642650"/>
                  <a:pt x="2358692" y="633339"/>
                  <a:pt x="2346592" y="627961"/>
                </a:cubicBezTo>
                <a:cubicBezTo>
                  <a:pt x="2325368" y="618528"/>
                  <a:pt x="2280491" y="605928"/>
                  <a:pt x="2280491" y="605928"/>
                </a:cubicBezTo>
                <a:cubicBezTo>
                  <a:pt x="2240609" y="579339"/>
                  <a:pt x="2234588" y="574713"/>
                  <a:pt x="2214390" y="561860"/>
                </a:cubicBezTo>
                <a:close/>
              </a:path>
            </a:pathLst>
          </a:cu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10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12" y="1071265"/>
            <a:ext cx="7343775" cy="562927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outlined structure. (advance slide for answer)</a:t>
            </a:r>
          </a:p>
        </p:txBody>
      </p:sp>
      <p:sp>
        <p:nvSpPr>
          <p:cNvPr id="15" name="Rectangle 14"/>
          <p:cNvSpPr/>
          <p:nvPr/>
        </p:nvSpPr>
        <p:spPr>
          <a:xfrm>
            <a:off x="4315408" y="1474237"/>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err="1">
                <a:ln w="11430"/>
                <a:effectLst>
                  <a:outerShdw blurRad="50800" dist="39000" dir="5460000" algn="tl">
                    <a:srgbClr val="000000">
                      <a:alpha val="38000"/>
                    </a:srgbClr>
                  </a:outerShdw>
                </a:effectLst>
                <a:latin typeface="+mn-lt"/>
              </a:rPr>
              <a:t>endosteum</a:t>
            </a:r>
            <a:endParaRPr lang="en-US" sz="3600" b="1" dirty="0">
              <a:ln w="11430"/>
              <a:effectLst>
                <a:outerShdw blurRad="50800" dist="39000" dir="5460000" algn="tl">
                  <a:srgbClr val="000000">
                    <a:alpha val="38000"/>
                  </a:srgbClr>
                </a:outerShdw>
              </a:effectLst>
              <a:latin typeface="+mn-lt"/>
            </a:endParaRPr>
          </a:p>
        </p:txBody>
      </p:sp>
      <p:sp>
        <p:nvSpPr>
          <p:cNvPr id="5" name="Freeform 4"/>
          <p:cNvSpPr/>
          <p:nvPr/>
        </p:nvSpPr>
        <p:spPr>
          <a:xfrm>
            <a:off x="4084808" y="1474237"/>
            <a:ext cx="827395" cy="5262465"/>
          </a:xfrm>
          <a:custGeom>
            <a:avLst/>
            <a:gdLst>
              <a:gd name="connsiteX0" fmla="*/ 757780 w 827395"/>
              <a:gd name="connsiteY0" fmla="*/ 4963885 h 5262465"/>
              <a:gd name="connsiteX1" fmla="*/ 739119 w 827395"/>
              <a:gd name="connsiteY1" fmla="*/ 4786604 h 5262465"/>
              <a:gd name="connsiteX2" fmla="*/ 720457 w 827395"/>
              <a:gd name="connsiteY2" fmla="*/ 4683967 h 5262465"/>
              <a:gd name="connsiteX3" fmla="*/ 711127 w 827395"/>
              <a:gd name="connsiteY3" fmla="*/ 4618653 h 5262465"/>
              <a:gd name="connsiteX4" fmla="*/ 692465 w 827395"/>
              <a:gd name="connsiteY4" fmla="*/ 4553339 h 5262465"/>
              <a:gd name="connsiteX5" fmla="*/ 683135 w 827395"/>
              <a:gd name="connsiteY5" fmla="*/ 4488024 h 5262465"/>
              <a:gd name="connsiteX6" fmla="*/ 673804 w 827395"/>
              <a:gd name="connsiteY6" fmla="*/ 4441371 h 5262465"/>
              <a:gd name="connsiteX7" fmla="*/ 655143 w 827395"/>
              <a:gd name="connsiteY7" fmla="*/ 4338734 h 5262465"/>
              <a:gd name="connsiteX8" fmla="*/ 645812 w 827395"/>
              <a:gd name="connsiteY8" fmla="*/ 4217436 h 5262465"/>
              <a:gd name="connsiteX9" fmla="*/ 627151 w 827395"/>
              <a:gd name="connsiteY9" fmla="*/ 4077477 h 5262465"/>
              <a:gd name="connsiteX10" fmla="*/ 627151 w 827395"/>
              <a:gd name="connsiteY10" fmla="*/ 3648269 h 5262465"/>
              <a:gd name="connsiteX11" fmla="*/ 645812 w 827395"/>
              <a:gd name="connsiteY11" fmla="*/ 3480318 h 5262465"/>
              <a:gd name="connsiteX12" fmla="*/ 655143 w 827395"/>
              <a:gd name="connsiteY12" fmla="*/ 3359020 h 5262465"/>
              <a:gd name="connsiteX13" fmla="*/ 664474 w 827395"/>
              <a:gd name="connsiteY13" fmla="*/ 3321698 h 5262465"/>
              <a:gd name="connsiteX14" fmla="*/ 683135 w 827395"/>
              <a:gd name="connsiteY14" fmla="*/ 3228392 h 5262465"/>
              <a:gd name="connsiteX15" fmla="*/ 701796 w 827395"/>
              <a:gd name="connsiteY15" fmla="*/ 3144416 h 5262465"/>
              <a:gd name="connsiteX16" fmla="*/ 720457 w 827395"/>
              <a:gd name="connsiteY16" fmla="*/ 3013787 h 5262465"/>
              <a:gd name="connsiteX17" fmla="*/ 729788 w 827395"/>
              <a:gd name="connsiteY17" fmla="*/ 2976465 h 5262465"/>
              <a:gd name="connsiteX18" fmla="*/ 739119 w 827395"/>
              <a:gd name="connsiteY18" fmla="*/ 2948473 h 5262465"/>
              <a:gd name="connsiteX19" fmla="*/ 757780 w 827395"/>
              <a:gd name="connsiteY19" fmla="*/ 2827175 h 5262465"/>
              <a:gd name="connsiteX20" fmla="*/ 767110 w 827395"/>
              <a:gd name="connsiteY20" fmla="*/ 2631232 h 5262465"/>
              <a:gd name="connsiteX21" fmla="*/ 776441 w 827395"/>
              <a:gd name="connsiteY21" fmla="*/ 2472612 h 5262465"/>
              <a:gd name="connsiteX22" fmla="*/ 795102 w 827395"/>
              <a:gd name="connsiteY22" fmla="*/ 1968759 h 5262465"/>
              <a:gd name="connsiteX23" fmla="*/ 785772 w 827395"/>
              <a:gd name="connsiteY23" fmla="*/ 1455575 h 5262465"/>
              <a:gd name="connsiteX24" fmla="*/ 757780 w 827395"/>
              <a:gd name="connsiteY24" fmla="*/ 1352939 h 5262465"/>
              <a:gd name="connsiteX25" fmla="*/ 720457 w 827395"/>
              <a:gd name="connsiteY25" fmla="*/ 1222310 h 5262465"/>
              <a:gd name="connsiteX26" fmla="*/ 655143 w 827395"/>
              <a:gd name="connsiteY26" fmla="*/ 1119673 h 5262465"/>
              <a:gd name="connsiteX27" fmla="*/ 636482 w 827395"/>
              <a:gd name="connsiteY27" fmla="*/ 1091681 h 5262465"/>
              <a:gd name="connsiteX28" fmla="*/ 617821 w 827395"/>
              <a:gd name="connsiteY28" fmla="*/ 1035698 h 5262465"/>
              <a:gd name="connsiteX29" fmla="*/ 589829 w 827395"/>
              <a:gd name="connsiteY29" fmla="*/ 923730 h 5262465"/>
              <a:gd name="connsiteX30" fmla="*/ 580498 w 827395"/>
              <a:gd name="connsiteY30" fmla="*/ 895739 h 5262465"/>
              <a:gd name="connsiteX31" fmla="*/ 571168 w 827395"/>
              <a:gd name="connsiteY31" fmla="*/ 867747 h 5262465"/>
              <a:gd name="connsiteX32" fmla="*/ 552506 w 827395"/>
              <a:gd name="connsiteY32" fmla="*/ 839755 h 5262465"/>
              <a:gd name="connsiteX33" fmla="*/ 533845 w 827395"/>
              <a:gd name="connsiteY33" fmla="*/ 783771 h 5262465"/>
              <a:gd name="connsiteX34" fmla="*/ 496523 w 827395"/>
              <a:gd name="connsiteY34" fmla="*/ 653143 h 5262465"/>
              <a:gd name="connsiteX35" fmla="*/ 477861 w 827395"/>
              <a:gd name="connsiteY35" fmla="*/ 625151 h 5262465"/>
              <a:gd name="connsiteX36" fmla="*/ 468531 w 827395"/>
              <a:gd name="connsiteY36" fmla="*/ 597159 h 5262465"/>
              <a:gd name="connsiteX37" fmla="*/ 459200 w 827395"/>
              <a:gd name="connsiteY37" fmla="*/ 559836 h 5262465"/>
              <a:gd name="connsiteX38" fmla="*/ 440539 w 827395"/>
              <a:gd name="connsiteY38" fmla="*/ 513183 h 5262465"/>
              <a:gd name="connsiteX39" fmla="*/ 403216 w 827395"/>
              <a:gd name="connsiteY39" fmla="*/ 410547 h 5262465"/>
              <a:gd name="connsiteX40" fmla="*/ 384555 w 827395"/>
              <a:gd name="connsiteY40" fmla="*/ 345232 h 5262465"/>
              <a:gd name="connsiteX41" fmla="*/ 375225 w 827395"/>
              <a:gd name="connsiteY41" fmla="*/ 317241 h 5262465"/>
              <a:gd name="connsiteX42" fmla="*/ 365894 w 827395"/>
              <a:gd name="connsiteY42" fmla="*/ 279918 h 5262465"/>
              <a:gd name="connsiteX43" fmla="*/ 347233 w 827395"/>
              <a:gd name="connsiteY43" fmla="*/ 251926 h 5262465"/>
              <a:gd name="connsiteX44" fmla="*/ 328572 w 827395"/>
              <a:gd name="connsiteY44" fmla="*/ 195943 h 5262465"/>
              <a:gd name="connsiteX45" fmla="*/ 319241 w 827395"/>
              <a:gd name="connsiteY45" fmla="*/ 158620 h 5262465"/>
              <a:gd name="connsiteX46" fmla="*/ 300580 w 827395"/>
              <a:gd name="connsiteY46" fmla="*/ 130628 h 5262465"/>
              <a:gd name="connsiteX47" fmla="*/ 291249 w 827395"/>
              <a:gd name="connsiteY47" fmla="*/ 102636 h 5262465"/>
              <a:gd name="connsiteX48" fmla="*/ 272588 w 827395"/>
              <a:gd name="connsiteY48" fmla="*/ 74645 h 5262465"/>
              <a:gd name="connsiteX49" fmla="*/ 235265 w 827395"/>
              <a:gd name="connsiteY49" fmla="*/ 18661 h 5262465"/>
              <a:gd name="connsiteX50" fmla="*/ 179282 w 827395"/>
              <a:gd name="connsiteY50" fmla="*/ 0 h 5262465"/>
              <a:gd name="connsiteX51" fmla="*/ 67314 w 827395"/>
              <a:gd name="connsiteY51" fmla="*/ 27992 h 5262465"/>
              <a:gd name="connsiteX52" fmla="*/ 11331 w 827395"/>
              <a:gd name="connsiteY52" fmla="*/ 83975 h 5262465"/>
              <a:gd name="connsiteX53" fmla="*/ 11331 w 827395"/>
              <a:gd name="connsiteY53" fmla="*/ 195943 h 5262465"/>
              <a:gd name="connsiteX54" fmla="*/ 39323 w 827395"/>
              <a:gd name="connsiteY54" fmla="*/ 261257 h 5262465"/>
              <a:gd name="connsiteX55" fmla="*/ 48653 w 827395"/>
              <a:gd name="connsiteY55" fmla="*/ 289249 h 5262465"/>
              <a:gd name="connsiteX56" fmla="*/ 76645 w 827395"/>
              <a:gd name="connsiteY56" fmla="*/ 345232 h 5262465"/>
              <a:gd name="connsiteX57" fmla="*/ 85976 w 827395"/>
              <a:gd name="connsiteY57" fmla="*/ 382555 h 5262465"/>
              <a:gd name="connsiteX58" fmla="*/ 95306 w 827395"/>
              <a:gd name="connsiteY58" fmla="*/ 429208 h 5262465"/>
              <a:gd name="connsiteX59" fmla="*/ 113968 w 827395"/>
              <a:gd name="connsiteY59" fmla="*/ 466530 h 5262465"/>
              <a:gd name="connsiteX60" fmla="*/ 123298 w 827395"/>
              <a:gd name="connsiteY60" fmla="*/ 522514 h 5262465"/>
              <a:gd name="connsiteX61" fmla="*/ 132629 w 827395"/>
              <a:gd name="connsiteY61" fmla="*/ 550506 h 5262465"/>
              <a:gd name="connsiteX62" fmla="*/ 141959 w 827395"/>
              <a:gd name="connsiteY62" fmla="*/ 587828 h 5262465"/>
              <a:gd name="connsiteX63" fmla="*/ 151290 w 827395"/>
              <a:gd name="connsiteY63" fmla="*/ 615820 h 5262465"/>
              <a:gd name="connsiteX64" fmla="*/ 160621 w 827395"/>
              <a:gd name="connsiteY64" fmla="*/ 653143 h 5262465"/>
              <a:gd name="connsiteX65" fmla="*/ 179282 w 827395"/>
              <a:gd name="connsiteY65" fmla="*/ 709126 h 5262465"/>
              <a:gd name="connsiteX66" fmla="*/ 188612 w 827395"/>
              <a:gd name="connsiteY66" fmla="*/ 737118 h 5262465"/>
              <a:gd name="connsiteX67" fmla="*/ 197943 w 827395"/>
              <a:gd name="connsiteY67" fmla="*/ 765110 h 5262465"/>
              <a:gd name="connsiteX68" fmla="*/ 207274 w 827395"/>
              <a:gd name="connsiteY68" fmla="*/ 802432 h 5262465"/>
              <a:gd name="connsiteX69" fmla="*/ 225935 w 827395"/>
              <a:gd name="connsiteY69" fmla="*/ 905069 h 5262465"/>
              <a:gd name="connsiteX70" fmla="*/ 235265 w 827395"/>
              <a:gd name="connsiteY70" fmla="*/ 951722 h 5262465"/>
              <a:gd name="connsiteX71" fmla="*/ 253927 w 827395"/>
              <a:gd name="connsiteY71" fmla="*/ 1045028 h 5262465"/>
              <a:gd name="connsiteX72" fmla="*/ 272588 w 827395"/>
              <a:gd name="connsiteY72" fmla="*/ 1184987 h 5262465"/>
              <a:gd name="connsiteX73" fmla="*/ 291249 w 827395"/>
              <a:gd name="connsiteY73" fmla="*/ 1240971 h 5262465"/>
              <a:gd name="connsiteX74" fmla="*/ 309910 w 827395"/>
              <a:gd name="connsiteY74" fmla="*/ 1296955 h 5262465"/>
              <a:gd name="connsiteX75" fmla="*/ 328572 w 827395"/>
              <a:gd name="connsiteY75" fmla="*/ 1362269 h 5262465"/>
              <a:gd name="connsiteX76" fmla="*/ 347233 w 827395"/>
              <a:gd name="connsiteY76" fmla="*/ 1390261 h 5262465"/>
              <a:gd name="connsiteX77" fmla="*/ 365894 w 827395"/>
              <a:gd name="connsiteY77" fmla="*/ 1446245 h 5262465"/>
              <a:gd name="connsiteX78" fmla="*/ 375225 w 827395"/>
              <a:gd name="connsiteY78" fmla="*/ 1483567 h 5262465"/>
              <a:gd name="connsiteX79" fmla="*/ 393886 w 827395"/>
              <a:gd name="connsiteY79" fmla="*/ 1539551 h 5262465"/>
              <a:gd name="connsiteX80" fmla="*/ 403216 w 827395"/>
              <a:gd name="connsiteY80" fmla="*/ 1567543 h 5262465"/>
              <a:gd name="connsiteX81" fmla="*/ 412547 w 827395"/>
              <a:gd name="connsiteY81" fmla="*/ 1595534 h 5262465"/>
              <a:gd name="connsiteX82" fmla="*/ 421878 w 827395"/>
              <a:gd name="connsiteY82" fmla="*/ 1670179 h 5262465"/>
              <a:gd name="connsiteX83" fmla="*/ 431208 w 827395"/>
              <a:gd name="connsiteY83" fmla="*/ 1707502 h 5262465"/>
              <a:gd name="connsiteX84" fmla="*/ 440539 w 827395"/>
              <a:gd name="connsiteY84" fmla="*/ 1772816 h 5262465"/>
              <a:gd name="connsiteX85" fmla="*/ 431208 w 827395"/>
              <a:gd name="connsiteY85" fmla="*/ 2024743 h 5262465"/>
              <a:gd name="connsiteX86" fmla="*/ 421878 w 827395"/>
              <a:gd name="connsiteY86" fmla="*/ 2052734 h 5262465"/>
              <a:gd name="connsiteX87" fmla="*/ 412547 w 827395"/>
              <a:gd name="connsiteY87" fmla="*/ 2118049 h 5262465"/>
              <a:gd name="connsiteX88" fmla="*/ 403216 w 827395"/>
              <a:gd name="connsiteY88" fmla="*/ 2146041 h 5262465"/>
              <a:gd name="connsiteX89" fmla="*/ 384555 w 827395"/>
              <a:gd name="connsiteY89" fmla="*/ 2230016 h 5262465"/>
              <a:gd name="connsiteX90" fmla="*/ 365894 w 827395"/>
              <a:gd name="connsiteY90" fmla="*/ 2286000 h 5262465"/>
              <a:gd name="connsiteX91" fmla="*/ 356563 w 827395"/>
              <a:gd name="connsiteY91" fmla="*/ 2313992 h 5262465"/>
              <a:gd name="connsiteX92" fmla="*/ 347233 w 827395"/>
              <a:gd name="connsiteY92" fmla="*/ 2351314 h 5262465"/>
              <a:gd name="connsiteX93" fmla="*/ 337902 w 827395"/>
              <a:gd name="connsiteY93" fmla="*/ 2379306 h 5262465"/>
              <a:gd name="connsiteX94" fmla="*/ 328572 w 827395"/>
              <a:gd name="connsiteY94" fmla="*/ 2425959 h 5262465"/>
              <a:gd name="connsiteX95" fmla="*/ 319241 w 827395"/>
              <a:gd name="connsiteY95" fmla="*/ 2463281 h 5262465"/>
              <a:gd name="connsiteX96" fmla="*/ 309910 w 827395"/>
              <a:gd name="connsiteY96" fmla="*/ 2519265 h 5262465"/>
              <a:gd name="connsiteX97" fmla="*/ 291249 w 827395"/>
              <a:gd name="connsiteY97" fmla="*/ 2659224 h 5262465"/>
              <a:gd name="connsiteX98" fmla="*/ 281919 w 827395"/>
              <a:gd name="connsiteY98" fmla="*/ 2957804 h 5262465"/>
              <a:gd name="connsiteX99" fmla="*/ 263257 w 827395"/>
              <a:gd name="connsiteY99" fmla="*/ 3097763 h 5262465"/>
              <a:gd name="connsiteX100" fmla="*/ 272588 w 827395"/>
              <a:gd name="connsiteY100" fmla="*/ 4021494 h 5262465"/>
              <a:gd name="connsiteX101" fmla="*/ 281919 w 827395"/>
              <a:gd name="connsiteY101" fmla="*/ 4180114 h 5262465"/>
              <a:gd name="connsiteX102" fmla="*/ 300580 w 827395"/>
              <a:gd name="connsiteY102" fmla="*/ 4254759 h 5262465"/>
              <a:gd name="connsiteX103" fmla="*/ 309910 w 827395"/>
              <a:gd name="connsiteY103" fmla="*/ 4301412 h 5262465"/>
              <a:gd name="connsiteX104" fmla="*/ 319241 w 827395"/>
              <a:gd name="connsiteY104" fmla="*/ 4366726 h 5262465"/>
              <a:gd name="connsiteX105" fmla="*/ 328572 w 827395"/>
              <a:gd name="connsiteY105" fmla="*/ 4413379 h 5262465"/>
              <a:gd name="connsiteX106" fmla="*/ 337902 w 827395"/>
              <a:gd name="connsiteY106" fmla="*/ 4469363 h 5262465"/>
              <a:gd name="connsiteX107" fmla="*/ 347233 w 827395"/>
              <a:gd name="connsiteY107" fmla="*/ 4497355 h 5262465"/>
              <a:gd name="connsiteX108" fmla="*/ 356563 w 827395"/>
              <a:gd name="connsiteY108" fmla="*/ 4534677 h 5262465"/>
              <a:gd name="connsiteX109" fmla="*/ 375225 w 827395"/>
              <a:gd name="connsiteY109" fmla="*/ 4590661 h 5262465"/>
              <a:gd name="connsiteX110" fmla="*/ 412547 w 827395"/>
              <a:gd name="connsiteY110" fmla="*/ 4702628 h 5262465"/>
              <a:gd name="connsiteX111" fmla="*/ 421878 w 827395"/>
              <a:gd name="connsiteY111" fmla="*/ 4749281 h 5262465"/>
              <a:gd name="connsiteX112" fmla="*/ 431208 w 827395"/>
              <a:gd name="connsiteY112" fmla="*/ 4777273 h 5262465"/>
              <a:gd name="connsiteX113" fmla="*/ 449870 w 827395"/>
              <a:gd name="connsiteY113" fmla="*/ 4861249 h 5262465"/>
              <a:gd name="connsiteX114" fmla="*/ 477861 w 827395"/>
              <a:gd name="connsiteY114" fmla="*/ 4926563 h 5262465"/>
              <a:gd name="connsiteX115" fmla="*/ 505853 w 827395"/>
              <a:gd name="connsiteY115" fmla="*/ 4982547 h 5262465"/>
              <a:gd name="connsiteX116" fmla="*/ 515184 w 827395"/>
              <a:gd name="connsiteY116" fmla="*/ 5019869 h 5262465"/>
              <a:gd name="connsiteX117" fmla="*/ 561837 w 827395"/>
              <a:gd name="connsiteY117" fmla="*/ 5085183 h 5262465"/>
              <a:gd name="connsiteX118" fmla="*/ 580498 w 827395"/>
              <a:gd name="connsiteY118" fmla="*/ 5122506 h 5262465"/>
              <a:gd name="connsiteX119" fmla="*/ 617821 w 827395"/>
              <a:gd name="connsiteY119" fmla="*/ 5178490 h 5262465"/>
              <a:gd name="connsiteX120" fmla="*/ 636482 w 827395"/>
              <a:gd name="connsiteY120" fmla="*/ 5206481 h 5262465"/>
              <a:gd name="connsiteX121" fmla="*/ 683135 w 827395"/>
              <a:gd name="connsiteY121" fmla="*/ 5253134 h 5262465"/>
              <a:gd name="connsiteX122" fmla="*/ 711127 w 827395"/>
              <a:gd name="connsiteY122" fmla="*/ 5262465 h 5262465"/>
              <a:gd name="connsiteX123" fmla="*/ 767110 w 827395"/>
              <a:gd name="connsiteY123" fmla="*/ 5253134 h 5262465"/>
              <a:gd name="connsiteX124" fmla="*/ 813763 w 827395"/>
              <a:gd name="connsiteY124" fmla="*/ 5206481 h 5262465"/>
              <a:gd name="connsiteX125" fmla="*/ 813763 w 827395"/>
              <a:gd name="connsiteY125" fmla="*/ 5066522 h 5262465"/>
              <a:gd name="connsiteX126" fmla="*/ 776441 w 827395"/>
              <a:gd name="connsiteY126" fmla="*/ 4991877 h 5262465"/>
              <a:gd name="connsiteX127" fmla="*/ 757780 w 827395"/>
              <a:gd name="connsiteY127" fmla="*/ 4963885 h 526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27395" h="5262465">
                <a:moveTo>
                  <a:pt x="757780" y="4963885"/>
                </a:moveTo>
                <a:cubicBezTo>
                  <a:pt x="738009" y="4845267"/>
                  <a:pt x="757987" y="4975283"/>
                  <a:pt x="739119" y="4786604"/>
                </a:cubicBezTo>
                <a:cubicBezTo>
                  <a:pt x="727021" y="4665621"/>
                  <a:pt x="735678" y="4767684"/>
                  <a:pt x="720457" y="4683967"/>
                </a:cubicBezTo>
                <a:cubicBezTo>
                  <a:pt x="716523" y="4662329"/>
                  <a:pt x="715061" y="4640291"/>
                  <a:pt x="711127" y="4618653"/>
                </a:cubicBezTo>
                <a:cubicBezTo>
                  <a:pt x="706440" y="4592877"/>
                  <a:pt x="700460" y="4577322"/>
                  <a:pt x="692465" y="4553339"/>
                </a:cubicBezTo>
                <a:cubicBezTo>
                  <a:pt x="689355" y="4531567"/>
                  <a:pt x="686751" y="4509717"/>
                  <a:pt x="683135" y="4488024"/>
                </a:cubicBezTo>
                <a:cubicBezTo>
                  <a:pt x="680528" y="4472381"/>
                  <a:pt x="676215" y="4457046"/>
                  <a:pt x="673804" y="4441371"/>
                </a:cubicBezTo>
                <a:cubicBezTo>
                  <a:pt x="658732" y="4343400"/>
                  <a:pt x="674178" y="4395836"/>
                  <a:pt x="655143" y="4338734"/>
                </a:cubicBezTo>
                <a:cubicBezTo>
                  <a:pt x="652033" y="4298301"/>
                  <a:pt x="649657" y="4257805"/>
                  <a:pt x="645812" y="4217436"/>
                </a:cubicBezTo>
                <a:cubicBezTo>
                  <a:pt x="642365" y="4181242"/>
                  <a:pt x="632476" y="4114750"/>
                  <a:pt x="627151" y="4077477"/>
                </a:cubicBezTo>
                <a:cubicBezTo>
                  <a:pt x="616228" y="3826241"/>
                  <a:pt x="613194" y="3899505"/>
                  <a:pt x="627151" y="3648269"/>
                </a:cubicBezTo>
                <a:cubicBezTo>
                  <a:pt x="633641" y="3531447"/>
                  <a:pt x="630116" y="3558802"/>
                  <a:pt x="645812" y="3480318"/>
                </a:cubicBezTo>
                <a:cubicBezTo>
                  <a:pt x="648922" y="3439885"/>
                  <a:pt x="650405" y="3399294"/>
                  <a:pt x="655143" y="3359020"/>
                </a:cubicBezTo>
                <a:cubicBezTo>
                  <a:pt x="656641" y="3346284"/>
                  <a:pt x="661787" y="3334237"/>
                  <a:pt x="664474" y="3321698"/>
                </a:cubicBezTo>
                <a:cubicBezTo>
                  <a:pt x="671120" y="3290684"/>
                  <a:pt x="677921" y="3259678"/>
                  <a:pt x="683135" y="3228392"/>
                </a:cubicBezTo>
                <a:cubicBezTo>
                  <a:pt x="694082" y="3162706"/>
                  <a:pt x="686482" y="3190356"/>
                  <a:pt x="701796" y="3144416"/>
                </a:cubicBezTo>
                <a:cubicBezTo>
                  <a:pt x="708016" y="3100873"/>
                  <a:pt x="709789" y="3056459"/>
                  <a:pt x="720457" y="3013787"/>
                </a:cubicBezTo>
                <a:cubicBezTo>
                  <a:pt x="723567" y="3001346"/>
                  <a:pt x="726265" y="2988795"/>
                  <a:pt x="729788" y="2976465"/>
                </a:cubicBezTo>
                <a:cubicBezTo>
                  <a:pt x="732490" y="2967008"/>
                  <a:pt x="736734" y="2958015"/>
                  <a:pt x="739119" y="2948473"/>
                </a:cubicBezTo>
                <a:cubicBezTo>
                  <a:pt x="749803" y="2905735"/>
                  <a:pt x="752116" y="2872488"/>
                  <a:pt x="757780" y="2827175"/>
                </a:cubicBezTo>
                <a:cubicBezTo>
                  <a:pt x="760890" y="2761861"/>
                  <a:pt x="763673" y="2696530"/>
                  <a:pt x="767110" y="2631232"/>
                </a:cubicBezTo>
                <a:cubicBezTo>
                  <a:pt x="769894" y="2578340"/>
                  <a:pt x="774481" y="2525540"/>
                  <a:pt x="776441" y="2472612"/>
                </a:cubicBezTo>
                <a:cubicBezTo>
                  <a:pt x="797967" y="1891434"/>
                  <a:pt x="774060" y="2326495"/>
                  <a:pt x="795102" y="1968759"/>
                </a:cubicBezTo>
                <a:cubicBezTo>
                  <a:pt x="791992" y="1797698"/>
                  <a:pt x="791472" y="1626570"/>
                  <a:pt x="785772" y="1455575"/>
                </a:cubicBezTo>
                <a:cubicBezTo>
                  <a:pt x="784531" y="1418335"/>
                  <a:pt x="766637" y="1388368"/>
                  <a:pt x="757780" y="1352939"/>
                </a:cubicBezTo>
                <a:cubicBezTo>
                  <a:pt x="754709" y="1340653"/>
                  <a:pt x="731614" y="1240161"/>
                  <a:pt x="720457" y="1222310"/>
                </a:cubicBezTo>
                <a:cubicBezTo>
                  <a:pt x="667861" y="1138156"/>
                  <a:pt x="690080" y="1172079"/>
                  <a:pt x="655143" y="1119673"/>
                </a:cubicBezTo>
                <a:cubicBezTo>
                  <a:pt x="648923" y="1110342"/>
                  <a:pt x="640028" y="1102320"/>
                  <a:pt x="636482" y="1091681"/>
                </a:cubicBezTo>
                <a:cubicBezTo>
                  <a:pt x="630262" y="1073020"/>
                  <a:pt x="621055" y="1055101"/>
                  <a:pt x="617821" y="1035698"/>
                </a:cubicBezTo>
                <a:cubicBezTo>
                  <a:pt x="605257" y="960315"/>
                  <a:pt x="614472" y="997658"/>
                  <a:pt x="589829" y="923730"/>
                </a:cubicBezTo>
                <a:lnTo>
                  <a:pt x="580498" y="895739"/>
                </a:lnTo>
                <a:cubicBezTo>
                  <a:pt x="577388" y="886408"/>
                  <a:pt x="576624" y="875930"/>
                  <a:pt x="571168" y="867747"/>
                </a:cubicBezTo>
                <a:lnTo>
                  <a:pt x="552506" y="839755"/>
                </a:lnTo>
                <a:cubicBezTo>
                  <a:pt x="546286" y="821094"/>
                  <a:pt x="538616" y="802854"/>
                  <a:pt x="533845" y="783771"/>
                </a:cubicBezTo>
                <a:cubicBezTo>
                  <a:pt x="531357" y="773818"/>
                  <a:pt x="507232" y="669205"/>
                  <a:pt x="496523" y="653143"/>
                </a:cubicBezTo>
                <a:lnTo>
                  <a:pt x="477861" y="625151"/>
                </a:lnTo>
                <a:cubicBezTo>
                  <a:pt x="474751" y="615820"/>
                  <a:pt x="471233" y="606616"/>
                  <a:pt x="468531" y="597159"/>
                </a:cubicBezTo>
                <a:cubicBezTo>
                  <a:pt x="465008" y="584828"/>
                  <a:pt x="463255" y="572002"/>
                  <a:pt x="459200" y="559836"/>
                </a:cubicBezTo>
                <a:cubicBezTo>
                  <a:pt x="453904" y="543947"/>
                  <a:pt x="445465" y="529191"/>
                  <a:pt x="440539" y="513183"/>
                </a:cubicBezTo>
                <a:cubicBezTo>
                  <a:pt x="409995" y="413916"/>
                  <a:pt x="440111" y="465888"/>
                  <a:pt x="403216" y="410547"/>
                </a:cubicBezTo>
                <a:cubicBezTo>
                  <a:pt x="380844" y="343426"/>
                  <a:pt x="407989" y="427252"/>
                  <a:pt x="384555" y="345232"/>
                </a:cubicBezTo>
                <a:cubicBezTo>
                  <a:pt x="381853" y="335775"/>
                  <a:pt x="377927" y="326698"/>
                  <a:pt x="375225" y="317241"/>
                </a:cubicBezTo>
                <a:cubicBezTo>
                  <a:pt x="371702" y="304910"/>
                  <a:pt x="370946" y="291705"/>
                  <a:pt x="365894" y="279918"/>
                </a:cubicBezTo>
                <a:cubicBezTo>
                  <a:pt x="361477" y="269611"/>
                  <a:pt x="351787" y="262173"/>
                  <a:pt x="347233" y="251926"/>
                </a:cubicBezTo>
                <a:cubicBezTo>
                  <a:pt x="339244" y="233951"/>
                  <a:pt x="333343" y="215026"/>
                  <a:pt x="328572" y="195943"/>
                </a:cubicBezTo>
                <a:cubicBezTo>
                  <a:pt x="325462" y="183502"/>
                  <a:pt x="324293" y="170407"/>
                  <a:pt x="319241" y="158620"/>
                </a:cubicBezTo>
                <a:cubicBezTo>
                  <a:pt x="314824" y="148313"/>
                  <a:pt x="305595" y="140658"/>
                  <a:pt x="300580" y="130628"/>
                </a:cubicBezTo>
                <a:cubicBezTo>
                  <a:pt x="296181" y="121831"/>
                  <a:pt x="295648" y="111433"/>
                  <a:pt x="291249" y="102636"/>
                </a:cubicBezTo>
                <a:cubicBezTo>
                  <a:pt x="286234" y="92606"/>
                  <a:pt x="277603" y="84675"/>
                  <a:pt x="272588" y="74645"/>
                </a:cubicBezTo>
                <a:cubicBezTo>
                  <a:pt x="257750" y="44971"/>
                  <a:pt x="272001" y="39070"/>
                  <a:pt x="235265" y="18661"/>
                </a:cubicBezTo>
                <a:cubicBezTo>
                  <a:pt x="218070" y="9108"/>
                  <a:pt x="179282" y="0"/>
                  <a:pt x="179282" y="0"/>
                </a:cubicBezTo>
                <a:cubicBezTo>
                  <a:pt x="121058" y="6469"/>
                  <a:pt x="104048" y="-4661"/>
                  <a:pt x="67314" y="27992"/>
                </a:cubicBezTo>
                <a:cubicBezTo>
                  <a:pt x="47589" y="45525"/>
                  <a:pt x="11331" y="83975"/>
                  <a:pt x="11331" y="83975"/>
                </a:cubicBezTo>
                <a:cubicBezTo>
                  <a:pt x="-6179" y="136504"/>
                  <a:pt x="-1169" y="108440"/>
                  <a:pt x="11331" y="195943"/>
                </a:cubicBezTo>
                <a:cubicBezTo>
                  <a:pt x="18702" y="247538"/>
                  <a:pt x="11491" y="233426"/>
                  <a:pt x="39323" y="261257"/>
                </a:cubicBezTo>
                <a:cubicBezTo>
                  <a:pt x="42433" y="270588"/>
                  <a:pt x="44255" y="280452"/>
                  <a:pt x="48653" y="289249"/>
                </a:cubicBezTo>
                <a:cubicBezTo>
                  <a:pt x="75915" y="343774"/>
                  <a:pt x="61009" y="290509"/>
                  <a:pt x="76645" y="345232"/>
                </a:cubicBezTo>
                <a:cubicBezTo>
                  <a:pt x="80168" y="357562"/>
                  <a:pt x="83194" y="370036"/>
                  <a:pt x="85976" y="382555"/>
                </a:cubicBezTo>
                <a:cubicBezTo>
                  <a:pt x="89416" y="398036"/>
                  <a:pt x="90291" y="414163"/>
                  <a:pt x="95306" y="429208"/>
                </a:cubicBezTo>
                <a:cubicBezTo>
                  <a:pt x="99705" y="442403"/>
                  <a:pt x="107747" y="454089"/>
                  <a:pt x="113968" y="466530"/>
                </a:cubicBezTo>
                <a:cubicBezTo>
                  <a:pt x="117078" y="485191"/>
                  <a:pt x="119194" y="504046"/>
                  <a:pt x="123298" y="522514"/>
                </a:cubicBezTo>
                <a:cubicBezTo>
                  <a:pt x="125432" y="532115"/>
                  <a:pt x="129927" y="541049"/>
                  <a:pt x="132629" y="550506"/>
                </a:cubicBezTo>
                <a:cubicBezTo>
                  <a:pt x="136152" y="562836"/>
                  <a:pt x="138436" y="575498"/>
                  <a:pt x="141959" y="587828"/>
                </a:cubicBezTo>
                <a:cubicBezTo>
                  <a:pt x="144661" y="597285"/>
                  <a:pt x="148588" y="606363"/>
                  <a:pt x="151290" y="615820"/>
                </a:cubicBezTo>
                <a:cubicBezTo>
                  <a:pt x="154813" y="628150"/>
                  <a:pt x="156936" y="640860"/>
                  <a:pt x="160621" y="653143"/>
                </a:cubicBezTo>
                <a:cubicBezTo>
                  <a:pt x="166273" y="671984"/>
                  <a:pt x="173062" y="690465"/>
                  <a:pt x="179282" y="709126"/>
                </a:cubicBezTo>
                <a:lnTo>
                  <a:pt x="188612" y="737118"/>
                </a:lnTo>
                <a:cubicBezTo>
                  <a:pt x="191722" y="746449"/>
                  <a:pt x="195557" y="755568"/>
                  <a:pt x="197943" y="765110"/>
                </a:cubicBezTo>
                <a:cubicBezTo>
                  <a:pt x="201053" y="777551"/>
                  <a:pt x="204492" y="789914"/>
                  <a:pt x="207274" y="802432"/>
                </a:cubicBezTo>
                <a:cubicBezTo>
                  <a:pt x="218791" y="854259"/>
                  <a:pt x="215814" y="849400"/>
                  <a:pt x="225935" y="905069"/>
                </a:cubicBezTo>
                <a:cubicBezTo>
                  <a:pt x="228772" y="920672"/>
                  <a:pt x="232658" y="936079"/>
                  <a:pt x="235265" y="951722"/>
                </a:cubicBezTo>
                <a:cubicBezTo>
                  <a:pt x="249559" y="1037490"/>
                  <a:pt x="236043" y="991379"/>
                  <a:pt x="253927" y="1045028"/>
                </a:cubicBezTo>
                <a:cubicBezTo>
                  <a:pt x="258421" y="1089972"/>
                  <a:pt x="260381" y="1140228"/>
                  <a:pt x="272588" y="1184987"/>
                </a:cubicBezTo>
                <a:cubicBezTo>
                  <a:pt x="277764" y="1203965"/>
                  <a:pt x="285029" y="1222310"/>
                  <a:pt x="291249" y="1240971"/>
                </a:cubicBezTo>
                <a:cubicBezTo>
                  <a:pt x="297469" y="1259632"/>
                  <a:pt x="305139" y="1277872"/>
                  <a:pt x="309910" y="1296955"/>
                </a:cubicBezTo>
                <a:cubicBezTo>
                  <a:pt x="312900" y="1308914"/>
                  <a:pt x="321879" y="1348883"/>
                  <a:pt x="328572" y="1362269"/>
                </a:cubicBezTo>
                <a:cubicBezTo>
                  <a:pt x="333587" y="1372299"/>
                  <a:pt x="341013" y="1380930"/>
                  <a:pt x="347233" y="1390261"/>
                </a:cubicBezTo>
                <a:cubicBezTo>
                  <a:pt x="353453" y="1408922"/>
                  <a:pt x="361123" y="1427162"/>
                  <a:pt x="365894" y="1446245"/>
                </a:cubicBezTo>
                <a:cubicBezTo>
                  <a:pt x="369004" y="1458686"/>
                  <a:pt x="371540" y="1471284"/>
                  <a:pt x="375225" y="1483567"/>
                </a:cubicBezTo>
                <a:cubicBezTo>
                  <a:pt x="380877" y="1502408"/>
                  <a:pt x="387666" y="1520890"/>
                  <a:pt x="393886" y="1539551"/>
                </a:cubicBezTo>
                <a:lnTo>
                  <a:pt x="403216" y="1567543"/>
                </a:lnTo>
                <a:lnTo>
                  <a:pt x="412547" y="1595534"/>
                </a:lnTo>
                <a:cubicBezTo>
                  <a:pt x="415657" y="1620416"/>
                  <a:pt x="417756" y="1645445"/>
                  <a:pt x="421878" y="1670179"/>
                </a:cubicBezTo>
                <a:cubicBezTo>
                  <a:pt x="423986" y="1682828"/>
                  <a:pt x="428914" y="1694885"/>
                  <a:pt x="431208" y="1707502"/>
                </a:cubicBezTo>
                <a:cubicBezTo>
                  <a:pt x="435142" y="1729140"/>
                  <a:pt x="437429" y="1751045"/>
                  <a:pt x="440539" y="1772816"/>
                </a:cubicBezTo>
                <a:cubicBezTo>
                  <a:pt x="437429" y="1856792"/>
                  <a:pt x="436798" y="1940896"/>
                  <a:pt x="431208" y="2024743"/>
                </a:cubicBezTo>
                <a:cubicBezTo>
                  <a:pt x="430554" y="2034556"/>
                  <a:pt x="423807" y="2043090"/>
                  <a:pt x="421878" y="2052734"/>
                </a:cubicBezTo>
                <a:cubicBezTo>
                  <a:pt x="417565" y="2074300"/>
                  <a:pt x="416860" y="2096483"/>
                  <a:pt x="412547" y="2118049"/>
                </a:cubicBezTo>
                <a:cubicBezTo>
                  <a:pt x="410618" y="2127693"/>
                  <a:pt x="405601" y="2136499"/>
                  <a:pt x="403216" y="2146041"/>
                </a:cubicBezTo>
                <a:cubicBezTo>
                  <a:pt x="389892" y="2199340"/>
                  <a:pt x="398929" y="2182103"/>
                  <a:pt x="384555" y="2230016"/>
                </a:cubicBezTo>
                <a:cubicBezTo>
                  <a:pt x="378903" y="2248857"/>
                  <a:pt x="372114" y="2267339"/>
                  <a:pt x="365894" y="2286000"/>
                </a:cubicBezTo>
                <a:cubicBezTo>
                  <a:pt x="362784" y="2295331"/>
                  <a:pt x="358948" y="2304450"/>
                  <a:pt x="356563" y="2313992"/>
                </a:cubicBezTo>
                <a:cubicBezTo>
                  <a:pt x="353453" y="2326433"/>
                  <a:pt x="350756" y="2338984"/>
                  <a:pt x="347233" y="2351314"/>
                </a:cubicBezTo>
                <a:cubicBezTo>
                  <a:pt x="344531" y="2360771"/>
                  <a:pt x="340287" y="2369764"/>
                  <a:pt x="337902" y="2379306"/>
                </a:cubicBezTo>
                <a:cubicBezTo>
                  <a:pt x="334056" y="2394691"/>
                  <a:pt x="332012" y="2410478"/>
                  <a:pt x="328572" y="2425959"/>
                </a:cubicBezTo>
                <a:cubicBezTo>
                  <a:pt x="325790" y="2438477"/>
                  <a:pt x="321756" y="2450706"/>
                  <a:pt x="319241" y="2463281"/>
                </a:cubicBezTo>
                <a:cubicBezTo>
                  <a:pt x="315531" y="2481832"/>
                  <a:pt x="312787" y="2500566"/>
                  <a:pt x="309910" y="2519265"/>
                </a:cubicBezTo>
                <a:cubicBezTo>
                  <a:pt x="301330" y="2575035"/>
                  <a:pt x="298410" y="2601942"/>
                  <a:pt x="291249" y="2659224"/>
                </a:cubicBezTo>
                <a:cubicBezTo>
                  <a:pt x="288139" y="2758751"/>
                  <a:pt x="286545" y="2858336"/>
                  <a:pt x="281919" y="2957804"/>
                </a:cubicBezTo>
                <a:cubicBezTo>
                  <a:pt x="277722" y="3048031"/>
                  <a:pt x="278570" y="3036513"/>
                  <a:pt x="263257" y="3097763"/>
                </a:cubicBezTo>
                <a:cubicBezTo>
                  <a:pt x="266367" y="3405673"/>
                  <a:pt x="267279" y="3713614"/>
                  <a:pt x="272588" y="4021494"/>
                </a:cubicBezTo>
                <a:cubicBezTo>
                  <a:pt x="273501" y="4074451"/>
                  <a:pt x="275608" y="4127527"/>
                  <a:pt x="281919" y="4180114"/>
                </a:cubicBezTo>
                <a:cubicBezTo>
                  <a:pt x="284975" y="4205579"/>
                  <a:pt x="295550" y="4229610"/>
                  <a:pt x="300580" y="4254759"/>
                </a:cubicBezTo>
                <a:cubicBezTo>
                  <a:pt x="303690" y="4270310"/>
                  <a:pt x="307303" y="4285769"/>
                  <a:pt x="309910" y="4301412"/>
                </a:cubicBezTo>
                <a:cubicBezTo>
                  <a:pt x="313525" y="4323105"/>
                  <a:pt x="315625" y="4345033"/>
                  <a:pt x="319241" y="4366726"/>
                </a:cubicBezTo>
                <a:cubicBezTo>
                  <a:pt x="321848" y="4382369"/>
                  <a:pt x="325735" y="4397776"/>
                  <a:pt x="328572" y="4413379"/>
                </a:cubicBezTo>
                <a:cubicBezTo>
                  <a:pt x="331956" y="4431993"/>
                  <a:pt x="333798" y="4450895"/>
                  <a:pt x="337902" y="4469363"/>
                </a:cubicBezTo>
                <a:cubicBezTo>
                  <a:pt x="340036" y="4478964"/>
                  <a:pt x="344531" y="4487898"/>
                  <a:pt x="347233" y="4497355"/>
                </a:cubicBezTo>
                <a:cubicBezTo>
                  <a:pt x="350756" y="4509685"/>
                  <a:pt x="352878" y="4522394"/>
                  <a:pt x="356563" y="4534677"/>
                </a:cubicBezTo>
                <a:cubicBezTo>
                  <a:pt x="362215" y="4553518"/>
                  <a:pt x="370454" y="4571577"/>
                  <a:pt x="375225" y="4590661"/>
                </a:cubicBezTo>
                <a:cubicBezTo>
                  <a:pt x="397259" y="4678800"/>
                  <a:pt x="382416" y="4642366"/>
                  <a:pt x="412547" y="4702628"/>
                </a:cubicBezTo>
                <a:cubicBezTo>
                  <a:pt x="415657" y="4718179"/>
                  <a:pt x="418032" y="4733896"/>
                  <a:pt x="421878" y="4749281"/>
                </a:cubicBezTo>
                <a:cubicBezTo>
                  <a:pt x="424263" y="4758823"/>
                  <a:pt x="428823" y="4767731"/>
                  <a:pt x="431208" y="4777273"/>
                </a:cubicBezTo>
                <a:cubicBezTo>
                  <a:pt x="450450" y="4854243"/>
                  <a:pt x="430712" y="4794194"/>
                  <a:pt x="449870" y="4861249"/>
                </a:cubicBezTo>
                <a:cubicBezTo>
                  <a:pt x="462375" y="4905017"/>
                  <a:pt x="456532" y="4876795"/>
                  <a:pt x="477861" y="4926563"/>
                </a:cubicBezTo>
                <a:cubicBezTo>
                  <a:pt x="501039" y="4980646"/>
                  <a:pt x="469991" y="4928754"/>
                  <a:pt x="505853" y="4982547"/>
                </a:cubicBezTo>
                <a:cubicBezTo>
                  <a:pt x="508963" y="4994988"/>
                  <a:pt x="510132" y="5008082"/>
                  <a:pt x="515184" y="5019869"/>
                </a:cubicBezTo>
                <a:cubicBezTo>
                  <a:pt x="520570" y="5032435"/>
                  <a:pt x="557488" y="5078225"/>
                  <a:pt x="561837" y="5085183"/>
                </a:cubicBezTo>
                <a:cubicBezTo>
                  <a:pt x="569209" y="5096978"/>
                  <a:pt x="573342" y="5110579"/>
                  <a:pt x="580498" y="5122506"/>
                </a:cubicBezTo>
                <a:cubicBezTo>
                  <a:pt x="592037" y="5141738"/>
                  <a:pt x="605380" y="5159829"/>
                  <a:pt x="617821" y="5178490"/>
                </a:cubicBezTo>
                <a:cubicBezTo>
                  <a:pt x="624041" y="5187820"/>
                  <a:pt x="628553" y="5198552"/>
                  <a:pt x="636482" y="5206481"/>
                </a:cubicBezTo>
                <a:cubicBezTo>
                  <a:pt x="652033" y="5222032"/>
                  <a:pt x="662271" y="5246179"/>
                  <a:pt x="683135" y="5253134"/>
                </a:cubicBezTo>
                <a:lnTo>
                  <a:pt x="711127" y="5262465"/>
                </a:lnTo>
                <a:cubicBezTo>
                  <a:pt x="729788" y="5259355"/>
                  <a:pt x="750502" y="5262193"/>
                  <a:pt x="767110" y="5253134"/>
                </a:cubicBezTo>
                <a:cubicBezTo>
                  <a:pt x="786417" y="5242603"/>
                  <a:pt x="813763" y="5206481"/>
                  <a:pt x="813763" y="5206481"/>
                </a:cubicBezTo>
                <a:cubicBezTo>
                  <a:pt x="833162" y="5148289"/>
                  <a:pt x="830676" y="5167998"/>
                  <a:pt x="813763" y="5066522"/>
                </a:cubicBezTo>
                <a:cubicBezTo>
                  <a:pt x="805186" y="5015060"/>
                  <a:pt x="803257" y="5018694"/>
                  <a:pt x="776441" y="4991877"/>
                </a:cubicBezTo>
                <a:lnTo>
                  <a:pt x="757780" y="4963885"/>
                </a:lnTo>
                <a:close/>
              </a:path>
            </a:pathLst>
          </a:cu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37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812" y="1284803"/>
            <a:ext cx="7419975" cy="5425067"/>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477049"/>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In living tissue, what would be located in the structures indicated by the arrows? (advance slide for answer)</a:t>
            </a:r>
          </a:p>
        </p:txBody>
      </p:sp>
      <p:sp>
        <p:nvSpPr>
          <p:cNvPr id="15" name="Rectangle 14"/>
          <p:cNvSpPr/>
          <p:nvPr/>
        </p:nvSpPr>
        <p:spPr>
          <a:xfrm>
            <a:off x="2514600" y="2438400"/>
            <a:ext cx="3066025"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C00000"/>
                </a:solidFill>
                <a:effectLst>
                  <a:outerShdw blurRad="50800" dist="39000" dir="5460000" algn="tl">
                    <a:srgbClr val="000000">
                      <a:alpha val="38000"/>
                    </a:srgbClr>
                  </a:outerShdw>
                </a:effectLst>
                <a:latin typeface="+mn-lt"/>
              </a:rPr>
              <a:t>Cell processes of osteocytes</a:t>
            </a:r>
          </a:p>
        </p:txBody>
      </p:sp>
      <p:cxnSp>
        <p:nvCxnSpPr>
          <p:cNvPr id="10" name="Straight Arrow Connector 9"/>
          <p:cNvCxnSpPr/>
          <p:nvPr/>
        </p:nvCxnSpPr>
        <p:spPr>
          <a:xfrm flipH="1">
            <a:off x="2880983" y="1839310"/>
            <a:ext cx="566410" cy="262281"/>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390292" y="4289967"/>
            <a:ext cx="199694" cy="450199"/>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47696" y="5528441"/>
            <a:ext cx="601023" cy="6113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60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6949"/>
            <a:ext cx="9144000" cy="4678541"/>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477049"/>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cells indicated by the arrows. (advance slide for answer)</a:t>
            </a:r>
          </a:p>
        </p:txBody>
      </p:sp>
      <p:sp>
        <p:nvSpPr>
          <p:cNvPr id="15" name="Rectangle 14"/>
          <p:cNvSpPr/>
          <p:nvPr/>
        </p:nvSpPr>
        <p:spPr>
          <a:xfrm>
            <a:off x="659524" y="1492469"/>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osteoblasts</a:t>
            </a:r>
          </a:p>
        </p:txBody>
      </p:sp>
      <p:cxnSp>
        <p:nvCxnSpPr>
          <p:cNvPr id="7" name="Straight Arrow Connector 6"/>
          <p:cNvCxnSpPr/>
          <p:nvPr/>
        </p:nvCxnSpPr>
        <p:spPr>
          <a:xfrm flipV="1">
            <a:off x="6185338" y="3454291"/>
            <a:ext cx="105104" cy="49924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7094483" y="1630745"/>
            <a:ext cx="515006" cy="4039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357242" y="3585671"/>
            <a:ext cx="315310" cy="31366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03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27" y="1308046"/>
            <a:ext cx="7628474" cy="536734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477049"/>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In living tissue, what would be located in the structure indicated by the arrows?  (advance slide for answer)</a:t>
            </a:r>
          </a:p>
        </p:txBody>
      </p:sp>
      <p:sp>
        <p:nvSpPr>
          <p:cNvPr id="15" name="Rectangle 14"/>
          <p:cNvSpPr/>
          <p:nvPr/>
        </p:nvSpPr>
        <p:spPr>
          <a:xfrm>
            <a:off x="2928627" y="1752600"/>
            <a:ext cx="3066025" cy="1754326"/>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C00000"/>
                </a:solidFill>
                <a:effectLst>
                  <a:outerShdw blurRad="50800" dist="39000" dir="5460000" algn="tl">
                    <a:srgbClr val="000000">
                      <a:alpha val="38000"/>
                    </a:srgbClr>
                  </a:outerShdw>
                </a:effectLst>
                <a:latin typeface="+mn-lt"/>
              </a:rPr>
              <a:t>Connective tissue, blood vessels</a:t>
            </a:r>
          </a:p>
        </p:txBody>
      </p:sp>
      <p:cxnSp>
        <p:nvCxnSpPr>
          <p:cNvPr id="10" name="Straight Arrow Connector 9"/>
          <p:cNvCxnSpPr/>
          <p:nvPr/>
        </p:nvCxnSpPr>
        <p:spPr>
          <a:xfrm>
            <a:off x="3868502" y="3689480"/>
            <a:ext cx="241043" cy="520961"/>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572000" y="4200630"/>
            <a:ext cx="597157" cy="152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056993" y="4580581"/>
            <a:ext cx="159589" cy="43285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79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8896350" cy="452437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477049"/>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2 or 3 </a:t>
            </a:r>
            <a:r>
              <a:rPr lang="en-US" sz="2400" b="1" dirty="0">
                <a:solidFill>
                  <a:schemeClr val="accent3">
                    <a:lumMod val="50000"/>
                  </a:schemeClr>
                </a:solidFill>
                <a:latin typeface="Tempus Sans ITC" pitchFamily="82" charset="0"/>
              </a:rPr>
              <a:t>TISSUES</a:t>
            </a:r>
            <a:r>
              <a:rPr lang="en-US" sz="2400" b="1" dirty="0">
                <a:solidFill>
                  <a:schemeClr val="accent3">
                    <a:lumMod val="50000"/>
                  </a:schemeClr>
                </a:solidFill>
                <a:latin typeface="Script MT Bold" pitchFamily="66" charset="0"/>
              </a:rPr>
              <a:t> on this slide. (advance slide for answer)</a:t>
            </a:r>
          </a:p>
        </p:txBody>
      </p:sp>
      <p:sp>
        <p:nvSpPr>
          <p:cNvPr id="15" name="Rectangle 14"/>
          <p:cNvSpPr/>
          <p:nvPr/>
        </p:nvSpPr>
        <p:spPr>
          <a:xfrm>
            <a:off x="3004500" y="2286000"/>
            <a:ext cx="3066025" cy="2862322"/>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err="1">
                <a:ln w="11430"/>
                <a:effectLst>
                  <a:outerShdw blurRad="50800" dist="39000" dir="5460000" algn="tl">
                    <a:srgbClr val="000000">
                      <a:alpha val="38000"/>
                    </a:srgbClr>
                  </a:outerShdw>
                </a:effectLst>
                <a:latin typeface="+mn-lt"/>
              </a:rPr>
              <a:t>Cancellous</a:t>
            </a:r>
            <a:r>
              <a:rPr lang="en-US" sz="3600" b="1" dirty="0">
                <a:ln w="11430"/>
                <a:effectLst>
                  <a:outerShdw blurRad="50800" dist="39000" dir="5460000" algn="tl">
                    <a:srgbClr val="000000">
                      <a:alpha val="38000"/>
                    </a:srgbClr>
                  </a:outerShdw>
                </a:effectLst>
                <a:latin typeface="+mn-lt"/>
              </a:rPr>
              <a:t> (spongy) bone, bone marrow with adipose tissue</a:t>
            </a:r>
          </a:p>
        </p:txBody>
      </p:sp>
    </p:spTree>
    <p:extLst>
      <p:ext uri="{BB962C8B-B14F-4D97-AF65-F5344CB8AC3E}">
        <p14:creationId xmlns:p14="http://schemas.microsoft.com/office/powerpoint/2010/main" val="279244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431266"/>
            <a:ext cx="4921667" cy="504319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region indicated by the bracket. (advance slide for answer)</a:t>
            </a:r>
          </a:p>
        </p:txBody>
      </p:sp>
      <p:sp>
        <p:nvSpPr>
          <p:cNvPr id="15" name="Rectangle 14"/>
          <p:cNvSpPr/>
          <p:nvPr/>
        </p:nvSpPr>
        <p:spPr>
          <a:xfrm>
            <a:off x="6183730" y="2438400"/>
            <a:ext cx="2766874" cy="2400657"/>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err="1">
                <a:ln w="11430"/>
                <a:effectLst>
                  <a:outerShdw blurRad="50800" dist="39000" dir="5460000" algn="tl">
                    <a:srgbClr val="000000">
                      <a:alpha val="38000"/>
                    </a:srgbClr>
                  </a:outerShdw>
                </a:effectLst>
                <a:latin typeface="+mn-lt"/>
              </a:rPr>
              <a:t>Periosteum</a:t>
            </a:r>
            <a:endParaRPr lang="en-US" sz="3600" b="1" dirty="0">
              <a:ln w="11430"/>
              <a:effectLst>
                <a:outerShdw blurRad="50800" dist="39000" dir="5460000" algn="tl">
                  <a:srgbClr val="000000">
                    <a:alpha val="38000"/>
                  </a:srgbClr>
                </a:outerShdw>
              </a:effectLst>
              <a:latin typeface="+mn-lt"/>
            </a:endParaRPr>
          </a:p>
          <a:p>
            <a:pPr algn="ctr" fontAlgn="auto">
              <a:spcBef>
                <a:spcPts val="0"/>
              </a:spcBef>
              <a:spcAft>
                <a:spcPts val="0"/>
              </a:spcAft>
              <a:defRPr/>
            </a:pPr>
            <a:endParaRPr lang="en-US" b="1" dirty="0">
              <a:ln w="11430"/>
              <a:effectLst>
                <a:outerShdw blurRad="50800" dist="39000" dir="5460000" algn="tl">
                  <a:srgbClr val="000000">
                    <a:alpha val="38000"/>
                  </a:srgbClr>
                </a:outerShdw>
              </a:effectLst>
              <a:latin typeface="+mn-lt"/>
            </a:endParaRPr>
          </a:p>
          <a:p>
            <a:pPr algn="ctr" fontAlgn="auto">
              <a:spcBef>
                <a:spcPts val="0"/>
              </a:spcBef>
              <a:spcAft>
                <a:spcPts val="0"/>
              </a:spcAft>
              <a:defRPr/>
            </a:pPr>
            <a:r>
              <a:rPr lang="en-US" sz="1600" b="1" dirty="0">
                <a:ln w="11430"/>
                <a:effectLst>
                  <a:outerShdw blurRad="50800" dist="39000" dir="5460000" algn="tl">
                    <a:srgbClr val="000000">
                      <a:alpha val="38000"/>
                    </a:srgbClr>
                  </a:outerShdw>
                </a:effectLst>
                <a:latin typeface="+mn-lt"/>
              </a:rPr>
              <a:t>This was tough, just seeing if you could figure it out.</a:t>
            </a:r>
          </a:p>
          <a:p>
            <a:pPr algn="ctr" fontAlgn="auto">
              <a:spcBef>
                <a:spcPts val="0"/>
              </a:spcBef>
              <a:spcAft>
                <a:spcPts val="0"/>
              </a:spcAft>
              <a:defRPr/>
            </a:pPr>
            <a:endParaRPr lang="en-US" sz="1600" b="1" dirty="0">
              <a:ln w="11430"/>
              <a:effectLst>
                <a:outerShdw blurRad="50800" dist="39000" dir="5460000" algn="tl">
                  <a:srgbClr val="000000">
                    <a:alpha val="38000"/>
                  </a:srgbClr>
                </a:outerShdw>
              </a:effectLst>
              <a:latin typeface="+mn-lt"/>
            </a:endParaRPr>
          </a:p>
          <a:p>
            <a:pPr algn="ctr" fontAlgn="auto">
              <a:spcBef>
                <a:spcPts val="0"/>
              </a:spcBef>
              <a:spcAft>
                <a:spcPts val="0"/>
              </a:spcAft>
              <a:defRPr/>
            </a:pPr>
            <a:r>
              <a:rPr lang="en-US" sz="1600" b="1" dirty="0">
                <a:ln w="11430"/>
                <a:effectLst>
                  <a:outerShdw blurRad="50800" dist="39000" dir="5460000" algn="tl">
                    <a:srgbClr val="000000">
                      <a:alpha val="38000"/>
                    </a:srgbClr>
                  </a:outerShdw>
                </a:effectLst>
                <a:latin typeface="+mn-lt"/>
              </a:rPr>
              <a:t>Note osteocyte in lacuna (8), osteoblasts (4 and 7), and the flatter cells at the top.</a:t>
            </a:r>
          </a:p>
        </p:txBody>
      </p:sp>
      <p:sp>
        <p:nvSpPr>
          <p:cNvPr id="3" name="Right Brace 2"/>
          <p:cNvSpPr/>
          <p:nvPr/>
        </p:nvSpPr>
        <p:spPr>
          <a:xfrm>
            <a:off x="5836067" y="1445263"/>
            <a:ext cx="347663" cy="2745738"/>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3827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slide 1 20X.jpg"/>
          <p:cNvPicPr>
            <a:picLocks noChangeAspect="1"/>
          </p:cNvPicPr>
          <p:nvPr/>
        </p:nvPicPr>
        <p:blipFill>
          <a:blip r:embed="rId3"/>
          <a:srcRect/>
          <a:stretch>
            <a:fillRect/>
          </a:stretch>
        </p:blipFill>
        <p:spPr bwMode="auto">
          <a:xfrm>
            <a:off x="3767635" y="2898112"/>
            <a:ext cx="5283390" cy="2893088"/>
          </a:xfrm>
          <a:prstGeom prst="rect">
            <a:avLst/>
          </a:prstGeom>
          <a:noFill/>
          <a:ln w="9525">
            <a:noFill/>
            <a:miter lim="800000"/>
            <a:headEnd/>
            <a:tailEnd/>
          </a:ln>
        </p:spPr>
      </p:pic>
      <p:sp>
        <p:nvSpPr>
          <p:cNvPr id="27654" name="TextBox 2"/>
          <p:cNvSpPr txBox="1">
            <a:spLocks noChangeArrowheads="1"/>
          </p:cNvSpPr>
          <p:nvPr/>
        </p:nvSpPr>
        <p:spPr bwMode="auto">
          <a:xfrm>
            <a:off x="173255" y="624243"/>
            <a:ext cx="8877769" cy="2154436"/>
          </a:xfrm>
          <a:prstGeom prst="rect">
            <a:avLst/>
          </a:prstGeom>
          <a:noFill/>
          <a:ln w="9525">
            <a:noFill/>
            <a:miter lim="800000"/>
            <a:headEnd/>
            <a:tailEnd/>
          </a:ln>
        </p:spPr>
        <p:txBody>
          <a:bodyPr wrap="square">
            <a:spAutoFit/>
          </a:bodyPr>
          <a:lstStyle/>
          <a:p>
            <a:pPr marL="914400" indent="-682625"/>
            <a:r>
              <a:rPr lang="en-US" b="1" dirty="0" err="1">
                <a:solidFill>
                  <a:srgbClr val="BA52AB"/>
                </a:solidFill>
                <a:latin typeface="Times New Roman" pitchFamily="18" charset="0"/>
                <a:cs typeface="Times New Roman" pitchFamily="18" charset="0"/>
              </a:rPr>
              <a:t>mesenchymal</a:t>
            </a:r>
            <a:r>
              <a:rPr lang="en-US" b="1" dirty="0">
                <a:solidFill>
                  <a:srgbClr val="BA52AB"/>
                </a:solidFill>
                <a:latin typeface="Times New Roman" pitchFamily="18" charset="0"/>
                <a:cs typeface="Times New Roman" pitchFamily="18" charset="0"/>
              </a:rPr>
              <a:t> cells </a:t>
            </a:r>
            <a:r>
              <a:rPr lang="en-US" b="1" dirty="0">
                <a:solidFill>
                  <a:srgbClr val="660066"/>
                </a:solidFill>
                <a:latin typeface="Times New Roman" pitchFamily="18" charset="0"/>
                <a:cs typeface="Times New Roman" pitchFamily="18" charset="0"/>
              </a:rPr>
              <a:t>- you met these already</a:t>
            </a:r>
          </a:p>
          <a:p>
            <a:pPr marL="914400" indent="-682625"/>
            <a:r>
              <a:rPr lang="en-US" b="1" dirty="0" err="1">
                <a:solidFill>
                  <a:srgbClr val="BA52AB"/>
                </a:solidFill>
                <a:latin typeface="Times New Roman" pitchFamily="18" charset="0"/>
                <a:cs typeface="Times New Roman" pitchFamily="18" charset="0"/>
              </a:rPr>
              <a:t>osteoprogenitor</a:t>
            </a:r>
            <a:r>
              <a:rPr lang="en-US" b="1" dirty="0">
                <a:solidFill>
                  <a:srgbClr val="BA52AB"/>
                </a:solidFill>
                <a:latin typeface="Times New Roman" pitchFamily="18" charset="0"/>
                <a:cs typeface="Times New Roman" pitchFamily="18" charset="0"/>
              </a:rPr>
              <a:t> cells </a:t>
            </a:r>
            <a:r>
              <a:rPr lang="en-US" b="1" dirty="0">
                <a:solidFill>
                  <a:srgbClr val="660066"/>
                </a:solidFill>
                <a:latin typeface="Times New Roman" pitchFamily="18" charset="0"/>
                <a:cs typeface="Times New Roman" pitchFamily="18" charset="0"/>
              </a:rPr>
              <a:t>– cells that have committed to the bone lineage, but haven’t begun to secrete bone matrix yet</a:t>
            </a:r>
          </a:p>
          <a:p>
            <a:endParaRPr lang="en-US" sz="800" b="1" dirty="0">
              <a:solidFill>
                <a:srgbClr val="660066"/>
              </a:solidFill>
              <a:latin typeface="Times New Roman" pitchFamily="18" charset="0"/>
              <a:cs typeface="Times New Roman" pitchFamily="18" charset="0"/>
            </a:endParaRPr>
          </a:p>
          <a:p>
            <a:r>
              <a:rPr lang="en-US" b="1" dirty="0">
                <a:solidFill>
                  <a:srgbClr val="660066"/>
                </a:solidFill>
                <a:latin typeface="Times New Roman" pitchFamily="18" charset="0"/>
                <a:cs typeface="Times New Roman" pitchFamily="18" charset="0"/>
              </a:rPr>
              <a:t>From a histological standpoint, both of these are relatively undifferentiated cells that will look a lot like, and are histologically indistinguishable from, fibroblasts (fibroblasts indicated by green arrows).  </a:t>
            </a:r>
            <a:r>
              <a:rPr lang="en-US" b="1" dirty="0" err="1">
                <a:solidFill>
                  <a:srgbClr val="660066"/>
                </a:solidFill>
                <a:latin typeface="Times New Roman" pitchFamily="18" charset="0"/>
                <a:cs typeface="Times New Roman" pitchFamily="18" charset="0"/>
              </a:rPr>
              <a:t>Mesenchymal</a:t>
            </a:r>
            <a:r>
              <a:rPr lang="en-US" b="1" dirty="0">
                <a:solidFill>
                  <a:srgbClr val="660066"/>
                </a:solidFill>
                <a:latin typeface="Times New Roman" pitchFamily="18" charset="0"/>
                <a:cs typeface="Times New Roman" pitchFamily="18" charset="0"/>
              </a:rPr>
              <a:t> cells are in embryonic mesenchyme, while </a:t>
            </a:r>
            <a:r>
              <a:rPr lang="en-US" b="1" dirty="0" err="1">
                <a:solidFill>
                  <a:srgbClr val="660066"/>
                </a:solidFill>
                <a:latin typeface="Times New Roman" pitchFamily="18" charset="0"/>
                <a:cs typeface="Times New Roman" pitchFamily="18" charset="0"/>
              </a:rPr>
              <a:t>osteoprogenitor</a:t>
            </a:r>
            <a:r>
              <a:rPr lang="en-US" b="1" dirty="0">
                <a:solidFill>
                  <a:srgbClr val="660066"/>
                </a:solidFill>
                <a:latin typeface="Times New Roman" pitchFamily="18" charset="0"/>
                <a:cs typeface="Times New Roman" pitchFamily="18" charset="0"/>
              </a:rPr>
              <a:t> cells are typically located within the </a:t>
            </a:r>
            <a:r>
              <a:rPr lang="en-US" b="1" dirty="0" err="1">
                <a:solidFill>
                  <a:srgbClr val="660066"/>
                </a:solidFill>
                <a:latin typeface="Times New Roman" pitchFamily="18" charset="0"/>
                <a:cs typeface="Times New Roman" pitchFamily="18" charset="0"/>
              </a:rPr>
              <a:t>periosteum</a:t>
            </a:r>
            <a:r>
              <a:rPr lang="en-US" b="1" dirty="0">
                <a:solidFill>
                  <a:srgbClr val="660066"/>
                </a:solidFill>
                <a:latin typeface="Times New Roman" pitchFamily="18" charset="0"/>
                <a:cs typeface="Times New Roman" pitchFamily="18" charset="0"/>
              </a:rPr>
              <a:t> and </a:t>
            </a:r>
            <a:r>
              <a:rPr lang="en-US" b="1" dirty="0" err="1">
                <a:solidFill>
                  <a:srgbClr val="660066"/>
                </a:solidFill>
                <a:latin typeface="Times New Roman" pitchFamily="18" charset="0"/>
                <a:cs typeface="Times New Roman" pitchFamily="18" charset="0"/>
              </a:rPr>
              <a:t>endosteum</a:t>
            </a:r>
            <a:r>
              <a:rPr lang="en-US" b="1" dirty="0">
                <a:solidFill>
                  <a:srgbClr val="660066"/>
                </a:solidFill>
                <a:latin typeface="Times New Roman" pitchFamily="18" charset="0"/>
                <a:cs typeface="Times New Roman" pitchFamily="18" charset="0"/>
              </a:rPr>
              <a:t>.</a:t>
            </a:r>
          </a:p>
        </p:txBody>
      </p:sp>
      <p:sp>
        <p:nvSpPr>
          <p:cNvPr id="7" name="Rectangle 6"/>
          <p:cNvSpPr/>
          <p:nvPr/>
        </p:nvSpPr>
        <p:spPr>
          <a:xfrm>
            <a:off x="302674" y="39469"/>
            <a:ext cx="836196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BA52AB"/>
                </a:solidFill>
                <a:effectLst>
                  <a:reflection blurRad="12700" stA="50000" endPos="50000" dist="5000" dir="5400000" sy="-100000" rotWithShape="0"/>
                </a:effectLst>
                <a:latin typeface="+mn-lt"/>
              </a:rPr>
              <a:t>Cells of osseous tissue – progenitor cells</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47179"/>
          <a:stretch/>
        </p:blipFill>
        <p:spPr>
          <a:xfrm>
            <a:off x="189165" y="2764072"/>
            <a:ext cx="3594379" cy="3408128"/>
          </a:xfrm>
          <a:prstGeom prst="rect">
            <a:avLst/>
          </a:prstGeom>
        </p:spPr>
      </p:pic>
      <p:sp>
        <p:nvSpPr>
          <p:cNvPr id="17" name="TextBox 16"/>
          <p:cNvSpPr txBox="1"/>
          <p:nvPr/>
        </p:nvSpPr>
        <p:spPr>
          <a:xfrm>
            <a:off x="6144829" y="4855970"/>
            <a:ext cx="2198921" cy="646331"/>
          </a:xfrm>
          <a:prstGeom prst="rect">
            <a:avLst/>
          </a:prstGeom>
          <a:noFill/>
        </p:spPr>
        <p:txBody>
          <a:bodyPr wrap="square" rtlCol="0">
            <a:spAutoFit/>
          </a:bodyPr>
          <a:lstStyle/>
          <a:p>
            <a:r>
              <a:rPr lang="en-US" b="1" dirty="0">
                <a:solidFill>
                  <a:srgbClr val="002060"/>
                </a:solidFill>
              </a:rPr>
              <a:t>loose connective tissue</a:t>
            </a:r>
          </a:p>
        </p:txBody>
      </p:sp>
      <p:cxnSp>
        <p:nvCxnSpPr>
          <p:cNvPr id="18" name="Straight Arrow Connector 17"/>
          <p:cNvCxnSpPr/>
          <p:nvPr/>
        </p:nvCxnSpPr>
        <p:spPr>
          <a:xfrm>
            <a:off x="6863024" y="3195728"/>
            <a:ext cx="40459" cy="544176"/>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476351" y="4730262"/>
            <a:ext cx="386783" cy="434943"/>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2"/>
          <p:cNvSpPr txBox="1">
            <a:spLocks noChangeArrowheads="1"/>
          </p:cNvSpPr>
          <p:nvPr/>
        </p:nvSpPr>
        <p:spPr bwMode="auto">
          <a:xfrm>
            <a:off x="2492811" y="5858470"/>
            <a:ext cx="6469562" cy="923330"/>
          </a:xfrm>
          <a:prstGeom prst="rect">
            <a:avLst/>
          </a:prstGeom>
          <a:noFill/>
          <a:ln w="9525">
            <a:noFill/>
            <a:miter lim="800000"/>
            <a:headEnd/>
            <a:tailEnd/>
          </a:ln>
        </p:spPr>
        <p:txBody>
          <a:bodyPr wrap="square">
            <a:spAutoFit/>
          </a:bodyPr>
          <a:lstStyle/>
          <a:p>
            <a:r>
              <a:rPr lang="en-US" b="1" dirty="0">
                <a:solidFill>
                  <a:srgbClr val="002060"/>
                </a:solidFill>
                <a:latin typeface="Tempus Sans ITC" pitchFamily="82" charset="0"/>
                <a:cs typeface="Times New Roman" pitchFamily="18" charset="0"/>
              </a:rPr>
              <a:t>Since </a:t>
            </a:r>
            <a:r>
              <a:rPr lang="en-US" b="1" dirty="0" err="1">
                <a:solidFill>
                  <a:srgbClr val="002060"/>
                </a:solidFill>
                <a:latin typeface="Tempus Sans ITC" pitchFamily="82" charset="0"/>
                <a:cs typeface="Times New Roman" pitchFamily="18" charset="0"/>
              </a:rPr>
              <a:t>mesenchymal</a:t>
            </a:r>
            <a:r>
              <a:rPr lang="en-US" b="1" dirty="0">
                <a:solidFill>
                  <a:srgbClr val="002060"/>
                </a:solidFill>
                <a:latin typeface="Tempus Sans ITC" pitchFamily="82" charset="0"/>
                <a:cs typeface="Times New Roman" pitchFamily="18" charset="0"/>
              </a:rPr>
              <a:t> cells, fibroblasts, and </a:t>
            </a:r>
            <a:r>
              <a:rPr lang="en-US" b="1" dirty="0" err="1">
                <a:solidFill>
                  <a:srgbClr val="002060"/>
                </a:solidFill>
                <a:latin typeface="Tempus Sans ITC" pitchFamily="82" charset="0"/>
                <a:cs typeface="Times New Roman" pitchFamily="18" charset="0"/>
              </a:rPr>
              <a:t>osteoprogenitor</a:t>
            </a:r>
            <a:r>
              <a:rPr lang="en-US" b="1" dirty="0">
                <a:solidFill>
                  <a:srgbClr val="002060"/>
                </a:solidFill>
                <a:latin typeface="Tempus Sans ITC" pitchFamily="82" charset="0"/>
                <a:cs typeface="Times New Roman" pitchFamily="18" charset="0"/>
              </a:rPr>
              <a:t> cells look the same, you don’t have to distinguish between them on our slides. </a:t>
            </a:r>
            <a:r>
              <a:rPr lang="en-US" b="1" dirty="0">
                <a:solidFill>
                  <a:srgbClr val="002060"/>
                </a:solidFill>
                <a:latin typeface="Tempus Sans ITC" pitchFamily="82" charset="0"/>
                <a:cs typeface="Times New Roman" pitchFamily="18" charset="0"/>
                <a:sym typeface="Wingdings" pitchFamily="2" charset="2"/>
              </a:rPr>
              <a:t></a:t>
            </a:r>
            <a:endParaRPr lang="en-US" b="1" dirty="0">
              <a:solidFill>
                <a:srgbClr val="002060"/>
              </a:solidFill>
              <a:latin typeface="Tempus Sans ITC" pitchFamily="82" charset="0"/>
              <a:cs typeface="Times New Roman" pitchFamily="18" charset="0"/>
            </a:endParaRPr>
          </a:p>
        </p:txBody>
      </p:sp>
    </p:spTree>
    <p:extLst>
      <p:ext uri="{BB962C8B-B14F-4D97-AF65-F5344CB8AC3E}">
        <p14:creationId xmlns:p14="http://schemas.microsoft.com/office/powerpoint/2010/main" val="130998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ookseeedit.com/resources/ti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24" t="13857" r="4778"/>
          <a:stretch/>
        </p:blipFill>
        <p:spPr bwMode="auto">
          <a:xfrm>
            <a:off x="7924800" y="2361201"/>
            <a:ext cx="1219200" cy="1153786"/>
          </a:xfrm>
          <a:prstGeom prst="rect">
            <a:avLst/>
          </a:prstGeom>
          <a:noFill/>
          <a:extLst>
            <a:ext uri="{909E8E84-426E-40DD-AFC4-6F175D3DCCD1}">
              <a14:hiddenFill xmlns:a14="http://schemas.microsoft.com/office/drawing/2010/main">
                <a:solidFill>
                  <a:srgbClr val="FFFFFF"/>
                </a:solidFill>
              </a14:hiddenFill>
            </a:ext>
          </a:extLst>
        </p:spPr>
      </p:pic>
      <p:sp>
        <p:nvSpPr>
          <p:cNvPr id="27654" name="TextBox 2"/>
          <p:cNvSpPr txBox="1">
            <a:spLocks noChangeArrowheads="1"/>
          </p:cNvSpPr>
          <p:nvPr/>
        </p:nvSpPr>
        <p:spPr bwMode="auto">
          <a:xfrm>
            <a:off x="1" y="624243"/>
            <a:ext cx="9144000" cy="923330"/>
          </a:xfrm>
          <a:prstGeom prst="rect">
            <a:avLst/>
          </a:prstGeom>
          <a:noFill/>
          <a:ln w="9525">
            <a:noFill/>
            <a:miter lim="800000"/>
            <a:headEnd/>
            <a:tailEnd/>
          </a:ln>
        </p:spPr>
        <p:txBody>
          <a:bodyPr wrap="square">
            <a:spAutoFit/>
          </a:bodyPr>
          <a:lstStyle/>
          <a:p>
            <a:pPr marL="914400" indent="-862013"/>
            <a:r>
              <a:rPr lang="en-US" b="1" dirty="0">
                <a:solidFill>
                  <a:srgbClr val="BA52AB"/>
                </a:solidFill>
                <a:latin typeface="Times New Roman" pitchFamily="18" charset="0"/>
                <a:cs typeface="Times New Roman" pitchFamily="18" charset="0"/>
              </a:rPr>
              <a:t>osteoblasts </a:t>
            </a:r>
            <a:r>
              <a:rPr lang="en-US" b="1" dirty="0">
                <a:solidFill>
                  <a:srgbClr val="660066"/>
                </a:solidFill>
                <a:latin typeface="Times New Roman" pitchFamily="18" charset="0"/>
                <a:cs typeface="Times New Roman" pitchFamily="18" charset="0"/>
              </a:rPr>
              <a:t>– these cells are actively secreting bone matrix, which includes:</a:t>
            </a:r>
          </a:p>
          <a:p>
            <a:pPr marL="461963" indent="-346075"/>
            <a:r>
              <a:rPr lang="en-US" b="1" dirty="0">
                <a:solidFill>
                  <a:srgbClr val="660066"/>
                </a:solidFill>
                <a:latin typeface="Times New Roman" pitchFamily="18" charset="0"/>
                <a:cs typeface="Times New Roman" pitchFamily="18" charset="0"/>
              </a:rPr>
              <a:t>--type I collagen</a:t>
            </a:r>
          </a:p>
          <a:p>
            <a:pPr marL="461963" indent="-346075"/>
            <a:r>
              <a:rPr lang="en-US" b="1" dirty="0">
                <a:solidFill>
                  <a:srgbClr val="660066"/>
                </a:solidFill>
                <a:latin typeface="Times New Roman" pitchFamily="18" charset="0"/>
                <a:cs typeface="Times New Roman" pitchFamily="18" charset="0"/>
              </a:rPr>
              <a:t>--inorganic calcium, (</a:t>
            </a:r>
            <a:r>
              <a:rPr lang="en-US" b="1" dirty="0" err="1">
                <a:solidFill>
                  <a:srgbClr val="660066"/>
                </a:solidFill>
                <a:latin typeface="Times New Roman" pitchFamily="18" charset="0"/>
                <a:cs typeface="Times New Roman" pitchFamily="18" charset="0"/>
              </a:rPr>
              <a:t>Ca</a:t>
            </a:r>
            <a:r>
              <a:rPr lang="en-US" b="1" baseline="30000" dirty="0">
                <a:solidFill>
                  <a:srgbClr val="660066"/>
                </a:solidFill>
                <a:latin typeface="Times New Roman" pitchFamily="18" charset="0"/>
                <a:cs typeface="Times New Roman" pitchFamily="18" charset="0"/>
              </a:rPr>
              <a:t>++</a:t>
            </a:r>
            <a:r>
              <a:rPr lang="en-US" b="1" dirty="0">
                <a:solidFill>
                  <a:srgbClr val="660066"/>
                </a:solidFill>
                <a:latin typeface="Times New Roman" pitchFamily="18" charset="0"/>
                <a:cs typeface="Times New Roman" pitchFamily="18" charset="0"/>
              </a:rPr>
              <a:t>), and phosphate, (PO</a:t>
            </a:r>
            <a:r>
              <a:rPr lang="en-US" b="1" baseline="-25000" dirty="0">
                <a:solidFill>
                  <a:srgbClr val="660066"/>
                </a:solidFill>
                <a:latin typeface="Times New Roman" pitchFamily="18" charset="0"/>
                <a:cs typeface="Times New Roman" pitchFamily="18" charset="0"/>
              </a:rPr>
              <a:t>4</a:t>
            </a:r>
            <a:r>
              <a:rPr lang="en-US" b="1" dirty="0">
                <a:solidFill>
                  <a:srgbClr val="660066"/>
                </a:solidFill>
                <a:latin typeface="Times New Roman" pitchFamily="18" charset="0"/>
                <a:cs typeface="Times New Roman" pitchFamily="18" charset="0"/>
              </a:rPr>
              <a:t>)</a:t>
            </a:r>
            <a:r>
              <a:rPr lang="en-US" b="1" baseline="30000" dirty="0">
                <a:solidFill>
                  <a:srgbClr val="660066"/>
                </a:solidFill>
                <a:latin typeface="Times New Roman" pitchFamily="18" charset="0"/>
                <a:cs typeface="Times New Roman" pitchFamily="18" charset="0"/>
              </a:rPr>
              <a:t>-3</a:t>
            </a:r>
            <a:r>
              <a:rPr lang="en-US" b="1" dirty="0">
                <a:solidFill>
                  <a:srgbClr val="660066"/>
                </a:solidFill>
                <a:latin typeface="Times New Roman" pitchFamily="18" charset="0"/>
                <a:cs typeface="Times New Roman" pitchFamily="18" charset="0"/>
              </a:rPr>
              <a:t>, in large crystals called hydroxyapatite</a:t>
            </a:r>
          </a:p>
        </p:txBody>
      </p:sp>
      <p:sp>
        <p:nvSpPr>
          <p:cNvPr id="7" name="Rectangle 6"/>
          <p:cNvSpPr/>
          <p:nvPr/>
        </p:nvSpPr>
        <p:spPr>
          <a:xfrm>
            <a:off x="811016" y="39469"/>
            <a:ext cx="7345281"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BA52AB"/>
                </a:solidFill>
                <a:effectLst>
                  <a:reflection blurRad="12700" stA="50000" endPos="50000" dist="5000" dir="5400000" sy="-100000" rotWithShape="0"/>
                </a:effectLst>
                <a:latin typeface="+mn-lt"/>
              </a:rPr>
              <a:t>Cells of osseous tissue - osteoblasts</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47179"/>
          <a:stretch/>
        </p:blipFill>
        <p:spPr>
          <a:xfrm>
            <a:off x="0" y="1832987"/>
            <a:ext cx="3581399" cy="3395820"/>
          </a:xfrm>
          <a:prstGeom prst="rect">
            <a:avLst/>
          </a:prstGeom>
        </p:spPr>
      </p:pic>
      <p:sp>
        <p:nvSpPr>
          <p:cNvPr id="9" name="TextBox 2"/>
          <p:cNvSpPr txBox="1">
            <a:spLocks noChangeArrowheads="1"/>
          </p:cNvSpPr>
          <p:nvPr/>
        </p:nvSpPr>
        <p:spPr bwMode="auto">
          <a:xfrm>
            <a:off x="3581400" y="1828800"/>
            <a:ext cx="4495800" cy="2985433"/>
          </a:xfrm>
          <a:prstGeom prst="rect">
            <a:avLst/>
          </a:prstGeom>
          <a:noFill/>
          <a:ln w="9525">
            <a:noFill/>
            <a:miter lim="800000"/>
            <a:headEnd/>
            <a:tailEnd/>
          </a:ln>
        </p:spPr>
        <p:txBody>
          <a:bodyPr wrap="square">
            <a:spAutoFit/>
          </a:bodyPr>
          <a:lstStyle/>
          <a:p>
            <a:r>
              <a:rPr lang="en-US" b="1" dirty="0">
                <a:solidFill>
                  <a:srgbClr val="002060"/>
                </a:solidFill>
                <a:latin typeface="Tempus Sans ITC" pitchFamily="82" charset="0"/>
                <a:cs typeface="Times New Roman" pitchFamily="18" charset="0"/>
              </a:rPr>
              <a:t>So, I presume you’re thinking of osteoblasts as cells that are actively secreting components of bone matrix, and, therefore, would have abundant rER and a prominent Golgi apparatus for collagen production.  If this is the case, you are correct.</a:t>
            </a:r>
          </a:p>
          <a:p>
            <a:endParaRPr lang="en-US" sz="800" b="1" dirty="0">
              <a:solidFill>
                <a:srgbClr val="002060"/>
              </a:solidFill>
              <a:latin typeface="Tempus Sans ITC" pitchFamily="82" charset="0"/>
              <a:cs typeface="Times New Roman" pitchFamily="18" charset="0"/>
            </a:endParaRPr>
          </a:p>
          <a:p>
            <a:r>
              <a:rPr lang="en-US" b="1" dirty="0">
                <a:solidFill>
                  <a:srgbClr val="002060"/>
                </a:solidFill>
                <a:latin typeface="Tempus Sans ITC" pitchFamily="82" charset="0"/>
                <a:cs typeface="Times New Roman" pitchFamily="18" charset="0"/>
              </a:rPr>
              <a:t>The other identifying factor for osteoblasts is the presence of calcified bone.  Is bone matrix electron dense? Or electron lucent?  How will this matrix appear on H&amp;E?</a:t>
            </a:r>
          </a:p>
        </p:txBody>
      </p:sp>
      <p:sp>
        <p:nvSpPr>
          <p:cNvPr id="3" name="TextBox 2"/>
          <p:cNvSpPr txBox="1"/>
          <p:nvPr/>
        </p:nvSpPr>
        <p:spPr>
          <a:xfrm>
            <a:off x="2156221" y="5638800"/>
            <a:ext cx="5768579" cy="923330"/>
          </a:xfrm>
          <a:prstGeom prst="rect">
            <a:avLst/>
          </a:prstGeom>
          <a:noFill/>
        </p:spPr>
        <p:txBody>
          <a:bodyPr wrap="square" rtlCol="0">
            <a:spAutoFit/>
          </a:bodyPr>
          <a:lstStyle/>
          <a:p>
            <a:r>
              <a:rPr lang="en-US" b="1" dirty="0">
                <a:solidFill>
                  <a:srgbClr val="0070C0"/>
                </a:solidFill>
                <a:latin typeface="Tempus Sans ITC" pitchFamily="82" charset="0"/>
                <a:cs typeface="Times New Roman" pitchFamily="18" charset="0"/>
              </a:rPr>
              <a:t>There is an issue about the timing of secretion (i.e. type I collagen is secreted earlier than the inorganic component), but that can wait until the next module.</a:t>
            </a:r>
            <a:endParaRPr lang="en-US" dirty="0"/>
          </a:p>
        </p:txBody>
      </p:sp>
    </p:spTree>
    <p:extLst>
      <p:ext uri="{BB962C8B-B14F-4D97-AF65-F5344CB8AC3E}">
        <p14:creationId xmlns:p14="http://schemas.microsoft.com/office/powerpoint/2010/main" val="3669436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5387</TotalTime>
  <Words>4452</Words>
  <Application>Microsoft Office PowerPoint</Application>
  <PresentationFormat>On-screen Show (4:3)</PresentationFormat>
  <Paragraphs>475</Paragraphs>
  <Slides>79</Slides>
  <Notes>79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79</vt:i4>
      </vt:variant>
    </vt:vector>
  </HeadingPairs>
  <TitlesOfParts>
    <vt:vector size="89" baseType="lpstr">
      <vt:lpstr>Arial</vt:lpstr>
      <vt:lpstr>Bradley Hand ITC</vt:lpstr>
      <vt:lpstr>Calibri</vt:lpstr>
      <vt:lpstr>Chiller</vt:lpstr>
      <vt:lpstr>Georgia</vt:lpstr>
      <vt:lpstr>Helvetica</vt:lpstr>
      <vt:lpstr>Script MT Bold</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Dept. of Cell Biology</dc:creator>
  <cp:lastModifiedBy>Lowrie, DJ (lowriedj)</cp:lastModifiedBy>
  <cp:revision>394</cp:revision>
  <cp:lastPrinted>2012-03-29T12:26:41Z</cp:lastPrinted>
  <dcterms:created xsi:type="dcterms:W3CDTF">2009-07-20T18:28:08Z</dcterms:created>
  <dcterms:modified xsi:type="dcterms:W3CDTF">2021-10-19T13:43:21Z</dcterms:modified>
</cp:coreProperties>
</file>